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96" r:id="rId2"/>
    <p:sldMasterId id="2147483708" r:id="rId3"/>
  </p:sldMasterIdLst>
  <p:notesMasterIdLst>
    <p:notesMasterId r:id="rId53"/>
  </p:notesMasterIdLst>
  <p:sldIdLst>
    <p:sldId id="288" r:id="rId4"/>
    <p:sldId id="290" r:id="rId5"/>
    <p:sldId id="280" r:id="rId6"/>
    <p:sldId id="293" r:id="rId7"/>
    <p:sldId id="262" r:id="rId8"/>
    <p:sldId id="292" r:id="rId9"/>
    <p:sldId id="260" r:id="rId10"/>
    <p:sldId id="264" r:id="rId11"/>
    <p:sldId id="256" r:id="rId12"/>
    <p:sldId id="291" r:id="rId13"/>
    <p:sldId id="267" r:id="rId14"/>
    <p:sldId id="266" r:id="rId15"/>
    <p:sldId id="322" r:id="rId16"/>
    <p:sldId id="323" r:id="rId17"/>
    <p:sldId id="351" r:id="rId18"/>
    <p:sldId id="352" r:id="rId19"/>
    <p:sldId id="353" r:id="rId20"/>
    <p:sldId id="354" r:id="rId21"/>
    <p:sldId id="355" r:id="rId22"/>
    <p:sldId id="356" r:id="rId23"/>
    <p:sldId id="357" r:id="rId24"/>
    <p:sldId id="358" r:id="rId25"/>
    <p:sldId id="359" r:id="rId26"/>
    <p:sldId id="360" r:id="rId27"/>
    <p:sldId id="361" r:id="rId28"/>
    <p:sldId id="362" r:id="rId29"/>
    <p:sldId id="336" r:id="rId30"/>
    <p:sldId id="337" r:id="rId31"/>
    <p:sldId id="338" r:id="rId32"/>
    <p:sldId id="339" r:id="rId33"/>
    <p:sldId id="346" r:id="rId34"/>
    <p:sldId id="347" r:id="rId35"/>
    <p:sldId id="348" r:id="rId36"/>
    <p:sldId id="349" r:id="rId37"/>
    <p:sldId id="350" r:id="rId38"/>
    <p:sldId id="324" r:id="rId39"/>
    <p:sldId id="325" r:id="rId40"/>
    <p:sldId id="326" r:id="rId41"/>
    <p:sldId id="327" r:id="rId42"/>
    <p:sldId id="328" r:id="rId43"/>
    <p:sldId id="329" r:id="rId44"/>
    <p:sldId id="330" r:id="rId45"/>
    <p:sldId id="331" r:id="rId46"/>
    <p:sldId id="332" r:id="rId47"/>
    <p:sldId id="333" r:id="rId48"/>
    <p:sldId id="334" r:id="rId49"/>
    <p:sldId id="335" r:id="rId50"/>
    <p:sldId id="268" r:id="rId51"/>
    <p:sldId id="289" r:id="rId52"/>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6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85" d="100"/>
          <a:sy n="85" d="100"/>
        </p:scale>
        <p:origin x="9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F61209FE-309B-44D3-9EF6-6B7195A03B00}" type="datetimeFigureOut">
              <a:rPr lang="he-IL" smtClean="0"/>
              <a:t>כ"א/שבט/תשע"ט</a:t>
            </a:fld>
            <a:endParaRPr lang="he-IL"/>
          </a:p>
        </p:txBody>
      </p:sp>
      <p:sp>
        <p:nvSpPr>
          <p:cNvPr id="4" name="מציין מיקום של תמונת שקופית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5C7AD76-5817-4B06-BC2B-A218EA2ACB0B}" type="slidenum">
              <a:rPr lang="he-IL" smtClean="0"/>
              <a:t>‹#›</a:t>
            </a:fld>
            <a:endParaRPr lang="he-IL"/>
          </a:p>
        </p:txBody>
      </p:sp>
    </p:spTree>
    <p:extLst>
      <p:ext uri="{BB962C8B-B14F-4D97-AF65-F5344CB8AC3E}">
        <p14:creationId xmlns:p14="http://schemas.microsoft.com/office/powerpoint/2010/main" val="104245412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854607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smtClean="0"/>
              <a:t>כול זה </a:t>
            </a:r>
            <a:r>
              <a:rPr lang="he-IL" smtClean="0"/>
              <a:t>נדרש מתלמיד בזמן </a:t>
            </a:r>
            <a:r>
              <a:rPr lang="he-IL" dirty="0" smtClean="0"/>
              <a:t>קצר ללא שלבי ביניים!!</a:t>
            </a:r>
          </a:p>
          <a:p>
            <a:endParaRPr lang="he-IL" dirty="0"/>
          </a:p>
        </p:txBody>
      </p:sp>
      <p:sp>
        <p:nvSpPr>
          <p:cNvPr id="4" name="מציין מיקום של מספר שקופית 3"/>
          <p:cNvSpPr>
            <a:spLocks noGrp="1"/>
          </p:cNvSpPr>
          <p:nvPr>
            <p:ph type="sldNum" sz="quarter" idx="10"/>
          </p:nvPr>
        </p:nvSpPr>
        <p:spPr/>
        <p:txBody>
          <a:bodyPr/>
          <a:lstStyle/>
          <a:p>
            <a:fld id="{36CA0ADE-C0EE-438C-BBB1-6F8A7C61C570}" type="slidenum">
              <a:rPr lang="he-IL" smtClean="0"/>
              <a:t>20</a:t>
            </a:fld>
            <a:endParaRPr lang="he-IL"/>
          </a:p>
        </p:txBody>
      </p:sp>
    </p:spTree>
    <p:extLst>
      <p:ext uri="{BB962C8B-B14F-4D97-AF65-F5344CB8AC3E}">
        <p14:creationId xmlns:p14="http://schemas.microsoft.com/office/powerpoint/2010/main" val="3657267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GB" sz="1200" b="0" i="0" u="none" strike="noStrike" cap="none" dirty="0">
                <a:solidFill>
                  <a:schemeClr val="dk1"/>
                </a:solidFill>
                <a:latin typeface="Calibri"/>
                <a:ea typeface="Calibri"/>
                <a:cs typeface="Calibri"/>
                <a:sym typeface="Calibri"/>
              </a:rPr>
              <a:t>I want to open with the question - why graphs?</a:t>
            </a:r>
          </a:p>
          <a:p>
            <a:pPr marL="0" marR="0" lvl="0" indent="0" algn="l" rtl="0">
              <a:spcBef>
                <a:spcPts val="0"/>
              </a:spcBef>
              <a:buNone/>
            </a:pPr>
            <a:endParaRPr sz="1200" b="0" i="0" u="none" strike="noStrike" cap="none" dirty="0">
              <a:solidFill>
                <a:schemeClr val="dk1"/>
              </a:solidFill>
              <a:latin typeface="Calibri"/>
              <a:ea typeface="Calibri"/>
              <a:cs typeface="Calibri"/>
              <a:sym typeface="Calibri"/>
            </a:endParaRPr>
          </a:p>
        </p:txBody>
      </p:sp>
      <p:sp>
        <p:nvSpPr>
          <p:cNvPr id="147" name="Shape 147"/>
          <p:cNvSpPr txBox="1">
            <a:spLocks noGrp="1"/>
          </p:cNvSpPr>
          <p:nvPr>
            <p:ph type="sldNum" idx="12"/>
          </p:nvPr>
        </p:nvSpPr>
        <p:spPr>
          <a:xfrm>
            <a:off x="1588" y="8685213"/>
            <a:ext cx="2971799" cy="458786"/>
          </a:xfrm>
          <a:prstGeom prst="rect">
            <a:avLst/>
          </a:prstGeom>
          <a:noFill/>
          <a:ln>
            <a:noFill/>
          </a:ln>
        </p:spPr>
        <p:txBody>
          <a:bodyPr lIns="91425" tIns="45700" rIns="91425" bIns="45700" anchor="b" anchorCtr="0">
            <a:noAutofit/>
          </a:bodyPr>
          <a:lstStyle/>
          <a:p>
            <a:pPr algn="l" rtl="0">
              <a:buSzPct val="25000"/>
            </a:pPr>
            <a:fld id="{00000000-1234-1234-1234-123412341234}" type="slidenum">
              <a:rPr lang="en-GB" sz="1200" kern="0">
                <a:solidFill>
                  <a:srgbClr val="000000"/>
                </a:solidFill>
                <a:ea typeface="Calibri"/>
                <a:cs typeface="Calibri"/>
                <a:sym typeface="Calibri"/>
              </a:rPr>
              <a:pPr algn="l" rtl="0">
                <a:buSzPct val="25000"/>
              </a:pPr>
              <a:t>27</a:t>
            </a:fld>
            <a:endParaRPr lang="en-GB" sz="1200" kern="0">
              <a:solidFill>
                <a:srgbClr val="000000"/>
              </a:solidFill>
              <a:ea typeface="Calibri"/>
              <a:cs typeface="Calibri"/>
              <a:sym typeface="Calibri"/>
            </a:endParaRPr>
          </a:p>
        </p:txBody>
      </p:sp>
    </p:spTree>
    <p:extLst>
      <p:ext uri="{BB962C8B-B14F-4D97-AF65-F5344CB8AC3E}">
        <p14:creationId xmlns:p14="http://schemas.microsoft.com/office/powerpoint/2010/main" val="1321653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a:xfrm>
            <a:off x="1143000" y="685800"/>
            <a:ext cx="4572000" cy="3429000"/>
          </a:xfrm>
        </p:spPr>
      </p:sp>
      <p:sp>
        <p:nvSpPr>
          <p:cNvPr id="3" name="מציין מיקום של הערות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ct val="100000"/>
              <a:buFontTx/>
              <a:buChar char="●"/>
              <a:tabLst/>
              <a:defRPr/>
            </a:pPr>
            <a:r>
              <a:rPr lang="en-US" sz="1100" dirty="0">
                <a:solidFill>
                  <a:schemeClr val="dk1"/>
                </a:solidFill>
              </a:rPr>
              <a:t>Here we can see two ways of presenting data.</a:t>
            </a:r>
          </a:p>
          <a:p>
            <a:pPr marL="0" marR="0" lvl="0" indent="0" algn="l" defTabSz="914400" rtl="0" eaLnBrk="1" fontAlgn="auto" latinLnBrk="0" hangingPunct="1">
              <a:lnSpc>
                <a:spcPct val="100000"/>
              </a:lnSpc>
              <a:spcBef>
                <a:spcPts val="0"/>
              </a:spcBef>
              <a:spcAft>
                <a:spcPts val="0"/>
              </a:spcAft>
              <a:buClrTx/>
              <a:buSzPct val="100000"/>
              <a:buFontTx/>
              <a:buChar char="●"/>
              <a:tabLst/>
              <a:defRPr/>
            </a:pPr>
            <a:r>
              <a:rPr lang="en-US" sz="1100" dirty="0">
                <a:solidFill>
                  <a:schemeClr val="dk1"/>
                </a:solidFill>
              </a:rPr>
              <a:t>In which one is it easier to compare the data?</a:t>
            </a:r>
          </a:p>
          <a:p>
            <a:pPr marL="0" marR="0" lvl="0" indent="0" algn="l" defTabSz="914400" rtl="0" eaLnBrk="1" fontAlgn="auto" latinLnBrk="0" hangingPunct="1">
              <a:lnSpc>
                <a:spcPct val="100000"/>
              </a:lnSpc>
              <a:spcBef>
                <a:spcPts val="0"/>
              </a:spcBef>
              <a:spcAft>
                <a:spcPts val="0"/>
              </a:spcAft>
              <a:buClrTx/>
              <a:buSzPct val="100000"/>
              <a:buFontTx/>
              <a:buChar char="●"/>
              <a:tabLst/>
              <a:defRPr/>
            </a:pPr>
            <a:endParaRPr lang="en-GB" sz="1100" dirty="0">
              <a:solidFill>
                <a:schemeClr val="dk1"/>
              </a:solidFill>
            </a:endParaRPr>
          </a:p>
          <a:p>
            <a:pPr marL="0" marR="0" lvl="0" indent="0" algn="l" defTabSz="914400" rtl="0" eaLnBrk="1" fontAlgn="auto" latinLnBrk="0" hangingPunct="1">
              <a:lnSpc>
                <a:spcPct val="100000"/>
              </a:lnSpc>
              <a:spcBef>
                <a:spcPts val="0"/>
              </a:spcBef>
              <a:spcAft>
                <a:spcPts val="0"/>
              </a:spcAft>
              <a:buClrTx/>
              <a:buSzPct val="100000"/>
              <a:buFontTx/>
              <a:buChar char="●"/>
              <a:tabLst/>
              <a:defRPr/>
            </a:pPr>
            <a:r>
              <a:rPr lang="en-GB" sz="1100" dirty="0">
                <a:solidFill>
                  <a:schemeClr val="dk1"/>
                </a:solidFill>
              </a:rPr>
              <a:t>The uniqueness of a graph lies in its ability to convey to the viewer a more concise message than a table of data can convey. As we can see </a:t>
            </a:r>
          </a:p>
          <a:p>
            <a:pPr marL="0" marR="0" lvl="0" indent="0" algn="l" defTabSz="914400" rtl="0" eaLnBrk="1" fontAlgn="auto" latinLnBrk="0" hangingPunct="1">
              <a:lnSpc>
                <a:spcPct val="100000"/>
              </a:lnSpc>
              <a:spcBef>
                <a:spcPts val="0"/>
              </a:spcBef>
              <a:spcAft>
                <a:spcPts val="0"/>
              </a:spcAft>
              <a:buClrTx/>
              <a:buSzPct val="100000"/>
              <a:buFontTx/>
              <a:buChar char="●"/>
              <a:tabLst/>
              <a:defRPr/>
            </a:pPr>
            <a:r>
              <a:rPr lang="en-GB" sz="1100" dirty="0">
                <a:solidFill>
                  <a:schemeClr val="dk1"/>
                </a:solidFill>
              </a:rPr>
              <a:t>But only if the reader understand the language that the “graph speaks” (</a:t>
            </a:r>
            <a:r>
              <a:rPr lang="en-GB" sz="1100" dirty="0" err="1">
                <a:solidFill>
                  <a:schemeClr val="dk1"/>
                </a:solidFill>
              </a:rPr>
              <a:t>Mor</a:t>
            </a:r>
            <a:r>
              <a:rPr lang="en-GB" sz="1100" dirty="0">
                <a:solidFill>
                  <a:schemeClr val="dk1"/>
                </a:solidFill>
              </a:rPr>
              <a:t>, 1995)</a:t>
            </a:r>
          </a:p>
          <a:p>
            <a:pPr marL="0" marR="0" lvl="0" indent="0" algn="l" defTabSz="914400" rtl="0" eaLnBrk="1" fontAlgn="auto" latinLnBrk="0" hangingPunct="1">
              <a:lnSpc>
                <a:spcPct val="100000"/>
              </a:lnSpc>
              <a:spcBef>
                <a:spcPts val="0"/>
              </a:spcBef>
              <a:spcAft>
                <a:spcPts val="0"/>
              </a:spcAft>
              <a:buClrTx/>
              <a:buSzPct val="100000"/>
              <a:buFontTx/>
              <a:buChar char="●"/>
              <a:tabLst/>
              <a:defRPr/>
            </a:pPr>
            <a:r>
              <a:rPr lang="en-GB" sz="1100" dirty="0">
                <a:solidFill>
                  <a:schemeClr val="dk1"/>
                </a:solidFill>
              </a:rPr>
              <a:t> </a:t>
            </a:r>
          </a:p>
          <a:p>
            <a:endParaRPr lang="he-IL" dirty="0"/>
          </a:p>
        </p:txBody>
      </p:sp>
    </p:spTree>
    <p:extLst>
      <p:ext uri="{BB962C8B-B14F-4D97-AF65-F5344CB8AC3E}">
        <p14:creationId xmlns:p14="http://schemas.microsoft.com/office/powerpoint/2010/main" val="3369490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3" name="Shape 15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9129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he-IL" smtClean="0"/>
              <a:t>לחץ כדי לערוך סגנון כותרת של תבנית בסיס</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2188094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1408843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5204860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47289-A183-48D5-A27E-509E40F7315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he-IL"/>
          </a:p>
        </p:txBody>
      </p:sp>
      <p:sp>
        <p:nvSpPr>
          <p:cNvPr id="3" name="Subtitle 2">
            <a:extLst>
              <a:ext uri="{FF2B5EF4-FFF2-40B4-BE49-F238E27FC236}">
                <a16:creationId xmlns:a16="http://schemas.microsoft.com/office/drawing/2014/main" id="{FEF9F9A6-A475-4012-A271-35CCDFE35BE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he-IL"/>
          </a:p>
        </p:txBody>
      </p:sp>
      <p:sp>
        <p:nvSpPr>
          <p:cNvPr id="4" name="Date Placeholder 3">
            <a:extLst>
              <a:ext uri="{FF2B5EF4-FFF2-40B4-BE49-F238E27FC236}">
                <a16:creationId xmlns:a16="http://schemas.microsoft.com/office/drawing/2014/main" id="{6D678EB2-FFD5-453E-A04D-560518CE6221}"/>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5" name="Footer Placeholder 4">
            <a:extLst>
              <a:ext uri="{FF2B5EF4-FFF2-40B4-BE49-F238E27FC236}">
                <a16:creationId xmlns:a16="http://schemas.microsoft.com/office/drawing/2014/main" id="{F2F1E323-9C63-409B-9B35-8090B5E76F91}"/>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6" name="Slide Number Placeholder 5">
            <a:extLst>
              <a:ext uri="{FF2B5EF4-FFF2-40B4-BE49-F238E27FC236}">
                <a16:creationId xmlns:a16="http://schemas.microsoft.com/office/drawing/2014/main" id="{4FDF63A9-F4B2-45AE-9ED5-909001594F87}"/>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2539869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0240A-4DEB-40CB-AD43-E99EB8D35FCA}"/>
              </a:ext>
            </a:extLst>
          </p:cNvPr>
          <p:cNvSpPr>
            <a:spLocks noGrp="1"/>
          </p:cNvSpPr>
          <p:nvPr>
            <p:ph type="title"/>
          </p:nvPr>
        </p:nvSpPr>
        <p:spPr/>
        <p:txBody>
          <a:bodyPr/>
          <a:lstStyle/>
          <a:p>
            <a:r>
              <a:rPr lang="en-US"/>
              <a:t>Click to edit Master title style</a:t>
            </a:r>
            <a:endParaRPr lang="he-IL"/>
          </a:p>
        </p:txBody>
      </p:sp>
      <p:sp>
        <p:nvSpPr>
          <p:cNvPr id="3" name="Content Placeholder 2">
            <a:extLst>
              <a:ext uri="{FF2B5EF4-FFF2-40B4-BE49-F238E27FC236}">
                <a16:creationId xmlns:a16="http://schemas.microsoft.com/office/drawing/2014/main" id="{F00F3BF7-B130-44DA-A147-643725DF165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a:extLst>
              <a:ext uri="{FF2B5EF4-FFF2-40B4-BE49-F238E27FC236}">
                <a16:creationId xmlns:a16="http://schemas.microsoft.com/office/drawing/2014/main" id="{ED83F3A3-26C6-48CD-93B7-93648B5AADCE}"/>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5" name="Footer Placeholder 4">
            <a:extLst>
              <a:ext uri="{FF2B5EF4-FFF2-40B4-BE49-F238E27FC236}">
                <a16:creationId xmlns:a16="http://schemas.microsoft.com/office/drawing/2014/main" id="{B7079B22-2B74-459F-B80B-E887E4FF1B01}"/>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6" name="Slide Number Placeholder 5">
            <a:extLst>
              <a:ext uri="{FF2B5EF4-FFF2-40B4-BE49-F238E27FC236}">
                <a16:creationId xmlns:a16="http://schemas.microsoft.com/office/drawing/2014/main" id="{48AD3B0E-1C13-40AE-963F-D709FD911B19}"/>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32250313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71506-4055-4342-9A29-49FBAD22229A}"/>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he-IL"/>
          </a:p>
        </p:txBody>
      </p:sp>
      <p:sp>
        <p:nvSpPr>
          <p:cNvPr id="3" name="Text Placeholder 2">
            <a:extLst>
              <a:ext uri="{FF2B5EF4-FFF2-40B4-BE49-F238E27FC236}">
                <a16:creationId xmlns:a16="http://schemas.microsoft.com/office/drawing/2014/main" id="{4F60C432-1159-4865-9C33-2C317FE33560}"/>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B1C23E7-59A5-45C3-98E7-DD803058A0CD}"/>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5" name="Footer Placeholder 4">
            <a:extLst>
              <a:ext uri="{FF2B5EF4-FFF2-40B4-BE49-F238E27FC236}">
                <a16:creationId xmlns:a16="http://schemas.microsoft.com/office/drawing/2014/main" id="{ECB2AE9A-260F-4A51-A42C-C86A77D7D964}"/>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6" name="Slide Number Placeholder 5">
            <a:extLst>
              <a:ext uri="{FF2B5EF4-FFF2-40B4-BE49-F238E27FC236}">
                <a16:creationId xmlns:a16="http://schemas.microsoft.com/office/drawing/2014/main" id="{7A9F6489-09DB-426F-A71F-E7F952E0BA56}"/>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166118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97E42-9EC3-44FD-84E8-0825D7CBE088}"/>
              </a:ext>
            </a:extLst>
          </p:cNvPr>
          <p:cNvSpPr>
            <a:spLocks noGrp="1"/>
          </p:cNvSpPr>
          <p:nvPr>
            <p:ph type="title"/>
          </p:nvPr>
        </p:nvSpPr>
        <p:spPr/>
        <p:txBody>
          <a:bodyPr/>
          <a:lstStyle/>
          <a:p>
            <a:r>
              <a:rPr lang="en-US"/>
              <a:t>Click to edit Master title style</a:t>
            </a:r>
            <a:endParaRPr lang="he-IL"/>
          </a:p>
        </p:txBody>
      </p:sp>
      <p:sp>
        <p:nvSpPr>
          <p:cNvPr id="3" name="Content Placeholder 2">
            <a:extLst>
              <a:ext uri="{FF2B5EF4-FFF2-40B4-BE49-F238E27FC236}">
                <a16:creationId xmlns:a16="http://schemas.microsoft.com/office/drawing/2014/main" id="{2C78B647-EF59-4041-A2AB-170FB55B4D9D}"/>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Content Placeholder 3">
            <a:extLst>
              <a:ext uri="{FF2B5EF4-FFF2-40B4-BE49-F238E27FC236}">
                <a16:creationId xmlns:a16="http://schemas.microsoft.com/office/drawing/2014/main" id="{E285A2B4-1CC1-45FF-9EC5-E640B22D482B}"/>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Date Placeholder 4">
            <a:extLst>
              <a:ext uri="{FF2B5EF4-FFF2-40B4-BE49-F238E27FC236}">
                <a16:creationId xmlns:a16="http://schemas.microsoft.com/office/drawing/2014/main" id="{88FFEC59-5C38-42F6-B560-6E534E6114E0}"/>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6" name="Footer Placeholder 5">
            <a:extLst>
              <a:ext uri="{FF2B5EF4-FFF2-40B4-BE49-F238E27FC236}">
                <a16:creationId xmlns:a16="http://schemas.microsoft.com/office/drawing/2014/main" id="{43A5EEA9-CD39-47C8-9723-77BFFEBCC228}"/>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7" name="Slide Number Placeholder 6">
            <a:extLst>
              <a:ext uri="{FF2B5EF4-FFF2-40B4-BE49-F238E27FC236}">
                <a16:creationId xmlns:a16="http://schemas.microsoft.com/office/drawing/2014/main" id="{94EEBA68-F98B-4D50-A158-95D54387E634}"/>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2635673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97C5D-94DB-45F6-BFB1-54226FB96BA8}"/>
              </a:ext>
            </a:extLst>
          </p:cNvPr>
          <p:cNvSpPr>
            <a:spLocks noGrp="1"/>
          </p:cNvSpPr>
          <p:nvPr>
            <p:ph type="title"/>
          </p:nvPr>
        </p:nvSpPr>
        <p:spPr>
          <a:xfrm>
            <a:off x="629841" y="365126"/>
            <a:ext cx="7886700" cy="1325563"/>
          </a:xfrm>
        </p:spPr>
        <p:txBody>
          <a:bodyPr/>
          <a:lstStyle/>
          <a:p>
            <a:r>
              <a:rPr lang="en-US"/>
              <a:t>Click to edit Master title style</a:t>
            </a:r>
            <a:endParaRPr lang="he-IL"/>
          </a:p>
        </p:txBody>
      </p:sp>
      <p:sp>
        <p:nvSpPr>
          <p:cNvPr id="3" name="Text Placeholder 2">
            <a:extLst>
              <a:ext uri="{FF2B5EF4-FFF2-40B4-BE49-F238E27FC236}">
                <a16:creationId xmlns:a16="http://schemas.microsoft.com/office/drawing/2014/main" id="{F1F4D95F-0B60-41F0-9F37-8FA327BAC0EF}"/>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832E95D5-8E1C-49CA-A46C-8B5680B25A01}"/>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Text Placeholder 4">
            <a:extLst>
              <a:ext uri="{FF2B5EF4-FFF2-40B4-BE49-F238E27FC236}">
                <a16:creationId xmlns:a16="http://schemas.microsoft.com/office/drawing/2014/main" id="{F431ABE8-F941-47B2-9CF9-66802107D80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9278521E-36B7-43B4-A564-E7DB6AB58638}"/>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7" name="Date Placeholder 6">
            <a:extLst>
              <a:ext uri="{FF2B5EF4-FFF2-40B4-BE49-F238E27FC236}">
                <a16:creationId xmlns:a16="http://schemas.microsoft.com/office/drawing/2014/main" id="{E6A948F4-AF3A-4101-B216-96D653DAC4FA}"/>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8" name="Footer Placeholder 7">
            <a:extLst>
              <a:ext uri="{FF2B5EF4-FFF2-40B4-BE49-F238E27FC236}">
                <a16:creationId xmlns:a16="http://schemas.microsoft.com/office/drawing/2014/main" id="{C93A4411-C4F7-4E8A-B70D-CAD5CAF365F9}"/>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9" name="Slide Number Placeholder 8">
            <a:extLst>
              <a:ext uri="{FF2B5EF4-FFF2-40B4-BE49-F238E27FC236}">
                <a16:creationId xmlns:a16="http://schemas.microsoft.com/office/drawing/2014/main" id="{E9B99689-5C7A-4A5B-AF58-CE5643EC74A9}"/>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13369739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26B70-0EAE-4A45-88A6-EE27206E675D}"/>
              </a:ext>
            </a:extLst>
          </p:cNvPr>
          <p:cNvSpPr>
            <a:spLocks noGrp="1"/>
          </p:cNvSpPr>
          <p:nvPr>
            <p:ph type="title"/>
          </p:nvPr>
        </p:nvSpPr>
        <p:spPr/>
        <p:txBody>
          <a:bodyPr/>
          <a:lstStyle/>
          <a:p>
            <a:r>
              <a:rPr lang="en-US"/>
              <a:t>Click to edit Master title style</a:t>
            </a:r>
            <a:endParaRPr lang="he-IL"/>
          </a:p>
        </p:txBody>
      </p:sp>
      <p:sp>
        <p:nvSpPr>
          <p:cNvPr id="3" name="Date Placeholder 2">
            <a:extLst>
              <a:ext uri="{FF2B5EF4-FFF2-40B4-BE49-F238E27FC236}">
                <a16:creationId xmlns:a16="http://schemas.microsoft.com/office/drawing/2014/main" id="{6A919466-4A67-4B81-AAE8-B04B2F8A0484}"/>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4" name="Footer Placeholder 3">
            <a:extLst>
              <a:ext uri="{FF2B5EF4-FFF2-40B4-BE49-F238E27FC236}">
                <a16:creationId xmlns:a16="http://schemas.microsoft.com/office/drawing/2014/main" id="{C1DF9B57-D252-4B1A-9FE2-57CF29C71473}"/>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5" name="Slide Number Placeholder 4">
            <a:extLst>
              <a:ext uri="{FF2B5EF4-FFF2-40B4-BE49-F238E27FC236}">
                <a16:creationId xmlns:a16="http://schemas.microsoft.com/office/drawing/2014/main" id="{614CD3A8-77D2-4C67-80F1-275764313702}"/>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19159862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6786EB-DA0D-468C-B988-9A644D19BC01}"/>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3" name="Footer Placeholder 2">
            <a:extLst>
              <a:ext uri="{FF2B5EF4-FFF2-40B4-BE49-F238E27FC236}">
                <a16:creationId xmlns:a16="http://schemas.microsoft.com/office/drawing/2014/main" id="{F12D53A2-42EA-42E2-8DCD-F2C7FF8D8C62}"/>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4" name="Slide Number Placeholder 3">
            <a:extLst>
              <a:ext uri="{FF2B5EF4-FFF2-40B4-BE49-F238E27FC236}">
                <a16:creationId xmlns:a16="http://schemas.microsoft.com/office/drawing/2014/main" id="{80CB4670-B0C7-4FDA-BEB7-03AA2D66E774}"/>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1376816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FEC57-F462-4555-B1F1-EAA29DF378D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he-IL"/>
          </a:p>
        </p:txBody>
      </p:sp>
      <p:sp>
        <p:nvSpPr>
          <p:cNvPr id="3" name="Content Placeholder 2">
            <a:extLst>
              <a:ext uri="{FF2B5EF4-FFF2-40B4-BE49-F238E27FC236}">
                <a16:creationId xmlns:a16="http://schemas.microsoft.com/office/drawing/2014/main" id="{0D41D97E-11D9-4776-9F9C-A9A9E7EFE0F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Text Placeholder 3">
            <a:extLst>
              <a:ext uri="{FF2B5EF4-FFF2-40B4-BE49-F238E27FC236}">
                <a16:creationId xmlns:a16="http://schemas.microsoft.com/office/drawing/2014/main" id="{90BF3ABF-B91C-403B-8070-E6C7E5D2F1B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E627123B-191E-4D78-89B8-872BCF8F5586}"/>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6" name="Footer Placeholder 5">
            <a:extLst>
              <a:ext uri="{FF2B5EF4-FFF2-40B4-BE49-F238E27FC236}">
                <a16:creationId xmlns:a16="http://schemas.microsoft.com/office/drawing/2014/main" id="{673BD117-2981-43DF-BE3A-C20252972FF6}"/>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7" name="Slide Number Placeholder 6">
            <a:extLst>
              <a:ext uri="{FF2B5EF4-FFF2-40B4-BE49-F238E27FC236}">
                <a16:creationId xmlns:a16="http://schemas.microsoft.com/office/drawing/2014/main" id="{5C3A2155-81D6-44E4-9ABA-6A8316C6327D}"/>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1358139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431585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B23BB-C89D-42F2-A8D2-F91F9B3CEEEF}"/>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he-IL"/>
          </a:p>
        </p:txBody>
      </p:sp>
      <p:sp>
        <p:nvSpPr>
          <p:cNvPr id="3" name="Picture Placeholder 2">
            <a:extLst>
              <a:ext uri="{FF2B5EF4-FFF2-40B4-BE49-F238E27FC236}">
                <a16:creationId xmlns:a16="http://schemas.microsoft.com/office/drawing/2014/main" id="{C525CE02-DC2C-40ED-A2D7-935DB86BEC1C}"/>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he-IL"/>
          </a:p>
        </p:txBody>
      </p:sp>
      <p:sp>
        <p:nvSpPr>
          <p:cNvPr id="4" name="Text Placeholder 3">
            <a:extLst>
              <a:ext uri="{FF2B5EF4-FFF2-40B4-BE49-F238E27FC236}">
                <a16:creationId xmlns:a16="http://schemas.microsoft.com/office/drawing/2014/main" id="{EA623A39-F239-4783-A1DF-0D6E45263DE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6044DEC0-8741-44F9-8563-8F13DE369EAC}"/>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6" name="Footer Placeholder 5">
            <a:extLst>
              <a:ext uri="{FF2B5EF4-FFF2-40B4-BE49-F238E27FC236}">
                <a16:creationId xmlns:a16="http://schemas.microsoft.com/office/drawing/2014/main" id="{B12F74D1-0C95-465F-89D6-3F81F07A3592}"/>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7" name="Slide Number Placeholder 6">
            <a:extLst>
              <a:ext uri="{FF2B5EF4-FFF2-40B4-BE49-F238E27FC236}">
                <a16:creationId xmlns:a16="http://schemas.microsoft.com/office/drawing/2014/main" id="{B241EC2E-7E3F-47C4-A49E-C18076E7650F}"/>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5431216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16F7E-66C0-4D5A-8B87-A7CAE44BD329}"/>
              </a:ext>
            </a:extLst>
          </p:cNvPr>
          <p:cNvSpPr>
            <a:spLocks noGrp="1"/>
          </p:cNvSpPr>
          <p:nvPr>
            <p:ph type="title"/>
          </p:nvPr>
        </p:nvSpPr>
        <p:spPr/>
        <p:txBody>
          <a:bodyPr/>
          <a:lstStyle/>
          <a:p>
            <a:r>
              <a:rPr lang="en-US"/>
              <a:t>Click to edit Master title style</a:t>
            </a:r>
            <a:endParaRPr lang="he-IL"/>
          </a:p>
        </p:txBody>
      </p:sp>
      <p:sp>
        <p:nvSpPr>
          <p:cNvPr id="3" name="Vertical Text Placeholder 2">
            <a:extLst>
              <a:ext uri="{FF2B5EF4-FFF2-40B4-BE49-F238E27FC236}">
                <a16:creationId xmlns:a16="http://schemas.microsoft.com/office/drawing/2014/main" id="{A584B3EC-F13E-4C47-9189-ED03F8CB68A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a:extLst>
              <a:ext uri="{FF2B5EF4-FFF2-40B4-BE49-F238E27FC236}">
                <a16:creationId xmlns:a16="http://schemas.microsoft.com/office/drawing/2014/main" id="{5311A4B5-ABF3-42E6-B56B-74D1D1352673}"/>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5" name="Footer Placeholder 4">
            <a:extLst>
              <a:ext uri="{FF2B5EF4-FFF2-40B4-BE49-F238E27FC236}">
                <a16:creationId xmlns:a16="http://schemas.microsoft.com/office/drawing/2014/main" id="{D6073C36-DB8B-41AB-AF09-B98534C6F04B}"/>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6" name="Slide Number Placeholder 5">
            <a:extLst>
              <a:ext uri="{FF2B5EF4-FFF2-40B4-BE49-F238E27FC236}">
                <a16:creationId xmlns:a16="http://schemas.microsoft.com/office/drawing/2014/main" id="{E7AAF985-0F83-4994-8498-1F15F4C200B4}"/>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30222839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9E2E65-956A-4926-9581-E06448337FF5}"/>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he-IL"/>
          </a:p>
        </p:txBody>
      </p:sp>
      <p:sp>
        <p:nvSpPr>
          <p:cNvPr id="3" name="Vertical Text Placeholder 2">
            <a:extLst>
              <a:ext uri="{FF2B5EF4-FFF2-40B4-BE49-F238E27FC236}">
                <a16:creationId xmlns:a16="http://schemas.microsoft.com/office/drawing/2014/main" id="{4D5D957C-9FAB-45D5-8B7A-3B7FCC55A222}"/>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a:extLst>
              <a:ext uri="{FF2B5EF4-FFF2-40B4-BE49-F238E27FC236}">
                <a16:creationId xmlns:a16="http://schemas.microsoft.com/office/drawing/2014/main" id="{549A2DA3-469D-4EBB-AF61-F239385C9ACD}"/>
              </a:ext>
            </a:extLst>
          </p:cNvPr>
          <p:cNvSpPr>
            <a:spLocks noGrp="1"/>
          </p:cNvSpPr>
          <p:nvPr>
            <p:ph type="dt" sz="half" idx="10"/>
          </p:nvPr>
        </p:nvSpPr>
        <p:spPr/>
        <p:txBody>
          <a:body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5" name="Footer Placeholder 4">
            <a:extLst>
              <a:ext uri="{FF2B5EF4-FFF2-40B4-BE49-F238E27FC236}">
                <a16:creationId xmlns:a16="http://schemas.microsoft.com/office/drawing/2014/main" id="{8F3F67E9-D305-47D5-90FC-89C3E3D81A5D}"/>
              </a:ext>
            </a:extLst>
          </p:cNvPr>
          <p:cNvSpPr>
            <a:spLocks noGrp="1"/>
          </p:cNvSpPr>
          <p:nvPr>
            <p:ph type="ftr" sz="quarter" idx="11"/>
          </p:nvPr>
        </p:nvSpPr>
        <p:spPr/>
        <p:txBody>
          <a:bodyPr/>
          <a:lstStyle/>
          <a:p>
            <a:pPr>
              <a:defRPr/>
            </a:pPr>
            <a:endParaRPr lang="he-IL">
              <a:solidFill>
                <a:prstClr val="black">
                  <a:tint val="75000"/>
                </a:prstClr>
              </a:solidFill>
            </a:endParaRPr>
          </a:p>
        </p:txBody>
      </p:sp>
      <p:sp>
        <p:nvSpPr>
          <p:cNvPr id="6" name="Slide Number Placeholder 5">
            <a:extLst>
              <a:ext uri="{FF2B5EF4-FFF2-40B4-BE49-F238E27FC236}">
                <a16:creationId xmlns:a16="http://schemas.microsoft.com/office/drawing/2014/main" id="{AB59D1CB-BAB9-4A22-BE48-AE5953EEC36A}"/>
              </a:ext>
            </a:extLst>
          </p:cNvPr>
          <p:cNvSpPr>
            <a:spLocks noGrp="1"/>
          </p:cNvSpPr>
          <p:nvPr>
            <p:ph type="sldNum" sz="quarter" idx="12"/>
          </p:nvPr>
        </p:nvSpPr>
        <p:spPr/>
        <p:txBody>
          <a:body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27296922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7" name="Rectangle 6"/>
          <p:cNvSpPr>
            <a:spLocks noChangeAspect="1"/>
          </p:cNvSpPr>
          <p:nvPr/>
        </p:nvSpPr>
        <p:spPr>
          <a:xfrm>
            <a:off x="173355" y="243841"/>
            <a:ext cx="879348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5400" b="1" cap="all" baseline="0">
                <a:solidFill>
                  <a:srgbClr val="FFFFFF"/>
                </a:solidFill>
              </a:defRPr>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282149" y="3869635"/>
            <a:ext cx="6575895" cy="1388165"/>
          </a:xfrm>
        </p:spPr>
        <p:txBody>
          <a:bodyPr>
            <a:normAutofit/>
          </a:bodyPr>
          <a:lstStyle>
            <a:lvl1pPr marL="0" indent="0" algn="ctr">
              <a:buNone/>
              <a:defRPr sz="1650">
                <a:solidFill>
                  <a:srgbClr val="FFFFFF"/>
                </a:solidFill>
              </a:defRPr>
            </a:lvl1pPr>
            <a:lvl2pPr marL="342900" indent="0" algn="ctr">
              <a:buNone/>
              <a:defRPr sz="1650"/>
            </a:lvl2pPr>
            <a:lvl3pPr marL="685800" indent="0" algn="ctr">
              <a:buNone/>
              <a:defRPr sz="165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endParaRPr lang="he-IL"/>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he-IL"/>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buSzPct val="25000"/>
            </a:pPr>
            <a:fld id="{00000000-1234-1234-1234-123412341234}" type="slidenum">
              <a:rPr lang="en-GB" smtClean="0">
                <a:latin typeface="Corbel"/>
                <a:ea typeface="Corbel"/>
                <a:cs typeface="Corbel"/>
                <a:sym typeface="Corbel"/>
              </a:rPr>
              <a:pPr>
                <a:buSzPct val="25000"/>
              </a:pPr>
              <a:t>‹#›</a:t>
            </a:fld>
            <a:endParaRPr lang="en-GB">
              <a:latin typeface="Corbel"/>
              <a:ea typeface="Corbel"/>
              <a:cs typeface="Corbel"/>
              <a:sym typeface="Corbel"/>
            </a:endParaRPr>
          </a:p>
        </p:txBody>
      </p:sp>
      <p:cxnSp>
        <p:nvCxnSpPr>
          <p:cNvPr id="8" name="Straight Connector 7"/>
          <p:cNvCxnSpPr/>
          <p:nvPr/>
        </p:nvCxnSpPr>
        <p:spPr>
          <a:xfrm>
            <a:off x="1483996"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98564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endParaRPr lang="he-IL">
              <a:solidFill>
                <a:srgbClr val="AD84C6"/>
              </a:solidFill>
            </a:endParaRPr>
          </a:p>
        </p:txBody>
      </p:sp>
      <p:sp>
        <p:nvSpPr>
          <p:cNvPr id="5" name="Footer Placeholder 4"/>
          <p:cNvSpPr>
            <a:spLocks noGrp="1"/>
          </p:cNvSpPr>
          <p:nvPr>
            <p:ph type="ftr" sz="quarter" idx="11"/>
          </p:nvPr>
        </p:nvSpPr>
        <p:spPr/>
        <p:txBody>
          <a:bodyPr/>
          <a:lstStyle/>
          <a:p>
            <a:endParaRPr lang="he-IL">
              <a:solidFill>
                <a:srgbClr val="AD84C6"/>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2948199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5400" b="0" cap="all" baseline="0"/>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282446" y="4154521"/>
            <a:ext cx="6576822" cy="1363807"/>
          </a:xfrm>
        </p:spPr>
        <p:txBody>
          <a:bodyPr anchor="t">
            <a:normAutofit/>
          </a:bodyPr>
          <a:lstStyle>
            <a:lvl1pPr marL="0" indent="0" algn="ctr">
              <a:buNone/>
              <a:defRPr sz="165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endParaRPr lang="he-IL">
              <a:solidFill>
                <a:srgbClr val="AD84C6"/>
              </a:solidFill>
            </a:endParaRPr>
          </a:p>
        </p:txBody>
      </p:sp>
      <p:sp>
        <p:nvSpPr>
          <p:cNvPr id="5" name="Footer Placeholder 4"/>
          <p:cNvSpPr>
            <a:spLocks noGrp="1"/>
          </p:cNvSpPr>
          <p:nvPr>
            <p:ph type="ftr" sz="quarter" idx="11"/>
          </p:nvPr>
        </p:nvSpPr>
        <p:spPr/>
        <p:txBody>
          <a:bodyPr/>
          <a:lstStyle/>
          <a:p>
            <a:endParaRPr lang="he-IL">
              <a:solidFill>
                <a:srgbClr val="AD84C6"/>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cxnSp>
        <p:nvCxnSpPr>
          <p:cNvPr id="7" name="Straight Connector 6"/>
          <p:cNvCxnSpPr/>
          <p:nvPr/>
        </p:nvCxnSpPr>
        <p:spPr>
          <a:xfrm>
            <a:off x="1485901"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613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endParaRPr lang="he-IL">
              <a:solidFill>
                <a:srgbClr val="AD84C6"/>
              </a:solidFill>
            </a:endParaRPr>
          </a:p>
        </p:txBody>
      </p:sp>
      <p:sp>
        <p:nvSpPr>
          <p:cNvPr id="6" name="Footer Placeholder 5"/>
          <p:cNvSpPr>
            <a:spLocks noGrp="1"/>
          </p:cNvSpPr>
          <p:nvPr>
            <p:ph type="ftr" sz="quarter" idx="11"/>
          </p:nvPr>
        </p:nvSpPr>
        <p:spPr/>
        <p:txBody>
          <a:bodyPr/>
          <a:lstStyle/>
          <a:p>
            <a:endParaRPr lang="he-IL">
              <a:solidFill>
                <a:srgbClr val="AD84C6"/>
              </a:solidFill>
            </a:endParaRPr>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6668230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he-IL"/>
              <a:t>ערוך סגנונות טקסט של תבנית בסיס</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he-IL"/>
              <a:t>ערוך סגנונות טקסט של תבנית בסיס</a:t>
            </a:r>
          </a:p>
        </p:txBody>
      </p:sp>
      <p:sp>
        <p:nvSpPr>
          <p:cNvPr id="6" name="Content Placeholder 5"/>
          <p:cNvSpPr>
            <a:spLocks noGrp="1"/>
          </p:cNvSpPr>
          <p:nvPr>
            <p:ph sz="quarter" idx="4"/>
          </p:nvPr>
        </p:nvSpPr>
        <p:spPr>
          <a:xfrm>
            <a:off x="4701880" y="271932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endParaRPr lang="he-IL">
              <a:solidFill>
                <a:srgbClr val="AD84C6"/>
              </a:solidFill>
            </a:endParaRPr>
          </a:p>
        </p:txBody>
      </p:sp>
      <p:sp>
        <p:nvSpPr>
          <p:cNvPr id="8" name="Footer Placeholder 7"/>
          <p:cNvSpPr>
            <a:spLocks noGrp="1"/>
          </p:cNvSpPr>
          <p:nvPr>
            <p:ph type="ftr" sz="quarter" idx="11"/>
          </p:nvPr>
        </p:nvSpPr>
        <p:spPr/>
        <p:txBody>
          <a:bodyPr/>
          <a:lstStyle/>
          <a:p>
            <a:endParaRPr lang="he-IL">
              <a:solidFill>
                <a:srgbClr val="AD84C6"/>
              </a:solidFill>
            </a:endParaRPr>
          </a:p>
        </p:txBody>
      </p:sp>
      <p:sp>
        <p:nvSpPr>
          <p:cNvPr id="9" name="Slide Number Placeholder 8"/>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4469562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endParaRPr lang="he-IL">
              <a:solidFill>
                <a:srgbClr val="AD84C6"/>
              </a:solidFill>
            </a:endParaRPr>
          </a:p>
        </p:txBody>
      </p:sp>
      <p:sp>
        <p:nvSpPr>
          <p:cNvPr id="4" name="Footer Placeholder 3"/>
          <p:cNvSpPr>
            <a:spLocks noGrp="1"/>
          </p:cNvSpPr>
          <p:nvPr>
            <p:ph type="ftr" sz="quarter" idx="11"/>
          </p:nvPr>
        </p:nvSpPr>
        <p:spPr/>
        <p:txBody>
          <a:bodyPr/>
          <a:lstStyle/>
          <a:p>
            <a:endParaRPr lang="he-IL">
              <a:solidFill>
                <a:srgbClr val="AD84C6"/>
              </a:solidFill>
            </a:endParaRPr>
          </a:p>
        </p:txBody>
      </p:sp>
      <p:sp>
        <p:nvSpPr>
          <p:cNvPr id="5" name="Slide Number Placeholder 4"/>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3471645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he-IL">
              <a:solidFill>
                <a:srgbClr val="AD84C6"/>
              </a:solidFill>
            </a:endParaRPr>
          </a:p>
        </p:txBody>
      </p:sp>
      <p:sp>
        <p:nvSpPr>
          <p:cNvPr id="3" name="Footer Placeholder 2"/>
          <p:cNvSpPr>
            <a:spLocks noGrp="1"/>
          </p:cNvSpPr>
          <p:nvPr>
            <p:ph type="ftr" sz="quarter" idx="11"/>
          </p:nvPr>
        </p:nvSpPr>
        <p:spPr/>
        <p:txBody>
          <a:bodyPr/>
          <a:lstStyle/>
          <a:p>
            <a:endParaRPr lang="he-IL">
              <a:solidFill>
                <a:srgbClr val="AD84C6"/>
              </a:solidFill>
            </a:endParaRPr>
          </a:p>
        </p:txBody>
      </p:sp>
      <p:sp>
        <p:nvSpPr>
          <p:cNvPr id="4" name="Slide Number Placeholder 3"/>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2883315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ערוך סגנונות טקסט של תבנית בסיס</a:t>
            </a:r>
          </a:p>
        </p:txBody>
      </p:sp>
      <p:sp>
        <p:nvSpPr>
          <p:cNvPr id="4" name="Date Placeholder 3"/>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15607219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948940" cy="1737360"/>
          </a:xfrm>
        </p:spPr>
        <p:txBody>
          <a:bodyPr anchor="b">
            <a:noAutofit/>
          </a:bodyPr>
          <a:lstStyle>
            <a:lvl1pPr>
              <a:lnSpc>
                <a:spcPct val="90000"/>
              </a:lnSpc>
              <a:defRPr sz="3000" b="0"/>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a:xfrm>
            <a:off x="4389119" y="1097280"/>
            <a:ext cx="3909060"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857250" y="2834640"/>
            <a:ext cx="2948940" cy="3017520"/>
          </a:xfrm>
        </p:spPr>
        <p:txBody>
          <a:bodyPr>
            <a:normAutofit/>
          </a:bodyPr>
          <a:lstStyle>
            <a:lvl1pPr marL="0" indent="0">
              <a:lnSpc>
                <a:spcPct val="100000"/>
              </a:lnSpc>
              <a:spcBef>
                <a:spcPts val="75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endParaRPr lang="he-IL">
              <a:solidFill>
                <a:srgbClr val="AD84C6"/>
              </a:solidFill>
            </a:endParaRPr>
          </a:p>
        </p:txBody>
      </p:sp>
      <p:sp>
        <p:nvSpPr>
          <p:cNvPr id="6" name="Footer Placeholder 5"/>
          <p:cNvSpPr>
            <a:spLocks noGrp="1"/>
          </p:cNvSpPr>
          <p:nvPr>
            <p:ph type="ftr" sz="quarter" idx="11"/>
          </p:nvPr>
        </p:nvSpPr>
        <p:spPr/>
        <p:txBody>
          <a:bodyPr/>
          <a:lstStyle/>
          <a:p>
            <a:endParaRPr lang="he-IL">
              <a:solidFill>
                <a:srgbClr val="AD84C6"/>
              </a:solidFill>
            </a:endParaRPr>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1438614287"/>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948940" cy="1737360"/>
          </a:xfrm>
        </p:spPr>
        <p:txBody>
          <a:bodyPr anchor="b">
            <a:noAutofit/>
          </a:bodyPr>
          <a:lstStyle>
            <a:lvl1pPr>
              <a:lnSpc>
                <a:spcPct val="90000"/>
              </a:lnSpc>
              <a:defRPr sz="3000" b="0"/>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4059936" y="1069847"/>
            <a:ext cx="4574286" cy="4800600"/>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857250" y="2834640"/>
            <a:ext cx="2948940" cy="2880360"/>
          </a:xfrm>
        </p:spPr>
        <p:txBody>
          <a:bodyPr>
            <a:normAutofit/>
          </a:bodyPr>
          <a:lstStyle>
            <a:lvl1pPr marL="0" indent="0">
              <a:lnSpc>
                <a:spcPct val="100000"/>
              </a:lnSpc>
              <a:spcBef>
                <a:spcPts val="75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endParaRPr lang="he-IL">
              <a:solidFill>
                <a:srgbClr val="AD84C6"/>
              </a:solidFill>
            </a:endParaRPr>
          </a:p>
        </p:txBody>
      </p:sp>
      <p:sp>
        <p:nvSpPr>
          <p:cNvPr id="6" name="Footer Placeholder 5"/>
          <p:cNvSpPr>
            <a:spLocks noGrp="1"/>
          </p:cNvSpPr>
          <p:nvPr>
            <p:ph type="ftr" sz="quarter" idx="11"/>
          </p:nvPr>
        </p:nvSpPr>
        <p:spPr/>
        <p:txBody>
          <a:bodyPr/>
          <a:lstStyle/>
          <a:p>
            <a:endParaRPr lang="he-IL">
              <a:solidFill>
                <a:srgbClr val="AD84C6"/>
              </a:solidFill>
            </a:endParaRPr>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8124505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endParaRPr lang="he-IL">
              <a:solidFill>
                <a:srgbClr val="AD84C6"/>
              </a:solidFill>
            </a:endParaRPr>
          </a:p>
        </p:txBody>
      </p:sp>
      <p:sp>
        <p:nvSpPr>
          <p:cNvPr id="5" name="Footer Placeholder 4"/>
          <p:cNvSpPr>
            <a:spLocks noGrp="1"/>
          </p:cNvSpPr>
          <p:nvPr>
            <p:ph type="ftr" sz="quarter" idx="11"/>
          </p:nvPr>
        </p:nvSpPr>
        <p:spPr/>
        <p:txBody>
          <a:bodyPr/>
          <a:lstStyle/>
          <a:p>
            <a:endParaRPr lang="he-IL">
              <a:solidFill>
                <a:srgbClr val="AD84C6"/>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11801957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a:xfrm>
            <a:off x="857251" y="762000"/>
            <a:ext cx="5572125" cy="5410200"/>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endParaRPr lang="he-IL">
              <a:solidFill>
                <a:srgbClr val="AD84C6"/>
              </a:solidFill>
            </a:endParaRPr>
          </a:p>
        </p:txBody>
      </p:sp>
      <p:sp>
        <p:nvSpPr>
          <p:cNvPr id="5" name="Footer Placeholder 4"/>
          <p:cNvSpPr>
            <a:spLocks noGrp="1"/>
          </p:cNvSpPr>
          <p:nvPr>
            <p:ph type="ftr" sz="quarter" idx="11"/>
          </p:nvPr>
        </p:nvSpPr>
        <p:spPr/>
        <p:txBody>
          <a:bodyPr/>
          <a:lstStyle/>
          <a:p>
            <a:endParaRPr lang="he-IL">
              <a:solidFill>
                <a:srgbClr val="AD84C6"/>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3276121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Date Placeholder 4"/>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606643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4" name="Content Placeholder 3"/>
          <p:cNvSpPr>
            <a:spLocks noGrp="1"/>
          </p:cNvSpPr>
          <p:nvPr>
            <p:ph sz="half" idx="2"/>
          </p:nvPr>
        </p:nvSpPr>
        <p:spPr>
          <a:xfrm>
            <a:off x="629842" y="2505075"/>
            <a:ext cx="3868340"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6" name="Content Placeholder 5"/>
          <p:cNvSpPr>
            <a:spLocks noGrp="1"/>
          </p:cNvSpPr>
          <p:nvPr>
            <p:ph sz="quarter" idx="4"/>
          </p:nvPr>
        </p:nvSpPr>
        <p:spPr>
          <a:xfrm>
            <a:off x="4629150" y="2505075"/>
            <a:ext cx="3887391"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7" name="Date Placeholder 6"/>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233197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3615394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3585661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1292929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he-IL" smtClean="0"/>
              <a:t>לחץ כדי לערוך סגנון כותרת של תבנית בסיס</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smtClean="0"/>
              <a:t>לחץ על הסמל כדי להוסיף תמונה</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BA53EB69-95EA-4059-A9C2-414DA8E19FEE}" type="datetimeFigureOut">
              <a:rPr lang="he-IL" smtClean="0"/>
              <a:t>כ"א/שבט/תשע"ט</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A1F7D56C-0619-43EB-A707-5A1052D9502F}" type="slidenum">
              <a:rPr lang="he-IL" smtClean="0"/>
              <a:t>‹#›</a:t>
            </a:fld>
            <a:endParaRPr lang="he-IL"/>
          </a:p>
        </p:txBody>
      </p:sp>
    </p:spTree>
    <p:extLst>
      <p:ext uri="{BB962C8B-B14F-4D97-AF65-F5344CB8AC3E}">
        <p14:creationId xmlns:p14="http://schemas.microsoft.com/office/powerpoint/2010/main" val="3024745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53EB69-95EA-4059-A9C2-414DA8E19FEE}" type="datetimeFigureOut">
              <a:rPr lang="he-IL" smtClean="0"/>
              <a:t>כ"א/שבט/תשע"ט</a:t>
            </a:fld>
            <a:endParaRPr lang="he-IL"/>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e-IL"/>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F7D56C-0619-43EB-A707-5A1052D9502F}" type="slidenum">
              <a:rPr lang="he-IL" smtClean="0"/>
              <a:t>‹#›</a:t>
            </a:fld>
            <a:endParaRPr lang="he-IL"/>
          </a:p>
        </p:txBody>
      </p:sp>
    </p:spTree>
    <p:extLst>
      <p:ext uri="{BB962C8B-B14F-4D97-AF65-F5344CB8AC3E}">
        <p14:creationId xmlns:p14="http://schemas.microsoft.com/office/powerpoint/2010/main" val="17788893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FD1B69-C234-4598-98F4-96690CE762A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he-IL"/>
          </a:p>
        </p:txBody>
      </p:sp>
      <p:sp>
        <p:nvSpPr>
          <p:cNvPr id="3" name="Text Placeholder 2">
            <a:extLst>
              <a:ext uri="{FF2B5EF4-FFF2-40B4-BE49-F238E27FC236}">
                <a16:creationId xmlns:a16="http://schemas.microsoft.com/office/drawing/2014/main" id="{0D022663-9976-4566-A913-1C06D08D8F9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a:extLst>
              <a:ext uri="{FF2B5EF4-FFF2-40B4-BE49-F238E27FC236}">
                <a16:creationId xmlns:a16="http://schemas.microsoft.com/office/drawing/2014/main" id="{1C03E631-F7CD-4CC5-AB70-ACBD9B2BDC1F}"/>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BCDA50EE-C882-4A9B-A6DD-3485A5FD2AA0}" type="datetimeFigureOut">
              <a:rPr lang="he-IL" smtClean="0">
                <a:solidFill>
                  <a:prstClr val="black">
                    <a:tint val="75000"/>
                  </a:prstClr>
                </a:solidFill>
              </a:rPr>
              <a:pPr>
                <a:defRPr/>
              </a:pPr>
              <a:t>כ"א/שבט/תשע"ט</a:t>
            </a:fld>
            <a:endParaRPr lang="he-IL">
              <a:solidFill>
                <a:prstClr val="black">
                  <a:tint val="75000"/>
                </a:prstClr>
              </a:solidFill>
            </a:endParaRPr>
          </a:p>
        </p:txBody>
      </p:sp>
      <p:sp>
        <p:nvSpPr>
          <p:cNvPr id="5" name="Footer Placeholder 4">
            <a:extLst>
              <a:ext uri="{FF2B5EF4-FFF2-40B4-BE49-F238E27FC236}">
                <a16:creationId xmlns:a16="http://schemas.microsoft.com/office/drawing/2014/main" id="{34069D21-A83B-429C-9BA6-6CEF4F98845F}"/>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he-IL">
              <a:solidFill>
                <a:prstClr val="black">
                  <a:tint val="75000"/>
                </a:prstClr>
              </a:solidFill>
            </a:endParaRPr>
          </a:p>
        </p:txBody>
      </p:sp>
      <p:sp>
        <p:nvSpPr>
          <p:cNvPr id="6" name="Slide Number Placeholder 5">
            <a:extLst>
              <a:ext uri="{FF2B5EF4-FFF2-40B4-BE49-F238E27FC236}">
                <a16:creationId xmlns:a16="http://schemas.microsoft.com/office/drawing/2014/main" id="{EFD1A95F-9E6B-4CD5-9E8E-911C46F839D3}"/>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68590D4C-8A68-4B21-9E05-20D7BB3A5262}" type="slidenum">
              <a:rPr lang="he-IL" smtClean="0">
                <a:solidFill>
                  <a:prstClr val="black">
                    <a:tint val="75000"/>
                  </a:prstClr>
                </a:solidFill>
              </a:rPr>
              <a:pPr>
                <a:defRPr/>
              </a:pPr>
              <a:t>‹#›</a:t>
            </a:fld>
            <a:endParaRPr lang="he-IL">
              <a:solidFill>
                <a:prstClr val="black">
                  <a:tint val="75000"/>
                </a:prstClr>
              </a:solidFill>
            </a:endParaRPr>
          </a:p>
        </p:txBody>
      </p:sp>
    </p:spTree>
    <p:extLst>
      <p:ext uri="{BB962C8B-B14F-4D97-AF65-F5344CB8AC3E}">
        <p14:creationId xmlns:p14="http://schemas.microsoft.com/office/powerpoint/2010/main" val="80155331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he-I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1">
            <a:alpha val="26000"/>
          </a:schemeClr>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173355" y="243841"/>
            <a:ext cx="879348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57252" y="2057400"/>
            <a:ext cx="7404653" cy="4038600"/>
          </a:xfrm>
          <a:prstGeom prst="rect">
            <a:avLst/>
          </a:prstGeom>
        </p:spPr>
        <p:txBody>
          <a:bodyPr vert="horz" lIns="91440" tIns="45720" rIns="91440" bIns="45720" rtlCol="0">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a:off x="857247" y="6223828"/>
            <a:ext cx="1746806" cy="365125"/>
          </a:xfrm>
          <a:prstGeom prst="rect">
            <a:avLst/>
          </a:prstGeom>
        </p:spPr>
        <p:txBody>
          <a:bodyPr vert="horz" lIns="91440" tIns="45720" rIns="91440" bIns="45720" rtlCol="0" anchor="ctr"/>
          <a:lstStyle>
            <a:lvl1pPr algn="l">
              <a:defRPr sz="900">
                <a:solidFill>
                  <a:schemeClr val="accent1"/>
                </a:solidFill>
              </a:defRPr>
            </a:lvl1pPr>
          </a:lstStyle>
          <a:p>
            <a:pPr rtl="0"/>
            <a:fld id="{96DFF08F-DC6B-4601-B491-B0F83F6DD2DA}" type="datetimeFigureOut">
              <a:rPr lang="en-US" kern="0" dirty="0">
                <a:solidFill>
                  <a:srgbClr val="AD84C6"/>
                </a:solidFill>
                <a:latin typeface="Arial"/>
                <a:cs typeface="Arial"/>
                <a:sym typeface="Arial"/>
              </a:rPr>
              <a:pPr rtl="0"/>
              <a:t>1/27/2019</a:t>
            </a:fld>
            <a:endParaRPr lang="en-US" kern="0" dirty="0">
              <a:solidFill>
                <a:srgbClr val="AD84C6"/>
              </a:solidFill>
              <a:latin typeface="Arial"/>
              <a:cs typeface="Arial"/>
              <a:sym typeface="Arial"/>
            </a:endParaRPr>
          </a:p>
        </p:txBody>
      </p:sp>
      <p:sp>
        <p:nvSpPr>
          <p:cNvPr id="5" name="Footer Placeholder 4"/>
          <p:cNvSpPr>
            <a:spLocks noGrp="1"/>
          </p:cNvSpPr>
          <p:nvPr>
            <p:ph type="ftr" sz="quarter" idx="3"/>
          </p:nvPr>
        </p:nvSpPr>
        <p:spPr>
          <a:xfrm>
            <a:off x="2961862" y="6223828"/>
            <a:ext cx="3538331" cy="365125"/>
          </a:xfrm>
          <a:prstGeom prst="rect">
            <a:avLst/>
          </a:prstGeom>
        </p:spPr>
        <p:txBody>
          <a:bodyPr vert="horz" lIns="91440" tIns="45720" rIns="91440" bIns="45720" rtlCol="0" anchor="ctr"/>
          <a:lstStyle>
            <a:lvl1pPr algn="ctr">
              <a:defRPr sz="900">
                <a:solidFill>
                  <a:schemeClr val="accent1"/>
                </a:solidFill>
              </a:defRPr>
            </a:lvl1pPr>
          </a:lstStyle>
          <a:p>
            <a:pPr rtl="0"/>
            <a:endParaRPr lang="en-US" kern="0" dirty="0">
              <a:solidFill>
                <a:srgbClr val="AD84C6"/>
              </a:solidFill>
              <a:latin typeface="Arial"/>
              <a:cs typeface="Arial"/>
              <a:sym typeface="Arial"/>
            </a:endParaRPr>
          </a:p>
        </p:txBody>
      </p:sp>
      <p:sp>
        <p:nvSpPr>
          <p:cNvPr id="6" name="Slide Number Placeholder 5"/>
          <p:cNvSpPr>
            <a:spLocks noGrp="1"/>
          </p:cNvSpPr>
          <p:nvPr>
            <p:ph type="sldNum" sz="quarter" idx="4"/>
          </p:nvPr>
        </p:nvSpPr>
        <p:spPr>
          <a:xfrm>
            <a:off x="6997149" y="6223828"/>
            <a:ext cx="1279663" cy="365125"/>
          </a:xfrm>
          <a:prstGeom prst="rect">
            <a:avLst/>
          </a:prstGeom>
        </p:spPr>
        <p:txBody>
          <a:bodyPr vert="horz" lIns="91440" tIns="45720" rIns="91440" bIns="45720" rtlCol="0" anchor="ctr"/>
          <a:lstStyle>
            <a:lvl1pPr algn="r">
              <a:defRPr sz="900">
                <a:solidFill>
                  <a:schemeClr val="accent1"/>
                </a:solidFill>
              </a:defRPr>
            </a:lvl1pPr>
          </a:lstStyle>
          <a:p>
            <a:pPr rtl="0"/>
            <a:fld id="{00000000-1234-1234-1234-123412341234}" type="slidenum">
              <a:rPr lang="en-GB" sz="1000" kern="0" smtClean="0">
                <a:solidFill>
                  <a:srgbClr val="373545"/>
                </a:solidFill>
                <a:latin typeface="Arial"/>
                <a:cs typeface="Arial"/>
                <a:sym typeface="Arial"/>
              </a:rPr>
              <a:pPr rtl="0"/>
              <a:t>‹#›</a:t>
            </a:fld>
            <a:endParaRPr lang="en-GB" sz="1000" kern="0">
              <a:solidFill>
                <a:srgbClr val="373545"/>
              </a:solidFill>
              <a:latin typeface="Arial"/>
              <a:cs typeface="Arial"/>
              <a:sym typeface="Arial"/>
            </a:endParaRPr>
          </a:p>
        </p:txBody>
      </p:sp>
    </p:spTree>
    <p:extLst>
      <p:ext uri="{BB962C8B-B14F-4D97-AF65-F5344CB8AC3E}">
        <p14:creationId xmlns:p14="http://schemas.microsoft.com/office/powerpoint/2010/main" val="207464537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defTabSz="685800" rtl="1"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50" indent="-137160" algn="r" defTabSz="685800" rtl="1" eaLnBrk="1" latinLnBrk="0" hangingPunct="1">
        <a:lnSpc>
          <a:spcPct val="90000"/>
        </a:lnSpc>
        <a:spcBef>
          <a:spcPts val="1050"/>
        </a:spcBef>
        <a:buClr>
          <a:schemeClr val="accent1"/>
        </a:buClr>
        <a:buSzPct val="80000"/>
        <a:buFont typeface="Corbel" pitchFamily="34" charset="0"/>
        <a:buChar char="•"/>
        <a:defRPr sz="1650" kern="1200">
          <a:solidFill>
            <a:schemeClr val="accent1"/>
          </a:solidFill>
          <a:latin typeface="+mn-lt"/>
          <a:ea typeface="+mn-ea"/>
          <a:cs typeface="+mn-cs"/>
        </a:defRPr>
      </a:lvl1pPr>
      <a:lvl2pPr marL="342900" indent="-13716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500" kern="1200">
          <a:solidFill>
            <a:schemeClr val="accent1"/>
          </a:solidFill>
          <a:latin typeface="+mn-lt"/>
          <a:ea typeface="+mn-ea"/>
          <a:cs typeface="+mn-cs"/>
        </a:defRPr>
      </a:lvl2pPr>
      <a:lvl3pPr marL="548640" indent="-13716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350" kern="1200">
          <a:solidFill>
            <a:schemeClr val="accent1"/>
          </a:solidFill>
          <a:latin typeface="+mn-lt"/>
          <a:ea typeface="+mn-ea"/>
          <a:cs typeface="+mn-cs"/>
        </a:defRPr>
      </a:lvl3pPr>
      <a:lvl4pPr marL="754380" indent="-13716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4pPr>
      <a:lvl5pPr marL="960120" indent="-13716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5pPr>
      <a:lvl6pPr marL="1200000" indent="-17145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bioteach.org.il/%D7%91%D7%99%D7%95%D7%9C%D7%95%D7%92%D7%99%D7%94-%D7%91%D7%A8%D7%A9%D7%AA/%D7%94%D7%A8%D7%A6%D7%90%D7%95%D7%AA-%D7%91%D7%A8%D7%A9%D7%AA/%D7%94%D7%A8%D7%A6%D7%90%D7%95%D7%AA-%D7%91%D7%A9%D7%93%D7%94-%D7%94%D7%94%D7%95%D7%A8%D7%90%D7%94/4494-%D7%94%D7%A8%D7%A6%D7%90%D7%94-%D7%9E%D7%AA%D7%95%D7%A7%D7%A9%D7%91%D7%AA-%D7%94%D7%9E%D7%90%D7%9E%D7%A8-%D7%94%D7%9E%D7%93%D7%A2%D7%99-%D7%9B%D7%9B%D7%9C%D7%99-%D7%9C%D7%94%D7%95%D7%A8%D7%90%D7%AA-%D7%9E%D7%99%D7%95%D7%9E%D7%A0%D7%95%D7%99%D7%95%D7%AA-%D7%97%D7%A7%D7%A8-2018/file"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44.gif"/><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image" Target="../media/image47.jpeg"/><Relationship Id="rId1" Type="http://schemas.openxmlformats.org/officeDocument/2006/relationships/slideLayout" Target="../slideLayouts/slideLayout12.xml"/><Relationship Id="rId5" Type="http://schemas.openxmlformats.org/officeDocument/2006/relationships/image" Target="../media/image50.jpeg"/><Relationship Id="rId4" Type="http://schemas.openxmlformats.org/officeDocument/2006/relationships/image" Target="../media/image49.jpeg"/></Relationships>
</file>

<file path=ppt/slides/_rels/slide3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hyperlink" Target="https://www.bioteach.org.il/%D7%9E%D7%99%D7%95%D7%9E%D7%A0%D7%95%D7%99%D7%95%D7%AA-%D7%94%D7%95%D7%A8%D7%90%D7%94/%D7%94%D7%95%D7%A8%D7%90%D7%AA-%D7%A7%D7%98%D7%A2%D7%99-%D7%9E%D7%97%D7%A7%D7%A8/%D7%AA%D7%97%D7%A0%D7%95%D7%AA-%D7%AA%D7%A8%D7%92%D7%95%D7%9C-%D7%9C%D7%94%D7%95%D7%A8%D7%90%D7%AA-%D7%A7%D7%98%D7%A2%D7%99-%D7%9E%D7%97%D7%A7%D7%A8" TargetMode="External"/><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hyperlink" Target="https://goo.gl/forms/zjDxfGTDXafa5jCJ2" TargetMode="External"/><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hyperlink" Target="https://newatlas.com/rfid-hummingbird-feeders/57682/" TargetMode="External"/><Relationship Id="rId2" Type="http://schemas.openxmlformats.org/officeDocument/2006/relationships/hyperlink" Target="https://www.youtube.com/watch?v=a1-RCBEObI0&amp;feature=youtu.be" TargetMode="Externa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hyperlink" Target="https://www.youtube.com/watch?time_continue=194&amp;v=Zf1XdKkYgZo" TargetMode="Externa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60873" y="1605265"/>
            <a:ext cx="6085115" cy="1338828"/>
          </a:xfrm>
          <a:prstGeom prst="rect">
            <a:avLst/>
          </a:prstGeom>
          <a:noFill/>
        </p:spPr>
        <p:txBody>
          <a:bodyPr wrap="square" rtlCol="1">
            <a:spAutoFit/>
          </a:bodyPr>
          <a:lstStyle/>
          <a:p>
            <a:pPr algn="ctr"/>
            <a:r>
              <a:rPr lang="he-IL" sz="2400" b="1" dirty="0">
                <a:solidFill>
                  <a:schemeClr val="accent6">
                    <a:lumMod val="75000"/>
                  </a:schemeClr>
                </a:solidFill>
                <a:latin typeface="Gisha" panose="020B0502040204020203" pitchFamily="34" charset="-79"/>
                <a:cs typeface="Gisha" panose="020B0502040204020203" pitchFamily="34" charset="-79"/>
              </a:rPr>
              <a:t>הרצאות מתוקשבות</a:t>
            </a:r>
          </a:p>
          <a:p>
            <a:pPr algn="ctr"/>
            <a:r>
              <a:rPr lang="he-IL" sz="2400" b="1" dirty="0">
                <a:solidFill>
                  <a:schemeClr val="accent6">
                    <a:lumMod val="75000"/>
                  </a:schemeClr>
                </a:solidFill>
                <a:latin typeface="Gisha" panose="020B0502040204020203" pitchFamily="34" charset="-79"/>
                <a:cs typeface="Gisha" panose="020B0502040204020203" pitchFamily="34" charset="-79"/>
              </a:rPr>
              <a:t>במסגרת עדכון ידע פדגוגי ופיתוח מקצועי</a:t>
            </a:r>
          </a:p>
          <a:p>
            <a:pPr algn="ctr"/>
            <a:r>
              <a:rPr lang="he-IL" sz="2400" b="1" dirty="0">
                <a:solidFill>
                  <a:schemeClr val="accent6">
                    <a:lumMod val="75000"/>
                  </a:schemeClr>
                </a:solidFill>
                <a:latin typeface="Gisha" panose="020B0502040204020203" pitchFamily="34" charset="-79"/>
                <a:cs typeface="Gisha" panose="020B0502040204020203" pitchFamily="34" charset="-79"/>
              </a:rPr>
              <a:t> </a:t>
            </a:r>
            <a:r>
              <a:rPr lang="he-IL" sz="3300" b="1" dirty="0">
                <a:solidFill>
                  <a:schemeClr val="accent6">
                    <a:lumMod val="75000"/>
                  </a:schemeClr>
                </a:solidFill>
                <a:latin typeface="Gisha" panose="020B0502040204020203" pitchFamily="34" charset="-79"/>
                <a:cs typeface="Gisha" panose="020B0502040204020203" pitchFamily="34" charset="-79"/>
              </a:rPr>
              <a:t>בביולוגיה</a:t>
            </a:r>
            <a:r>
              <a:rPr lang="he-IL" sz="2400" b="1" dirty="0">
                <a:solidFill>
                  <a:schemeClr val="accent6">
                    <a:lumMod val="75000"/>
                  </a:schemeClr>
                </a:solidFill>
                <a:latin typeface="Gisha" panose="020B0502040204020203" pitchFamily="34" charset="-79"/>
                <a:cs typeface="Gisha" panose="020B0502040204020203" pitchFamily="34" charset="-79"/>
              </a:rPr>
              <a:t>  </a:t>
            </a:r>
          </a:p>
        </p:txBody>
      </p:sp>
      <p:sp>
        <p:nvSpPr>
          <p:cNvPr id="7" name="TextBox 6"/>
          <p:cNvSpPr txBox="1"/>
          <p:nvPr/>
        </p:nvSpPr>
        <p:spPr>
          <a:xfrm>
            <a:off x="584947" y="3395013"/>
            <a:ext cx="7828351" cy="369332"/>
          </a:xfrm>
          <a:prstGeom prst="rect">
            <a:avLst/>
          </a:prstGeom>
          <a:noFill/>
        </p:spPr>
        <p:txBody>
          <a:bodyPr wrap="square" rtlCol="1">
            <a:spAutoFit/>
          </a:bodyPr>
          <a:lstStyle/>
          <a:p>
            <a:r>
              <a:rPr lang="he-IL" b="1" dirty="0">
                <a:solidFill>
                  <a:srgbClr val="FF3300"/>
                </a:solidFill>
                <a:latin typeface="Gisha" panose="020B0502040204020203" pitchFamily="34" charset="-79"/>
                <a:cs typeface="Gisha" panose="020B0502040204020203" pitchFamily="34" charset="-79"/>
              </a:rPr>
              <a:t>מפגש רביעי: המאמר המדעי ככלי להוראת מיומנויות חקר</a:t>
            </a:r>
            <a:endParaRPr lang="he-IL" sz="1350" dirty="0"/>
          </a:p>
        </p:txBody>
      </p:sp>
      <p:sp>
        <p:nvSpPr>
          <p:cNvPr id="8" name="TextBox 7"/>
          <p:cNvSpPr txBox="1"/>
          <p:nvPr/>
        </p:nvSpPr>
        <p:spPr>
          <a:xfrm>
            <a:off x="1477786" y="3822812"/>
            <a:ext cx="6470041" cy="369332"/>
          </a:xfrm>
          <a:prstGeom prst="rect">
            <a:avLst/>
          </a:prstGeom>
          <a:noFill/>
        </p:spPr>
        <p:txBody>
          <a:bodyPr wrap="none" rtlCol="1">
            <a:spAutoFit/>
          </a:bodyPr>
          <a:lstStyle/>
          <a:p>
            <a:r>
              <a:rPr lang="he-IL" b="1" dirty="0">
                <a:latin typeface="Gisha" panose="020B0502040204020203" pitchFamily="34" charset="-79"/>
                <a:cs typeface="Gisha" panose="020B0502040204020203" pitchFamily="34" charset="-79"/>
              </a:rPr>
              <a:t>מיכל מנדלוביץ    נעמי </a:t>
            </a:r>
            <a:r>
              <a:rPr lang="he-IL" b="1" dirty="0" err="1">
                <a:latin typeface="Gisha" panose="020B0502040204020203" pitchFamily="34" charset="-79"/>
                <a:cs typeface="Gisha" panose="020B0502040204020203" pitchFamily="34" charset="-79"/>
              </a:rPr>
              <a:t>רייבשטיין</a:t>
            </a:r>
            <a:r>
              <a:rPr lang="he-IL" b="1" dirty="0">
                <a:latin typeface="Gisha" panose="020B0502040204020203" pitchFamily="34" charset="-79"/>
                <a:cs typeface="Gisha" panose="020B0502040204020203" pitchFamily="34" charset="-79"/>
              </a:rPr>
              <a:t>    מירב אברהמי     פרחי וקסמן</a:t>
            </a:r>
            <a:endParaRPr lang="he-IL" sz="1350" dirty="0"/>
          </a:p>
        </p:txBody>
      </p:sp>
      <p:grpSp>
        <p:nvGrpSpPr>
          <p:cNvPr id="10" name="קבוצה 9"/>
          <p:cNvGrpSpPr/>
          <p:nvPr/>
        </p:nvGrpSpPr>
        <p:grpSpPr>
          <a:xfrm>
            <a:off x="0" y="857250"/>
            <a:ext cx="9144000" cy="660930"/>
            <a:chOff x="0" y="0"/>
            <a:chExt cx="12192000" cy="881240"/>
          </a:xfrm>
        </p:grpSpPr>
        <p:pic>
          <p:nvPicPr>
            <p:cNvPr id="4" name="תמונה 3"/>
            <p:cNvPicPr>
              <a:picLocks noChangeAspect="1"/>
            </p:cNvPicPr>
            <p:nvPr/>
          </p:nvPicPr>
          <p:blipFill>
            <a:blip r:embed="rId2"/>
            <a:stretch>
              <a:fillRect/>
            </a:stretch>
          </p:blipFill>
          <p:spPr>
            <a:xfrm>
              <a:off x="0" y="0"/>
              <a:ext cx="12192000" cy="881240"/>
            </a:xfrm>
            <a:prstGeom prst="rect">
              <a:avLst/>
            </a:prstGeom>
          </p:spPr>
        </p:pic>
        <p:sp>
          <p:nvSpPr>
            <p:cNvPr id="9" name="אליפסה 8"/>
            <p:cNvSpPr/>
            <p:nvPr/>
          </p:nvSpPr>
          <p:spPr>
            <a:xfrm>
              <a:off x="8231361" y="116113"/>
              <a:ext cx="1812525" cy="227689"/>
            </a:xfrm>
            <a:prstGeom prst="ellipse">
              <a:avLst/>
            </a:prstGeom>
            <a:solidFill>
              <a:srgbClr val="6FAC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350"/>
            </a:p>
          </p:txBody>
        </p:sp>
      </p:grpSp>
      <p:sp>
        <p:nvSpPr>
          <p:cNvPr id="2" name="TextBox 1"/>
          <p:cNvSpPr txBox="1"/>
          <p:nvPr/>
        </p:nvSpPr>
        <p:spPr>
          <a:xfrm>
            <a:off x="1733533" y="2946105"/>
            <a:ext cx="5676934" cy="300082"/>
          </a:xfrm>
          <a:prstGeom prst="rect">
            <a:avLst/>
          </a:prstGeom>
          <a:noFill/>
        </p:spPr>
        <p:txBody>
          <a:bodyPr wrap="square" rtlCol="1">
            <a:spAutoFit/>
          </a:bodyPr>
          <a:lstStyle/>
          <a:p>
            <a:pPr algn="ctr"/>
            <a:r>
              <a:rPr lang="he-IL" sz="1350" dirty="0"/>
              <a:t>ט"ז בשבט תשע"ט – 22 בינואר 2019 </a:t>
            </a:r>
          </a:p>
        </p:txBody>
      </p:sp>
      <p:sp>
        <p:nvSpPr>
          <p:cNvPr id="13" name="TextBox 12"/>
          <p:cNvSpPr txBox="1"/>
          <p:nvPr/>
        </p:nvSpPr>
        <p:spPr>
          <a:xfrm>
            <a:off x="1094415" y="4943110"/>
            <a:ext cx="5592135" cy="515526"/>
          </a:xfrm>
          <a:prstGeom prst="rect">
            <a:avLst/>
          </a:prstGeom>
          <a:noFill/>
        </p:spPr>
        <p:txBody>
          <a:bodyPr wrap="square" rtlCol="1">
            <a:spAutoFit/>
          </a:bodyPr>
          <a:lstStyle/>
          <a:p>
            <a:pPr lvl="0">
              <a:defRPr/>
            </a:pPr>
            <a:r>
              <a:rPr lang="he-IL" sz="1400" b="1" kern="0" dirty="0">
                <a:solidFill>
                  <a:prstClr val="black"/>
                </a:solidFill>
                <a:latin typeface="Gisha" panose="020B0502040204020203" pitchFamily="34" charset="-79"/>
                <a:cs typeface="Gisha" panose="020B0502040204020203" pitchFamily="34" charset="-79"/>
              </a:rPr>
              <a:t>מצגת זו לוותה הרצאה מתוקשבת - </a:t>
            </a:r>
            <a:r>
              <a:rPr lang="he-IL" sz="1400" b="1" kern="0" dirty="0">
                <a:solidFill>
                  <a:prstClr val="black"/>
                </a:solidFill>
                <a:latin typeface="Gisha" panose="020B0502040204020203" pitchFamily="34" charset="-79"/>
                <a:cs typeface="Gisha" panose="020B0502040204020203" pitchFamily="34" charset="-79"/>
                <a:hlinkClick r:id="rId3"/>
              </a:rPr>
              <a:t>ראו בקישור זה</a:t>
            </a:r>
            <a:endParaRPr lang="he-IL" sz="1400" kern="0" dirty="0">
              <a:solidFill>
                <a:prstClr val="black"/>
              </a:solidFill>
            </a:endParaRPr>
          </a:p>
          <a:p>
            <a:pPr algn="l"/>
            <a:r>
              <a:rPr lang="he-IL" sz="1350" dirty="0" smtClean="0"/>
              <a:t>     </a:t>
            </a:r>
            <a:endParaRPr lang="he-IL" sz="2100" b="1" dirty="0"/>
          </a:p>
        </p:txBody>
      </p:sp>
    </p:spTree>
    <p:extLst>
      <p:ext uri="{BB962C8B-B14F-4D97-AF65-F5344CB8AC3E}">
        <p14:creationId xmlns:p14="http://schemas.microsoft.com/office/powerpoint/2010/main" val="3648865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4"/>
          <p:cNvPicPr>
            <a:picLocks noChangeAspect="1"/>
          </p:cNvPicPr>
          <p:nvPr/>
        </p:nvPicPr>
        <p:blipFill>
          <a:blip r:embed="rId2"/>
          <a:stretch>
            <a:fillRect/>
          </a:stretch>
        </p:blipFill>
        <p:spPr>
          <a:xfrm>
            <a:off x="195530" y="680184"/>
            <a:ext cx="8639376" cy="4123501"/>
          </a:xfrm>
          <a:prstGeom prst="rect">
            <a:avLst/>
          </a:prstGeom>
          <a:ln>
            <a:solidFill>
              <a:schemeClr val="tx1"/>
            </a:solidFill>
          </a:ln>
        </p:spPr>
      </p:pic>
    </p:spTree>
    <p:extLst>
      <p:ext uri="{BB962C8B-B14F-4D97-AF65-F5344CB8AC3E}">
        <p14:creationId xmlns:p14="http://schemas.microsoft.com/office/powerpoint/2010/main" val="4141644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5999931" y="1249318"/>
            <a:ext cx="2970405" cy="3940869"/>
          </a:xfrm>
          <a:prstGeom prst="rect">
            <a:avLst/>
          </a:prstGeom>
        </p:spPr>
      </p:pic>
      <p:pic>
        <p:nvPicPr>
          <p:cNvPr id="3" name="תמונה 2"/>
          <p:cNvPicPr>
            <a:picLocks noChangeAspect="1"/>
          </p:cNvPicPr>
          <p:nvPr/>
        </p:nvPicPr>
        <p:blipFill>
          <a:blip r:embed="rId3"/>
          <a:stretch>
            <a:fillRect/>
          </a:stretch>
        </p:blipFill>
        <p:spPr>
          <a:xfrm>
            <a:off x="2934109" y="1181100"/>
            <a:ext cx="3065822" cy="3596962"/>
          </a:xfrm>
          <a:prstGeom prst="rect">
            <a:avLst/>
          </a:prstGeom>
        </p:spPr>
      </p:pic>
      <p:pic>
        <p:nvPicPr>
          <p:cNvPr id="4" name="תמונה 3"/>
          <p:cNvPicPr>
            <a:picLocks noChangeAspect="1"/>
          </p:cNvPicPr>
          <p:nvPr/>
        </p:nvPicPr>
        <p:blipFill>
          <a:blip r:embed="rId4"/>
          <a:stretch>
            <a:fillRect/>
          </a:stretch>
        </p:blipFill>
        <p:spPr>
          <a:xfrm>
            <a:off x="0" y="1181100"/>
            <a:ext cx="3116403" cy="2820943"/>
          </a:xfrm>
          <a:prstGeom prst="rect">
            <a:avLst/>
          </a:prstGeom>
        </p:spPr>
      </p:pic>
      <p:sp>
        <p:nvSpPr>
          <p:cNvPr id="5" name="מלבן 4"/>
          <p:cNvSpPr/>
          <p:nvPr/>
        </p:nvSpPr>
        <p:spPr>
          <a:xfrm>
            <a:off x="6091518" y="2366682"/>
            <a:ext cx="2830606" cy="2003612"/>
          </a:xfrm>
          <a:prstGeom prst="rect">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6" name="מלבן 5"/>
          <p:cNvSpPr/>
          <p:nvPr/>
        </p:nvSpPr>
        <p:spPr>
          <a:xfrm>
            <a:off x="6091518" y="4397188"/>
            <a:ext cx="2830606" cy="658906"/>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7" name="מלבן 6"/>
          <p:cNvSpPr/>
          <p:nvPr/>
        </p:nvSpPr>
        <p:spPr>
          <a:xfrm>
            <a:off x="3116403" y="1324535"/>
            <a:ext cx="2807026" cy="160692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8" name="מלבן 7"/>
          <p:cNvSpPr/>
          <p:nvPr/>
        </p:nvSpPr>
        <p:spPr>
          <a:xfrm>
            <a:off x="3039035" y="3644153"/>
            <a:ext cx="2884394" cy="961465"/>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9" name="מלבן 8"/>
          <p:cNvSpPr/>
          <p:nvPr/>
        </p:nvSpPr>
        <p:spPr>
          <a:xfrm>
            <a:off x="73959" y="1324535"/>
            <a:ext cx="2796988" cy="170105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73959" y="3025588"/>
            <a:ext cx="2796988" cy="976455"/>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1" name="TextBox 10"/>
          <p:cNvSpPr txBox="1"/>
          <p:nvPr/>
        </p:nvSpPr>
        <p:spPr>
          <a:xfrm>
            <a:off x="9564" y="0"/>
            <a:ext cx="2591968" cy="461665"/>
          </a:xfrm>
          <a:prstGeom prst="rect">
            <a:avLst/>
          </a:prstGeom>
          <a:solidFill>
            <a:schemeClr val="accent1">
              <a:lumMod val="75000"/>
            </a:schemeClr>
          </a:solidFill>
        </p:spPr>
        <p:txBody>
          <a:bodyPr wrap="square" rtlCol="1">
            <a:spAutoFit/>
          </a:bodyPr>
          <a:lstStyle/>
          <a:p>
            <a:r>
              <a:rPr lang="he-IL" sz="2400" dirty="0" smtClean="0">
                <a:solidFill>
                  <a:schemeClr val="bg1"/>
                </a:solidFill>
              </a:rPr>
              <a:t>האנסין של הבגרות</a:t>
            </a:r>
            <a:endParaRPr lang="he-IL" sz="2400" dirty="0">
              <a:solidFill>
                <a:schemeClr val="bg1"/>
              </a:solidFill>
            </a:endParaRPr>
          </a:p>
        </p:txBody>
      </p:sp>
    </p:spTree>
    <p:extLst>
      <p:ext uri="{BB962C8B-B14F-4D97-AF65-F5344CB8AC3E}">
        <p14:creationId xmlns:p14="http://schemas.microsoft.com/office/powerpoint/2010/main" val="1034277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4468970" y="2896177"/>
            <a:ext cx="3323955" cy="3813716"/>
          </a:xfrm>
          <a:prstGeom prst="rect">
            <a:avLst/>
          </a:prstGeom>
        </p:spPr>
      </p:pic>
      <p:pic>
        <p:nvPicPr>
          <p:cNvPr id="3" name="תמונה 2"/>
          <p:cNvPicPr>
            <a:picLocks noChangeAspect="1"/>
          </p:cNvPicPr>
          <p:nvPr/>
        </p:nvPicPr>
        <p:blipFill>
          <a:blip r:embed="rId3"/>
          <a:stretch>
            <a:fillRect/>
          </a:stretch>
        </p:blipFill>
        <p:spPr>
          <a:xfrm>
            <a:off x="528035" y="316101"/>
            <a:ext cx="3533910" cy="4008081"/>
          </a:xfrm>
          <a:prstGeom prst="rect">
            <a:avLst/>
          </a:prstGeom>
        </p:spPr>
      </p:pic>
      <p:pic>
        <p:nvPicPr>
          <p:cNvPr id="4" name="תמונה 3"/>
          <p:cNvPicPr>
            <a:picLocks noChangeAspect="1"/>
          </p:cNvPicPr>
          <p:nvPr/>
        </p:nvPicPr>
        <p:blipFill>
          <a:blip r:embed="rId4"/>
          <a:stretch>
            <a:fillRect/>
          </a:stretch>
        </p:blipFill>
        <p:spPr>
          <a:xfrm>
            <a:off x="522153" y="4571999"/>
            <a:ext cx="3539792" cy="2137894"/>
          </a:xfrm>
          <a:prstGeom prst="rect">
            <a:avLst/>
          </a:prstGeom>
        </p:spPr>
      </p:pic>
      <p:sp>
        <p:nvSpPr>
          <p:cNvPr id="5" name="TextBox 4"/>
          <p:cNvSpPr txBox="1"/>
          <p:nvPr/>
        </p:nvSpPr>
        <p:spPr>
          <a:xfrm>
            <a:off x="5563673" y="1880168"/>
            <a:ext cx="2551223" cy="461665"/>
          </a:xfrm>
          <a:prstGeom prst="rect">
            <a:avLst/>
          </a:prstGeom>
          <a:noFill/>
        </p:spPr>
        <p:txBody>
          <a:bodyPr wrap="square" rtlCol="1">
            <a:spAutoFit/>
          </a:bodyPr>
          <a:lstStyle/>
          <a:p>
            <a:r>
              <a:rPr lang="he-IL" sz="2400" b="1" dirty="0" smtClean="0">
                <a:solidFill>
                  <a:srgbClr val="00B0F0"/>
                </a:solidFill>
              </a:rPr>
              <a:t>הנחיות </a:t>
            </a:r>
            <a:r>
              <a:rPr lang="he-IL" sz="2400" b="1" dirty="0" err="1" smtClean="0">
                <a:solidFill>
                  <a:srgbClr val="00B0F0"/>
                </a:solidFill>
              </a:rPr>
              <a:t>הביוחקר</a:t>
            </a:r>
            <a:endParaRPr lang="he-IL" sz="2400" b="1" dirty="0">
              <a:solidFill>
                <a:srgbClr val="00B0F0"/>
              </a:solidFill>
            </a:endParaRPr>
          </a:p>
        </p:txBody>
      </p:sp>
      <p:pic>
        <p:nvPicPr>
          <p:cNvPr id="6" name="תמונה 5"/>
          <p:cNvPicPr>
            <a:picLocks noChangeAspect="1"/>
          </p:cNvPicPr>
          <p:nvPr/>
        </p:nvPicPr>
        <p:blipFill>
          <a:blip r:embed="rId5"/>
          <a:stretch>
            <a:fillRect/>
          </a:stretch>
        </p:blipFill>
        <p:spPr>
          <a:xfrm>
            <a:off x="5334000" y="0"/>
            <a:ext cx="3810000" cy="790575"/>
          </a:xfrm>
          <a:prstGeom prst="rect">
            <a:avLst/>
          </a:prstGeom>
        </p:spPr>
      </p:pic>
      <p:sp>
        <p:nvSpPr>
          <p:cNvPr id="7" name="מלבן 6"/>
          <p:cNvSpPr/>
          <p:nvPr/>
        </p:nvSpPr>
        <p:spPr>
          <a:xfrm>
            <a:off x="4468970" y="5112913"/>
            <a:ext cx="3323955" cy="159698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8" name="מלבן 7"/>
          <p:cNvSpPr/>
          <p:nvPr/>
        </p:nvSpPr>
        <p:spPr>
          <a:xfrm>
            <a:off x="373487" y="316101"/>
            <a:ext cx="3688458" cy="2929375"/>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9" name="מלבן 8"/>
          <p:cNvSpPr/>
          <p:nvPr/>
        </p:nvSpPr>
        <p:spPr>
          <a:xfrm>
            <a:off x="373487" y="3425781"/>
            <a:ext cx="3688458" cy="100455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373487" y="4571999"/>
            <a:ext cx="3688458" cy="2137894"/>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193113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728662" y="2508295"/>
            <a:ext cx="7686675" cy="476250"/>
          </a:xfrm>
          <a:prstGeom prst="rect">
            <a:avLst/>
          </a:prstGeom>
        </p:spPr>
      </p:pic>
      <p:sp>
        <p:nvSpPr>
          <p:cNvPr id="3" name="TextBox 2"/>
          <p:cNvSpPr txBox="1"/>
          <p:nvPr/>
        </p:nvSpPr>
        <p:spPr>
          <a:xfrm>
            <a:off x="1532585" y="1094704"/>
            <a:ext cx="5512158" cy="769441"/>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4400" b="1" i="0" u="none" strike="noStrike" kern="1200" cap="none" spc="0" normalizeH="0" baseline="0" noProof="0" dirty="0" smtClean="0">
                <a:ln>
                  <a:noFill/>
                </a:ln>
                <a:solidFill>
                  <a:srgbClr val="70AD47">
                    <a:lumMod val="75000"/>
                  </a:srgbClr>
                </a:solidFill>
                <a:effectLst/>
                <a:uLnTx/>
                <a:uFillTx/>
                <a:latin typeface="Calibri" panose="020F0502020204030204"/>
                <a:ea typeface="+mn-ea"/>
                <a:cs typeface="Arial" panose="020B0604020202020204" pitchFamily="34" charset="0"/>
              </a:rPr>
              <a:t>ברשותכם - סקר קצר</a:t>
            </a:r>
            <a:endParaRPr kumimoji="0" lang="he-IL" sz="4400" b="1" i="0" u="none" strike="noStrike" kern="1200" cap="none" spc="0" normalizeH="0" baseline="0" noProof="0" dirty="0">
              <a:ln>
                <a:noFill/>
              </a:ln>
              <a:solidFill>
                <a:srgbClr val="70AD47">
                  <a:lumMod val="75000"/>
                </a:srgbClr>
              </a:solidFill>
              <a:effectLst/>
              <a:uLnTx/>
              <a:uFillTx/>
              <a:latin typeface="Calibri" panose="020F0502020204030204"/>
              <a:ea typeface="+mn-ea"/>
              <a:cs typeface="Arial" panose="020B0604020202020204" pitchFamily="34" charset="0"/>
            </a:endParaRPr>
          </a:p>
        </p:txBody>
      </p:sp>
      <p:pic>
        <p:nvPicPr>
          <p:cNvPr id="4" name="תמונה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2516" y="3067050"/>
            <a:ext cx="2857500" cy="2857500"/>
          </a:xfrm>
          <a:prstGeom prst="rect">
            <a:avLst/>
          </a:prstGeom>
        </p:spPr>
      </p:pic>
    </p:spTree>
    <p:extLst>
      <p:ext uri="{BB962C8B-B14F-4D97-AF65-F5344CB8AC3E}">
        <p14:creationId xmlns:p14="http://schemas.microsoft.com/office/powerpoint/2010/main" val="42385170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2855586" y="390883"/>
            <a:ext cx="3432825" cy="652305"/>
          </a:xfrm>
        </p:spPr>
        <p:txBody>
          <a:bodyPr>
            <a:normAutofit fontScale="90000"/>
          </a:bodyPr>
          <a:lstStyle/>
          <a:p>
            <a:r>
              <a:rPr lang="he-IL" sz="3200" b="1" dirty="0" smtClean="0">
                <a:solidFill>
                  <a:schemeClr val="accent6">
                    <a:lumMod val="75000"/>
                  </a:schemeClr>
                </a:solidFill>
                <a:cs typeface="+mn-cs"/>
              </a:rPr>
              <a:t>מה נדרש מהתלמיד?</a:t>
            </a:r>
            <a:endParaRPr lang="he-IL" sz="3200" b="1" dirty="0">
              <a:solidFill>
                <a:schemeClr val="accent6">
                  <a:lumMod val="75000"/>
                </a:schemeClr>
              </a:solidFill>
              <a:cs typeface="+mn-cs"/>
            </a:endParaRPr>
          </a:p>
        </p:txBody>
      </p:sp>
      <p:sp>
        <p:nvSpPr>
          <p:cNvPr id="3" name="מציין מיקום תוכן 2"/>
          <p:cNvSpPr>
            <a:spLocks noGrp="1"/>
          </p:cNvSpPr>
          <p:nvPr>
            <p:ph idx="1"/>
          </p:nvPr>
        </p:nvSpPr>
        <p:spPr>
          <a:xfrm>
            <a:off x="628649" y="1365160"/>
            <a:ext cx="7886700" cy="5112913"/>
          </a:xfrm>
        </p:spPr>
        <p:txBody>
          <a:bodyPr>
            <a:noAutofit/>
          </a:bodyPr>
          <a:lstStyle/>
          <a:p>
            <a:pPr marL="0" indent="0">
              <a:lnSpc>
                <a:spcPct val="170000"/>
              </a:lnSpc>
              <a:buNone/>
            </a:pPr>
            <a:r>
              <a:rPr lang="he-IL" sz="1600" b="1" dirty="0" smtClean="0"/>
              <a:t>מתוך </a:t>
            </a:r>
            <a:r>
              <a:rPr lang="he-IL" sz="1600" b="1" dirty="0"/>
              <a:t>תכנית הלימודים:</a:t>
            </a:r>
          </a:p>
          <a:p>
            <a:pPr marL="0" indent="0">
              <a:lnSpc>
                <a:spcPct val="170000"/>
              </a:lnSpc>
              <a:buNone/>
            </a:pPr>
            <a:r>
              <a:rPr lang="he-IL" sz="1600" b="1" dirty="0"/>
              <a:t>- קריאה מושכלת של מאמרים מדעיים</a:t>
            </a:r>
            <a:r>
              <a:rPr lang="he-IL" sz="1600" dirty="0"/>
              <a:t> </a:t>
            </a:r>
            <a:endParaRPr lang="en-US" sz="1600" dirty="0"/>
          </a:p>
          <a:p>
            <a:pPr marL="0" indent="0">
              <a:lnSpc>
                <a:spcPct val="170000"/>
              </a:lnSpc>
              <a:buNone/>
            </a:pPr>
            <a:r>
              <a:rPr lang="he-IL" sz="1400" dirty="0"/>
              <a:t>קריאת מאמרים תלווה את הוראת הנושאים השונים והיא נועדה להעשיר את הידע, להעמיקו ולחזק את למידת תהליך החקר. מומלץ לשלב קריאת מאמרים בכל הנושאים ובכל שלבי ההוראה, תוך </a:t>
            </a:r>
            <a:r>
              <a:rPr lang="he-IL" sz="1400" dirty="0">
                <a:uFill>
                  <a:solidFill>
                    <a:srgbClr val="FF0000"/>
                  </a:solidFill>
                </a:uFill>
              </a:rPr>
              <a:t>פיתוח מיומנות של קריאה ביקורתית הן של מאמרים </a:t>
            </a:r>
            <a:r>
              <a:rPr lang="he-IL" sz="1400" b="1" dirty="0">
                <a:uFill>
                  <a:solidFill>
                    <a:srgbClr val="FF0000"/>
                  </a:solidFill>
                </a:uFill>
              </a:rPr>
              <a:t>מדעיים מחקריים</a:t>
            </a:r>
            <a:r>
              <a:rPr lang="he-IL" sz="1400" dirty="0">
                <a:uFill>
                  <a:solidFill>
                    <a:srgbClr val="FF0000"/>
                  </a:solidFill>
                </a:uFill>
              </a:rPr>
              <a:t> והן של פרסומים </a:t>
            </a:r>
            <a:r>
              <a:rPr lang="he-IL" sz="1400" b="1" dirty="0">
                <a:uFill>
                  <a:solidFill>
                    <a:srgbClr val="FF0000"/>
                  </a:solidFill>
                </a:uFill>
              </a:rPr>
              <a:t>מדעיים-פופולריים</a:t>
            </a:r>
            <a:r>
              <a:rPr lang="he-IL" sz="1400" dirty="0">
                <a:uFill>
                  <a:solidFill>
                    <a:srgbClr val="FF0000"/>
                  </a:solidFill>
                </a:uFill>
              </a:rPr>
              <a:t>, ובכללם פרסומים בעיתונות היומית ובתקשורת האלקטרונית. ראוי לכרוך קריאת מאמרים עם ביצוע ניסויים במעבדות.</a:t>
            </a:r>
            <a:endParaRPr lang="en-US" sz="1400" dirty="0">
              <a:uFill>
                <a:solidFill>
                  <a:srgbClr val="FF0000"/>
                </a:solidFill>
              </a:uFill>
            </a:endParaRPr>
          </a:p>
          <a:p>
            <a:pPr marL="0" indent="0">
              <a:lnSpc>
                <a:spcPct val="170000"/>
              </a:lnSpc>
              <a:buNone/>
            </a:pPr>
            <a:r>
              <a:rPr lang="he-IL" sz="1600" b="1" dirty="0">
                <a:solidFill>
                  <a:schemeClr val="accent6">
                    <a:lumMod val="75000"/>
                  </a:schemeClr>
                </a:solidFill>
                <a:uFill>
                  <a:solidFill>
                    <a:srgbClr val="FF0000"/>
                  </a:solidFill>
                </a:uFill>
              </a:rPr>
              <a:t>קריאה ביקורתית של מאמרים מדעיים מחקריים תכלול זיהוי של  הבעיה הנחקרת, ההשערה הנבדקת  ופרטי מערך המחקר, כגון משתנים, בקרות ומרכיבים אחרים של המחקר. בנוסף תכלול </a:t>
            </a:r>
            <a:r>
              <a:rPr lang="he-IL" sz="1600" b="1" dirty="0" smtClean="0">
                <a:solidFill>
                  <a:schemeClr val="accent6">
                    <a:lumMod val="75000"/>
                  </a:schemeClr>
                </a:solidFill>
                <a:uFill>
                  <a:solidFill>
                    <a:srgbClr val="FF0000"/>
                  </a:solidFill>
                </a:uFill>
              </a:rPr>
              <a:t>הקריאה </a:t>
            </a:r>
            <a:r>
              <a:rPr lang="he-IL" sz="1600" b="1" dirty="0">
                <a:solidFill>
                  <a:schemeClr val="accent6">
                    <a:lumMod val="75000"/>
                  </a:schemeClr>
                </a:solidFill>
                <a:uFill>
                  <a:solidFill>
                    <a:srgbClr val="FF0000"/>
                  </a:solidFill>
                </a:uFill>
              </a:rPr>
              <a:t>התייחסות ביקורתית להנחות ולמסקנות, זיהוי נקודות תורפה ובעיות פתוחות והצעת כיוונים להמשך המחקר</a:t>
            </a:r>
            <a:r>
              <a:rPr lang="he-IL" sz="1600" b="1" dirty="0">
                <a:solidFill>
                  <a:schemeClr val="accent6">
                    <a:lumMod val="75000"/>
                  </a:schemeClr>
                </a:solidFill>
              </a:rPr>
              <a:t>. </a:t>
            </a:r>
            <a:endParaRPr lang="he-IL" sz="1600" b="1" dirty="0" smtClean="0">
              <a:solidFill>
                <a:schemeClr val="accent6">
                  <a:lumMod val="75000"/>
                </a:schemeClr>
              </a:solidFill>
            </a:endParaRPr>
          </a:p>
        </p:txBody>
      </p:sp>
    </p:spTree>
    <p:extLst>
      <p:ext uri="{BB962C8B-B14F-4D97-AF65-F5344CB8AC3E}">
        <p14:creationId xmlns:p14="http://schemas.microsoft.com/office/powerpoint/2010/main" val="18216635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1043608" y="1292314"/>
            <a:ext cx="72009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rtl="1" eaLnBrk="1" hangingPunct="1">
              <a:spcBef>
                <a:spcPct val="50000"/>
              </a:spcBef>
            </a:pPr>
            <a:r>
              <a:rPr lang="he-IL" sz="3600" b="1" dirty="0" smtClean="0">
                <a:solidFill>
                  <a:schemeClr val="accent1">
                    <a:lumMod val="75000"/>
                  </a:schemeClr>
                </a:solidFill>
                <a:latin typeface="Arial" panose="020B0604020202020204" pitchFamily="34" charset="0"/>
              </a:rPr>
              <a:t>מה הם האתגרים בהוראת האנסין</a:t>
            </a:r>
            <a:r>
              <a:rPr lang="en-US" sz="3600" b="1" dirty="0">
                <a:solidFill>
                  <a:schemeClr val="accent1">
                    <a:lumMod val="75000"/>
                  </a:schemeClr>
                </a:solidFill>
                <a:latin typeface="Arial" panose="020B0604020202020204" pitchFamily="34" charset="0"/>
              </a:rPr>
              <a:t/>
            </a:r>
            <a:br>
              <a:rPr lang="en-US" sz="3600" b="1" dirty="0">
                <a:solidFill>
                  <a:schemeClr val="accent1">
                    <a:lumMod val="75000"/>
                  </a:schemeClr>
                </a:solidFill>
                <a:latin typeface="Arial" panose="020B0604020202020204" pitchFamily="34" charset="0"/>
              </a:rPr>
            </a:br>
            <a:r>
              <a:rPr lang="he-IL" sz="3600" b="1" dirty="0">
                <a:solidFill>
                  <a:schemeClr val="accent1">
                    <a:lumMod val="75000"/>
                  </a:schemeClr>
                </a:solidFill>
                <a:latin typeface="Arial" panose="020B0604020202020204" pitchFamily="34" charset="0"/>
              </a:rPr>
              <a:t>בתחום התוכן ? בתחום </a:t>
            </a:r>
            <a:r>
              <a:rPr lang="he-IL" sz="3600" b="1" dirty="0" smtClean="0">
                <a:solidFill>
                  <a:schemeClr val="accent1">
                    <a:lumMod val="75000"/>
                  </a:schemeClr>
                </a:solidFill>
                <a:latin typeface="Arial" panose="020B0604020202020204" pitchFamily="34" charset="0"/>
              </a:rPr>
              <a:t>המיומנויות</a:t>
            </a:r>
            <a:r>
              <a:rPr lang="he-IL" sz="3600" b="1" dirty="0">
                <a:solidFill>
                  <a:schemeClr val="accent1">
                    <a:lumMod val="75000"/>
                  </a:schemeClr>
                </a:solidFill>
                <a:latin typeface="Arial" panose="020B0604020202020204" pitchFamily="34" charset="0"/>
              </a:rPr>
              <a:t>?</a:t>
            </a:r>
            <a:endParaRPr lang="en-US" sz="3600" b="1" dirty="0">
              <a:solidFill>
                <a:schemeClr val="accent1">
                  <a:lumMod val="75000"/>
                </a:schemeClr>
              </a:solidFill>
              <a:latin typeface="Arial" panose="020B0604020202020204" pitchFamily="34" charset="0"/>
            </a:endParaRPr>
          </a:p>
        </p:txBody>
      </p:sp>
      <p:pic>
        <p:nvPicPr>
          <p:cNvPr id="57351" name="Picture 7" descr="תוצאת תמונה עבור ‪hard 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3356" y="2708920"/>
            <a:ext cx="2528888" cy="34686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004152" y="3140968"/>
            <a:ext cx="2468188" cy="2677656"/>
          </a:xfrm>
          <a:prstGeom prst="rect">
            <a:avLst/>
          </a:prstGeom>
          <a:noFill/>
        </p:spPr>
        <p:txBody>
          <a:bodyPr wrap="square" rtlCol="1">
            <a:spAutoFit/>
          </a:bodyPr>
          <a:lstStyle/>
          <a:p>
            <a:pPr algn="ctr"/>
            <a:r>
              <a:rPr lang="he-IL" sz="2400" b="1" dirty="0" smtClean="0">
                <a:solidFill>
                  <a:schemeClr val="tx2">
                    <a:lumMod val="60000"/>
                    <a:lumOff val="40000"/>
                  </a:schemeClr>
                </a:solidFill>
              </a:rPr>
              <a:t>מה הם הנושאים ביולוגים שעל התלמיד לדעת?</a:t>
            </a:r>
          </a:p>
          <a:p>
            <a:pPr algn="ctr"/>
            <a:endParaRPr lang="he-IL" sz="2400" b="1" dirty="0">
              <a:solidFill>
                <a:schemeClr val="tx2">
                  <a:lumMod val="60000"/>
                  <a:lumOff val="40000"/>
                </a:schemeClr>
              </a:solidFill>
            </a:endParaRPr>
          </a:p>
          <a:p>
            <a:pPr algn="ctr"/>
            <a:r>
              <a:rPr lang="he-IL" sz="2400" b="1" dirty="0" smtClean="0">
                <a:solidFill>
                  <a:schemeClr val="tx2">
                    <a:lumMod val="40000"/>
                    <a:lumOff val="60000"/>
                  </a:schemeClr>
                </a:solidFill>
              </a:rPr>
              <a:t>תכני ליבה </a:t>
            </a:r>
          </a:p>
          <a:p>
            <a:endParaRPr lang="he-IL" sz="2400" dirty="0" smtClean="0"/>
          </a:p>
          <a:p>
            <a:pPr algn="ctr"/>
            <a:r>
              <a:rPr lang="he-IL" sz="2400" b="1" dirty="0" smtClean="0">
                <a:solidFill>
                  <a:schemeClr val="accent1">
                    <a:lumMod val="60000"/>
                    <a:lumOff val="40000"/>
                  </a:schemeClr>
                </a:solidFill>
              </a:rPr>
              <a:t> </a:t>
            </a:r>
            <a:endParaRPr lang="he-IL" sz="2400" b="1" dirty="0">
              <a:solidFill>
                <a:schemeClr val="accent1">
                  <a:lumMod val="60000"/>
                  <a:lumOff val="40000"/>
                </a:schemeClr>
              </a:solidFill>
            </a:endParaRPr>
          </a:p>
        </p:txBody>
      </p:sp>
      <p:sp>
        <p:nvSpPr>
          <p:cNvPr id="3" name="TextBox 2"/>
          <p:cNvSpPr txBox="1"/>
          <p:nvPr/>
        </p:nvSpPr>
        <p:spPr>
          <a:xfrm>
            <a:off x="539552" y="3212976"/>
            <a:ext cx="2923804" cy="3231654"/>
          </a:xfrm>
          <a:prstGeom prst="rect">
            <a:avLst/>
          </a:prstGeom>
          <a:noFill/>
        </p:spPr>
        <p:txBody>
          <a:bodyPr wrap="square" rtlCol="1">
            <a:spAutoFit/>
          </a:bodyPr>
          <a:lstStyle/>
          <a:p>
            <a:pPr algn="ctr"/>
            <a:r>
              <a:rPr lang="he-IL" sz="2400" b="1" dirty="0" smtClean="0">
                <a:solidFill>
                  <a:schemeClr val="accent5">
                    <a:lumMod val="75000"/>
                  </a:schemeClr>
                </a:solidFill>
              </a:rPr>
              <a:t>מה הן המיומנויות הנדרשות?</a:t>
            </a:r>
          </a:p>
          <a:p>
            <a:endParaRPr lang="he-IL" sz="2400" dirty="0" smtClean="0"/>
          </a:p>
          <a:p>
            <a:pPr marL="342900" indent="-342900">
              <a:lnSpc>
                <a:spcPct val="150000"/>
              </a:lnSpc>
              <a:buFont typeface="Arial" pitchFamily="34" charset="0"/>
              <a:buChar char="•"/>
            </a:pPr>
            <a:r>
              <a:rPr lang="he-IL" sz="2400" dirty="0"/>
              <a:t> </a:t>
            </a:r>
            <a:r>
              <a:rPr lang="he-IL" sz="2400" b="1" dirty="0" smtClean="0">
                <a:solidFill>
                  <a:schemeClr val="accent5">
                    <a:lumMod val="60000"/>
                    <a:lumOff val="40000"/>
                  </a:schemeClr>
                </a:solidFill>
              </a:rPr>
              <a:t>ארגון מידע רוחבי</a:t>
            </a:r>
          </a:p>
          <a:p>
            <a:pPr marL="342900" indent="-342900">
              <a:lnSpc>
                <a:spcPct val="150000"/>
              </a:lnSpc>
              <a:buFont typeface="Arial" pitchFamily="34" charset="0"/>
              <a:buChar char="•"/>
            </a:pPr>
            <a:r>
              <a:rPr lang="he-IL" sz="2400" b="1" dirty="0" smtClean="0">
                <a:solidFill>
                  <a:schemeClr val="accent5">
                    <a:lumMod val="60000"/>
                    <a:lumOff val="40000"/>
                  </a:schemeClr>
                </a:solidFill>
              </a:rPr>
              <a:t>מיומנויות חקר</a:t>
            </a:r>
          </a:p>
          <a:p>
            <a:pPr marL="342900" indent="-342900">
              <a:lnSpc>
                <a:spcPct val="150000"/>
              </a:lnSpc>
              <a:buFont typeface="Arial" pitchFamily="34" charset="0"/>
              <a:buChar char="•"/>
            </a:pPr>
            <a:r>
              <a:rPr lang="he-IL" sz="2400" b="1" dirty="0">
                <a:solidFill>
                  <a:schemeClr val="accent5">
                    <a:lumMod val="60000"/>
                    <a:lumOff val="40000"/>
                  </a:schemeClr>
                </a:solidFill>
              </a:rPr>
              <a:t> </a:t>
            </a:r>
            <a:r>
              <a:rPr lang="he-IL" sz="2400" b="1" dirty="0" smtClean="0">
                <a:solidFill>
                  <a:schemeClr val="accent5">
                    <a:lumMod val="60000"/>
                    <a:lumOff val="40000"/>
                  </a:schemeClr>
                </a:solidFill>
              </a:rPr>
              <a:t>חשיבה מסדר גבוה</a:t>
            </a:r>
          </a:p>
          <a:p>
            <a:endParaRPr lang="he-IL" sz="2400" dirty="0"/>
          </a:p>
        </p:txBody>
      </p:sp>
      <p:pic>
        <p:nvPicPr>
          <p:cNvPr id="6" name="Picture 11" descr="תוצאת תמונה עבור סימן שאלה אנימציה"/>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0"/>
            <a:ext cx="794038" cy="1351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7105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46956" y="19920"/>
            <a:ext cx="8229600" cy="1143000"/>
          </a:xfrm>
        </p:spPr>
        <p:txBody>
          <a:bodyPr>
            <a:normAutofit/>
          </a:bodyPr>
          <a:lstStyle/>
          <a:p>
            <a:r>
              <a:rPr lang="he-IL" sz="3200" b="1" dirty="0" smtClean="0">
                <a:solidFill>
                  <a:schemeClr val="accent1"/>
                </a:solidFill>
                <a:cs typeface="+mn-cs"/>
              </a:rPr>
              <a:t>עיון באנסין בחינת בגרות תשע"ח- פירוק לגורמים</a:t>
            </a:r>
            <a:endParaRPr lang="he-IL" sz="3200" b="1" dirty="0">
              <a:solidFill>
                <a:schemeClr val="accent1"/>
              </a:solidFill>
              <a:cs typeface="+mn-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3818" y="1052736"/>
            <a:ext cx="6274038" cy="5789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הסבר מלבני מעוגל 3"/>
          <p:cNvSpPr/>
          <p:nvPr/>
        </p:nvSpPr>
        <p:spPr>
          <a:xfrm>
            <a:off x="7647856" y="1146716"/>
            <a:ext cx="1028600" cy="1130156"/>
          </a:xfrm>
          <a:prstGeom prst="wedgeRoundRectCallout">
            <a:avLst>
              <a:gd name="adj1" fmla="val -97711"/>
              <a:gd name="adj2" fmla="val 649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400" dirty="0" smtClean="0"/>
              <a:t>מבוא</a:t>
            </a:r>
          </a:p>
          <a:p>
            <a:pPr algn="ctr"/>
            <a:r>
              <a:rPr lang="he-IL" sz="1400" dirty="0" smtClean="0"/>
              <a:t>הסבר ראשוני על תופעה </a:t>
            </a:r>
            <a:endParaRPr lang="he-IL" sz="1400" dirty="0"/>
          </a:p>
        </p:txBody>
      </p:sp>
      <p:sp>
        <p:nvSpPr>
          <p:cNvPr id="5" name="הסבר מלבני מעוגל 4"/>
          <p:cNvSpPr/>
          <p:nvPr/>
        </p:nvSpPr>
        <p:spPr>
          <a:xfrm>
            <a:off x="7524328" y="3140968"/>
            <a:ext cx="1224136" cy="576064"/>
          </a:xfrm>
          <a:prstGeom prst="wedgeRoundRectCallout">
            <a:avLst>
              <a:gd name="adj1" fmla="val -72604"/>
              <a:gd name="adj2" fmla="val -648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מידע- </a:t>
            </a:r>
            <a:r>
              <a:rPr lang="he-IL" sz="1200" dirty="0" smtClean="0"/>
              <a:t>הסבר מושג נחוץ להבנת הטקסט</a:t>
            </a:r>
            <a:endParaRPr lang="he-IL" sz="1200" dirty="0"/>
          </a:p>
        </p:txBody>
      </p:sp>
      <p:sp>
        <p:nvSpPr>
          <p:cNvPr id="6" name="הסבר מלבני 5"/>
          <p:cNvSpPr/>
          <p:nvPr/>
        </p:nvSpPr>
        <p:spPr>
          <a:xfrm>
            <a:off x="251520" y="3121931"/>
            <a:ext cx="1872208" cy="504056"/>
          </a:xfrm>
          <a:prstGeom prst="wedgeRectCallout">
            <a:avLst>
              <a:gd name="adj1" fmla="val 80233"/>
              <a:gd name="adj2" fmla="val 184636"/>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dirty="0" smtClean="0"/>
              <a:t>קריאה והבנה של  איור / תרשים</a:t>
            </a:r>
            <a:endParaRPr lang="he-IL" sz="1600" dirty="0"/>
          </a:p>
        </p:txBody>
      </p:sp>
      <p:sp>
        <p:nvSpPr>
          <p:cNvPr id="7" name="הסבר ענן 6"/>
          <p:cNvSpPr/>
          <p:nvPr/>
        </p:nvSpPr>
        <p:spPr>
          <a:xfrm>
            <a:off x="251520" y="3897052"/>
            <a:ext cx="1800200" cy="1872208"/>
          </a:xfrm>
          <a:prstGeom prst="cloudCallout">
            <a:avLst>
              <a:gd name="adj1" fmla="val 91485"/>
              <a:gd name="adj2" fmla="val 59191"/>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dirty="0" smtClean="0"/>
              <a:t>שאלת ידע נלמד ומוזכר בטקסט ברמת הבנה.</a:t>
            </a:r>
            <a:endParaRPr lang="he-IL" sz="1600" dirty="0"/>
          </a:p>
        </p:txBody>
      </p:sp>
      <p:sp>
        <p:nvSpPr>
          <p:cNvPr id="9" name="צורה חופשית 8"/>
          <p:cNvSpPr/>
          <p:nvPr/>
        </p:nvSpPr>
        <p:spPr>
          <a:xfrm>
            <a:off x="6264998" y="6001446"/>
            <a:ext cx="416459" cy="28162"/>
          </a:xfrm>
          <a:custGeom>
            <a:avLst/>
            <a:gdLst>
              <a:gd name="connsiteX0" fmla="*/ 0 w 416459"/>
              <a:gd name="connsiteY0" fmla="*/ 28162 h 28162"/>
              <a:gd name="connsiteX1" fmla="*/ 307818 w 416459"/>
              <a:gd name="connsiteY1" fmla="*/ 10055 h 28162"/>
              <a:gd name="connsiteX2" fmla="*/ 334978 w 416459"/>
              <a:gd name="connsiteY2" fmla="*/ 1002 h 28162"/>
              <a:gd name="connsiteX3" fmla="*/ 416459 w 416459"/>
              <a:gd name="connsiteY3" fmla="*/ 1002 h 28162"/>
            </a:gdLst>
            <a:ahLst/>
            <a:cxnLst>
              <a:cxn ang="0">
                <a:pos x="connsiteX0" y="connsiteY0"/>
              </a:cxn>
              <a:cxn ang="0">
                <a:pos x="connsiteX1" y="connsiteY1"/>
              </a:cxn>
              <a:cxn ang="0">
                <a:pos x="connsiteX2" y="connsiteY2"/>
              </a:cxn>
              <a:cxn ang="0">
                <a:pos x="connsiteX3" y="connsiteY3"/>
              </a:cxn>
            </a:cxnLst>
            <a:rect l="l" t="t" r="r" b="b"/>
            <a:pathLst>
              <a:path w="416459" h="28162">
                <a:moveTo>
                  <a:pt x="0" y="28162"/>
                </a:moveTo>
                <a:cubicBezTo>
                  <a:pt x="154361" y="2434"/>
                  <a:pt x="-40658" y="32536"/>
                  <a:pt x="307818" y="10055"/>
                </a:cubicBezTo>
                <a:cubicBezTo>
                  <a:pt x="317341" y="9441"/>
                  <a:pt x="325468" y="1794"/>
                  <a:pt x="334978" y="1002"/>
                </a:cubicBezTo>
                <a:cubicBezTo>
                  <a:pt x="362045" y="-1253"/>
                  <a:pt x="389299" y="1002"/>
                  <a:pt x="416459" y="1002"/>
                </a:cubicBezTo>
              </a:path>
            </a:pathLst>
          </a:cu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he-IL"/>
          </a:p>
        </p:txBody>
      </p:sp>
      <p:cxnSp>
        <p:nvCxnSpPr>
          <p:cNvPr id="11" name="מחבר ישר 10"/>
          <p:cNvCxnSpPr/>
          <p:nvPr/>
        </p:nvCxnSpPr>
        <p:spPr>
          <a:xfrm>
            <a:off x="4355976" y="6237312"/>
            <a:ext cx="648072"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0095" y="6272544"/>
            <a:ext cx="1440160" cy="307777"/>
          </a:xfrm>
          <a:prstGeom prst="rect">
            <a:avLst/>
          </a:prstGeom>
          <a:noFill/>
        </p:spPr>
        <p:txBody>
          <a:bodyPr wrap="square" rtlCol="1">
            <a:spAutoFit/>
          </a:bodyPr>
          <a:lstStyle/>
          <a:p>
            <a:r>
              <a:rPr lang="he-IL" sz="1400" dirty="0" smtClean="0"/>
              <a:t>אקולוגיה+ תא </a:t>
            </a:r>
            <a:endParaRPr lang="he-IL" sz="1400" dirty="0"/>
          </a:p>
        </p:txBody>
      </p:sp>
    </p:spTree>
    <p:extLst>
      <p:ext uri="{BB962C8B-B14F-4D97-AF65-F5344CB8AC3E}">
        <p14:creationId xmlns:p14="http://schemas.microsoft.com/office/powerpoint/2010/main" val="30766731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33527"/>
            <a:ext cx="6585544" cy="6016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הסבר מלבני מעוגל 3"/>
          <p:cNvSpPr/>
          <p:nvPr/>
        </p:nvSpPr>
        <p:spPr>
          <a:xfrm>
            <a:off x="7503281" y="404664"/>
            <a:ext cx="1296143" cy="720080"/>
          </a:xfrm>
          <a:prstGeom prst="wedgeRoundRectCallout">
            <a:avLst>
              <a:gd name="adj1" fmla="val -99064"/>
              <a:gd name="adj2" fmla="val -859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400" dirty="0" smtClean="0"/>
              <a:t>מטרת הניסוי</a:t>
            </a:r>
            <a:endParaRPr lang="he-IL" sz="1400" dirty="0"/>
          </a:p>
        </p:txBody>
      </p:sp>
      <p:sp>
        <p:nvSpPr>
          <p:cNvPr id="15" name="הסבר מלבני מעוגל 14"/>
          <p:cNvSpPr/>
          <p:nvPr/>
        </p:nvSpPr>
        <p:spPr>
          <a:xfrm>
            <a:off x="7143240" y="3355988"/>
            <a:ext cx="1656184" cy="936104"/>
          </a:xfrm>
          <a:prstGeom prst="wedgeRoundRectCallout">
            <a:avLst>
              <a:gd name="adj1" fmla="val -132349"/>
              <a:gd name="adj2" fmla="val 6083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600" dirty="0" smtClean="0"/>
              <a:t>איור מתווך את </a:t>
            </a:r>
            <a:r>
              <a:rPr lang="he-IL" sz="1400" dirty="0" smtClean="0"/>
              <a:t>אופן העמדת הניסוי ניתן ללמד תלמיד לבנות איור בעצמו </a:t>
            </a:r>
            <a:endParaRPr lang="he-IL" sz="1400" dirty="0"/>
          </a:p>
        </p:txBody>
      </p:sp>
      <p:sp>
        <p:nvSpPr>
          <p:cNvPr id="16" name="TextBox 15"/>
          <p:cNvSpPr txBox="1"/>
          <p:nvPr/>
        </p:nvSpPr>
        <p:spPr>
          <a:xfrm>
            <a:off x="7524329" y="4293096"/>
            <a:ext cx="1440160" cy="2031325"/>
          </a:xfrm>
          <a:prstGeom prst="rect">
            <a:avLst/>
          </a:prstGeom>
          <a:noFill/>
        </p:spPr>
        <p:txBody>
          <a:bodyPr wrap="square" rtlCol="1">
            <a:spAutoFit/>
          </a:bodyPr>
          <a:lstStyle/>
          <a:p>
            <a:r>
              <a:rPr lang="he-IL" b="1" u="sng" dirty="0" smtClean="0">
                <a:solidFill>
                  <a:schemeClr val="tx2">
                    <a:lumMod val="60000"/>
                    <a:lumOff val="40000"/>
                  </a:schemeClr>
                </a:solidFill>
              </a:rPr>
              <a:t>קשיים </a:t>
            </a:r>
          </a:p>
          <a:p>
            <a:r>
              <a:rPr lang="he-IL" dirty="0" smtClean="0"/>
              <a:t>הבנת סיפור המחקר </a:t>
            </a:r>
          </a:p>
          <a:p>
            <a:r>
              <a:rPr lang="he-IL" dirty="0"/>
              <a:t> </a:t>
            </a:r>
            <a:r>
              <a:rPr lang="he-IL" b="1" u="sng" dirty="0" smtClean="0">
                <a:solidFill>
                  <a:schemeClr val="tx2">
                    <a:lumMod val="60000"/>
                    <a:lumOff val="40000"/>
                  </a:schemeClr>
                </a:solidFill>
              </a:rPr>
              <a:t>המלצה </a:t>
            </a:r>
            <a:r>
              <a:rPr lang="he-IL" dirty="0" smtClean="0"/>
              <a:t>הדגשת שלבי חקר מוכרים לתלמיד .</a:t>
            </a:r>
            <a:endParaRPr lang="he-IL" dirty="0"/>
          </a:p>
        </p:txBody>
      </p:sp>
      <p:sp>
        <p:nvSpPr>
          <p:cNvPr id="11" name="הסבר מלבני מעוגל 10"/>
          <p:cNvSpPr/>
          <p:nvPr/>
        </p:nvSpPr>
        <p:spPr>
          <a:xfrm>
            <a:off x="7398478" y="1484784"/>
            <a:ext cx="1296143" cy="1512168"/>
          </a:xfrm>
          <a:prstGeom prst="wedgeRoundRectCallout">
            <a:avLst>
              <a:gd name="adj1" fmla="val -89983"/>
              <a:gd name="adj2" fmla="val -426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400" dirty="0" smtClean="0"/>
              <a:t>מערך מחקר: </a:t>
            </a:r>
          </a:p>
          <a:p>
            <a:pPr algn="ctr"/>
            <a:r>
              <a:rPr lang="he-IL" sz="1400" dirty="0"/>
              <a:t> </a:t>
            </a:r>
            <a:r>
              <a:rPr lang="he-IL" sz="1400" dirty="0" smtClean="0"/>
              <a:t>גורמים </a:t>
            </a:r>
            <a:r>
              <a:rPr lang="he-IL" sz="1400" i="1" dirty="0" smtClean="0"/>
              <a:t>קבועים </a:t>
            </a:r>
          </a:p>
          <a:p>
            <a:pPr algn="ctr"/>
            <a:r>
              <a:rPr lang="he-IL" sz="1400" dirty="0" smtClean="0"/>
              <a:t>משתנים</a:t>
            </a:r>
          </a:p>
          <a:p>
            <a:pPr algn="ctr"/>
            <a:r>
              <a:rPr lang="he-IL" sz="1400" dirty="0"/>
              <a:t> </a:t>
            </a:r>
            <a:r>
              <a:rPr lang="he-IL" sz="1400" dirty="0" smtClean="0"/>
              <a:t>בקרה </a:t>
            </a:r>
            <a:endParaRPr lang="he-IL" sz="1400" dirty="0"/>
          </a:p>
        </p:txBody>
      </p:sp>
      <p:cxnSp>
        <p:nvCxnSpPr>
          <p:cNvPr id="3" name="מחבר ישר 2"/>
          <p:cNvCxnSpPr/>
          <p:nvPr/>
        </p:nvCxnSpPr>
        <p:spPr>
          <a:xfrm>
            <a:off x="683568" y="5949280"/>
            <a:ext cx="79208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מחבר ישר 6"/>
          <p:cNvCxnSpPr/>
          <p:nvPr/>
        </p:nvCxnSpPr>
        <p:spPr>
          <a:xfrm>
            <a:off x="5076056" y="6165304"/>
            <a:ext cx="17281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46118" y="128793"/>
            <a:ext cx="5904656" cy="369332"/>
          </a:xfrm>
          <a:prstGeom prst="rect">
            <a:avLst/>
          </a:prstGeom>
          <a:noFill/>
        </p:spPr>
        <p:txBody>
          <a:bodyPr wrap="square" rtlCol="1">
            <a:spAutoFit/>
          </a:bodyPr>
          <a:lstStyle/>
          <a:p>
            <a:r>
              <a:rPr lang="he-IL" b="1" dirty="0" smtClean="0">
                <a:solidFill>
                  <a:schemeClr val="accent1"/>
                </a:solidFill>
              </a:rPr>
              <a:t> התמודדות עם </a:t>
            </a:r>
            <a:r>
              <a:rPr lang="he-IL" b="1" dirty="0" err="1" smtClean="0">
                <a:solidFill>
                  <a:schemeClr val="accent1"/>
                </a:solidFill>
              </a:rPr>
              <a:t>תאור</a:t>
            </a:r>
            <a:r>
              <a:rPr lang="he-IL" b="1" dirty="0" smtClean="0">
                <a:solidFill>
                  <a:schemeClr val="accent1"/>
                </a:solidFill>
              </a:rPr>
              <a:t> מערך המחקר - מהלך הניסוי</a:t>
            </a:r>
            <a:endParaRPr lang="he-IL" b="1" dirty="0">
              <a:solidFill>
                <a:schemeClr val="accent1"/>
              </a:solidFill>
            </a:endParaRPr>
          </a:p>
        </p:txBody>
      </p:sp>
    </p:spTree>
    <p:extLst>
      <p:ext uri="{BB962C8B-B14F-4D97-AF65-F5344CB8AC3E}">
        <p14:creationId xmlns:p14="http://schemas.microsoft.com/office/powerpoint/2010/main" val="9024948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504538"/>
            <a:ext cx="5981700" cy="555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9874" y="2026583"/>
            <a:ext cx="2736304" cy="2554545"/>
          </a:xfrm>
          <a:prstGeom prst="rect">
            <a:avLst/>
          </a:prstGeom>
          <a:noFill/>
        </p:spPr>
        <p:txBody>
          <a:bodyPr wrap="square" rtlCol="1">
            <a:spAutoFit/>
          </a:bodyPr>
          <a:lstStyle/>
          <a:p>
            <a:r>
              <a:rPr lang="he-IL" sz="2000" b="1" dirty="0" smtClean="0">
                <a:solidFill>
                  <a:schemeClr val="accent2"/>
                </a:solidFill>
              </a:rPr>
              <a:t>1. זיהוי משתנים ודרך מדידתם. </a:t>
            </a:r>
          </a:p>
          <a:p>
            <a:pPr>
              <a:lnSpc>
                <a:spcPct val="150000"/>
              </a:lnSpc>
            </a:pPr>
            <a:r>
              <a:rPr lang="he-IL" sz="2000" b="1" dirty="0" smtClean="0">
                <a:solidFill>
                  <a:schemeClr val="accent2"/>
                </a:solidFill>
              </a:rPr>
              <a:t>2. קריאה והבנת של גרף או טבלת תוצאות. </a:t>
            </a:r>
          </a:p>
          <a:p>
            <a:pPr>
              <a:lnSpc>
                <a:spcPct val="150000"/>
              </a:lnSpc>
            </a:pPr>
            <a:r>
              <a:rPr lang="he-IL" sz="2000" b="1" dirty="0" smtClean="0">
                <a:solidFill>
                  <a:schemeClr val="accent2"/>
                </a:solidFill>
              </a:rPr>
              <a:t>3. פרשנות של התוצאות והסקת מסקנות. </a:t>
            </a:r>
          </a:p>
        </p:txBody>
      </p:sp>
      <p:sp>
        <p:nvSpPr>
          <p:cNvPr id="5" name="TextBox 4"/>
          <p:cNvSpPr txBox="1"/>
          <p:nvPr/>
        </p:nvSpPr>
        <p:spPr>
          <a:xfrm>
            <a:off x="1619672" y="172828"/>
            <a:ext cx="5904656" cy="369332"/>
          </a:xfrm>
          <a:prstGeom prst="rect">
            <a:avLst/>
          </a:prstGeom>
          <a:noFill/>
        </p:spPr>
        <p:txBody>
          <a:bodyPr wrap="square" rtlCol="1">
            <a:spAutoFit/>
          </a:bodyPr>
          <a:lstStyle/>
          <a:p>
            <a:r>
              <a:rPr lang="he-IL" b="1" dirty="0" err="1" smtClean="0">
                <a:solidFill>
                  <a:schemeClr val="accent1"/>
                </a:solidFill>
              </a:rPr>
              <a:t>מיומניות</a:t>
            </a:r>
            <a:r>
              <a:rPr lang="he-IL" b="1" dirty="0" smtClean="0">
                <a:solidFill>
                  <a:schemeClr val="accent1"/>
                </a:solidFill>
              </a:rPr>
              <a:t> חקר - התמודדות עם תוצאות ניסוי</a:t>
            </a:r>
            <a:endParaRPr lang="he-IL" b="1" dirty="0">
              <a:solidFill>
                <a:schemeClr val="accent1"/>
              </a:solidFill>
            </a:endParaRPr>
          </a:p>
        </p:txBody>
      </p:sp>
      <p:cxnSp>
        <p:nvCxnSpPr>
          <p:cNvPr id="7" name="מחבר חץ ישר 6"/>
          <p:cNvCxnSpPr/>
          <p:nvPr/>
        </p:nvCxnSpPr>
        <p:spPr>
          <a:xfrm>
            <a:off x="2771800" y="3933056"/>
            <a:ext cx="1008112" cy="54034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מחבר חץ ישר 8"/>
          <p:cNvCxnSpPr/>
          <p:nvPr/>
        </p:nvCxnSpPr>
        <p:spPr>
          <a:xfrm>
            <a:off x="2627784" y="4437112"/>
            <a:ext cx="684076" cy="93610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מחבר חץ ישר 10"/>
          <p:cNvCxnSpPr/>
          <p:nvPr/>
        </p:nvCxnSpPr>
        <p:spPr>
          <a:xfrm>
            <a:off x="2771800" y="3427156"/>
            <a:ext cx="936104"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מחבר חץ ישר 12"/>
          <p:cNvCxnSpPr/>
          <p:nvPr/>
        </p:nvCxnSpPr>
        <p:spPr>
          <a:xfrm flipV="1">
            <a:off x="2789548" y="2276872"/>
            <a:ext cx="4392488" cy="10801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5" name="מלבן 14"/>
          <p:cNvSpPr/>
          <p:nvPr/>
        </p:nvSpPr>
        <p:spPr>
          <a:xfrm>
            <a:off x="1187624" y="5657671"/>
            <a:ext cx="6948264" cy="646331"/>
          </a:xfrm>
          <a:prstGeom prst="rect">
            <a:avLst/>
          </a:prstGeom>
        </p:spPr>
        <p:txBody>
          <a:bodyPr wrap="square">
            <a:spAutoFit/>
          </a:bodyPr>
          <a:lstStyle/>
          <a:p>
            <a:pPr algn="ctr"/>
            <a:r>
              <a:rPr lang="he-IL" b="1" dirty="0" smtClean="0">
                <a:solidFill>
                  <a:schemeClr val="accent1"/>
                </a:solidFill>
              </a:rPr>
              <a:t>קשיים- אין שאלות ביניים על  תיאור או הסבר גרף. </a:t>
            </a:r>
          </a:p>
          <a:p>
            <a:pPr algn="ctr"/>
            <a:r>
              <a:rPr lang="he-IL" b="1" dirty="0" smtClean="0">
                <a:solidFill>
                  <a:schemeClr val="accent1"/>
                </a:solidFill>
              </a:rPr>
              <a:t>התלמיד נדרש להגיע למסקנה מהתוצאות ללא עזרה של שלבי ביניים.</a:t>
            </a:r>
            <a:endParaRPr lang="en-US" b="1" dirty="0" smtClean="0">
              <a:solidFill>
                <a:schemeClr val="accent1"/>
              </a:solidFill>
            </a:endParaRPr>
          </a:p>
        </p:txBody>
      </p:sp>
      <p:cxnSp>
        <p:nvCxnSpPr>
          <p:cNvPr id="10" name="מחבר ישר 9"/>
          <p:cNvCxnSpPr/>
          <p:nvPr/>
        </p:nvCxnSpPr>
        <p:spPr>
          <a:xfrm>
            <a:off x="6876256" y="5157192"/>
            <a:ext cx="115212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מחבר ישר 15"/>
          <p:cNvCxnSpPr/>
          <p:nvPr/>
        </p:nvCxnSpPr>
        <p:spPr>
          <a:xfrm>
            <a:off x="6228184" y="5589240"/>
            <a:ext cx="56049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38315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5450" y="76200"/>
            <a:ext cx="5753100" cy="670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הסבר מלבני מעוגל 3"/>
          <p:cNvSpPr/>
          <p:nvPr/>
        </p:nvSpPr>
        <p:spPr>
          <a:xfrm>
            <a:off x="6802775" y="1700808"/>
            <a:ext cx="1872208" cy="720080"/>
          </a:xfrm>
          <a:prstGeom prst="wedgeRoundRectCallout">
            <a:avLst>
              <a:gd name="adj1" fmla="val -92885"/>
              <a:gd name="adj2" fmla="val -5568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מה מוסיף שלב ב' מה מחדש?</a:t>
            </a:r>
            <a:r>
              <a:rPr lang="en-US" dirty="0" smtClean="0"/>
              <a:t> </a:t>
            </a:r>
            <a:endParaRPr lang="he-IL" dirty="0"/>
          </a:p>
        </p:txBody>
      </p:sp>
      <p:sp>
        <p:nvSpPr>
          <p:cNvPr id="5" name="הסבר מלבני מעוגל 4"/>
          <p:cNvSpPr/>
          <p:nvPr/>
        </p:nvSpPr>
        <p:spPr>
          <a:xfrm>
            <a:off x="7164288" y="5513749"/>
            <a:ext cx="1728192" cy="1017816"/>
          </a:xfrm>
          <a:prstGeom prst="wedgeRoundRectCallout">
            <a:avLst>
              <a:gd name="adj1" fmla="val -72846"/>
              <a:gd name="adj2" fmla="val -459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יישום ידע ביולוגי הנלמד  בתכני ליבה ולקשרו לניסויי </a:t>
            </a:r>
            <a:endParaRPr lang="he-IL" dirty="0"/>
          </a:p>
        </p:txBody>
      </p:sp>
      <p:sp>
        <p:nvSpPr>
          <p:cNvPr id="6" name="הסבר מלבני 5"/>
          <p:cNvSpPr/>
          <p:nvPr/>
        </p:nvSpPr>
        <p:spPr>
          <a:xfrm>
            <a:off x="683568" y="2996952"/>
            <a:ext cx="1512168" cy="936104"/>
          </a:xfrm>
          <a:prstGeom prst="wedgeRectCallout">
            <a:avLst>
              <a:gd name="adj1" fmla="val 66391"/>
              <a:gd name="adj2" fmla="val 8371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ביסוס מסקנה על נתונים </a:t>
            </a:r>
            <a:endParaRPr lang="he-IL" dirty="0"/>
          </a:p>
        </p:txBody>
      </p:sp>
      <p:cxnSp>
        <p:nvCxnSpPr>
          <p:cNvPr id="3" name="מחבר ישר 2"/>
          <p:cNvCxnSpPr/>
          <p:nvPr/>
        </p:nvCxnSpPr>
        <p:spPr>
          <a:xfrm>
            <a:off x="5580112" y="4509120"/>
            <a:ext cx="72008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5013176"/>
            <a:ext cx="725487" cy="1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1856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44710" y="1794686"/>
            <a:ext cx="6684135" cy="3970318"/>
          </a:xfrm>
          <a:prstGeom prst="rect">
            <a:avLst/>
          </a:prstGeom>
          <a:noFill/>
        </p:spPr>
        <p:txBody>
          <a:bodyPr wrap="square" rtlCol="1">
            <a:spAutoFit/>
          </a:bodyPr>
          <a:lstStyle/>
          <a:p>
            <a:pPr>
              <a:lnSpc>
                <a:spcPct val="150000"/>
              </a:lnSpc>
            </a:pPr>
            <a:r>
              <a:rPr lang="he-IL" sz="2400" b="1" dirty="0">
                <a:solidFill>
                  <a:schemeClr val="accent6">
                    <a:lumMod val="75000"/>
                  </a:schemeClr>
                </a:solidFill>
                <a:latin typeface="Gisha" panose="020B0502040204020203" pitchFamily="34" charset="-79"/>
                <a:cs typeface="Gisha" panose="020B0502040204020203" pitchFamily="34" charset="-79"/>
              </a:rPr>
              <a:t>מבנה</a:t>
            </a:r>
            <a:r>
              <a:rPr lang="he-IL" sz="2400" dirty="0" smtClean="0"/>
              <a:t> </a:t>
            </a:r>
            <a:r>
              <a:rPr lang="he-IL" sz="2400" b="1" dirty="0">
                <a:solidFill>
                  <a:schemeClr val="accent6">
                    <a:lumMod val="75000"/>
                  </a:schemeClr>
                </a:solidFill>
                <a:latin typeface="Gisha" panose="020B0502040204020203" pitchFamily="34" charset="-79"/>
                <a:cs typeface="Gisha" panose="020B0502040204020203" pitchFamily="34" charset="-79"/>
              </a:rPr>
              <a:t>המפגש:</a:t>
            </a:r>
          </a:p>
          <a:p>
            <a:pPr marL="285750" indent="-285750">
              <a:lnSpc>
                <a:spcPct val="150000"/>
              </a:lnSpc>
              <a:buFontTx/>
              <a:buChar char="-"/>
            </a:pPr>
            <a:r>
              <a:rPr lang="he-IL" sz="2400" dirty="0" smtClean="0">
                <a:latin typeface="Gisha" panose="020B0502040204020203" pitchFamily="34" charset="-79"/>
                <a:cs typeface="Gisha" panose="020B0502040204020203" pitchFamily="34" charset="-79"/>
              </a:rPr>
              <a:t>מהו "אנסין"?</a:t>
            </a:r>
          </a:p>
          <a:p>
            <a:pPr marL="285750" indent="-285750">
              <a:lnSpc>
                <a:spcPct val="150000"/>
              </a:lnSpc>
              <a:buFontTx/>
              <a:buChar char="-"/>
            </a:pPr>
            <a:r>
              <a:rPr lang="he-IL" sz="2400" dirty="0" smtClean="0">
                <a:latin typeface="Gisha" panose="020B0502040204020203" pitchFamily="34" charset="-79"/>
                <a:cs typeface="Gisha" panose="020B0502040204020203" pitchFamily="34" charset="-79"/>
              </a:rPr>
              <a:t>שילוב האנסין ברצף ההוראה</a:t>
            </a:r>
          </a:p>
          <a:p>
            <a:pPr marL="285750" indent="-285750">
              <a:lnSpc>
                <a:spcPct val="150000"/>
              </a:lnSpc>
              <a:buFontTx/>
              <a:buChar char="-"/>
            </a:pPr>
            <a:r>
              <a:rPr lang="he-IL" sz="2400" dirty="0" smtClean="0">
                <a:latin typeface="Gisha" panose="020B0502040204020203" pitchFamily="34" charset="-79"/>
                <a:cs typeface="Gisha" panose="020B0502040204020203" pitchFamily="34" charset="-79"/>
              </a:rPr>
              <a:t>המיומנויות הנדרשות מהתלמיד</a:t>
            </a:r>
          </a:p>
          <a:p>
            <a:pPr marL="285750" indent="-285750">
              <a:lnSpc>
                <a:spcPct val="150000"/>
              </a:lnSpc>
              <a:buFontTx/>
              <a:buChar char="-"/>
            </a:pPr>
            <a:r>
              <a:rPr lang="he-IL" sz="2400" dirty="0" smtClean="0">
                <a:latin typeface="Gisha" panose="020B0502040204020203" pitchFamily="34" charset="-79"/>
                <a:cs typeface="Gisha" panose="020B0502040204020203" pitchFamily="34" charset="-79"/>
              </a:rPr>
              <a:t>מיומנויות ייצוג גרפי</a:t>
            </a:r>
          </a:p>
          <a:p>
            <a:pPr marL="285750" indent="-285750">
              <a:lnSpc>
                <a:spcPct val="150000"/>
              </a:lnSpc>
              <a:buFontTx/>
              <a:buChar char="-"/>
            </a:pPr>
            <a:r>
              <a:rPr lang="he-IL" sz="2400" dirty="0" smtClean="0">
                <a:latin typeface="Gisha" panose="020B0502040204020203" pitchFamily="34" charset="-79"/>
                <a:cs typeface="Gisha" panose="020B0502040204020203" pitchFamily="34" charset="-79"/>
              </a:rPr>
              <a:t>כדאי להכיר – תחנות תרגול להוראת קטעי מחקר </a:t>
            </a:r>
          </a:p>
          <a:p>
            <a:pPr marL="285750" indent="-285750">
              <a:lnSpc>
                <a:spcPct val="150000"/>
              </a:lnSpc>
              <a:buFontTx/>
              <a:buChar char="-"/>
            </a:pPr>
            <a:r>
              <a:rPr lang="he-IL" sz="2400" dirty="0" smtClean="0">
                <a:latin typeface="Gisha" panose="020B0502040204020203" pitchFamily="34" charset="-79"/>
                <a:cs typeface="Gisha" panose="020B0502040204020203" pitchFamily="34" charset="-79"/>
              </a:rPr>
              <a:t>לינק להרשמה</a:t>
            </a:r>
            <a:r>
              <a:rPr lang="he-IL" sz="2400" dirty="0" smtClean="0"/>
              <a:t> </a:t>
            </a:r>
          </a:p>
        </p:txBody>
      </p:sp>
      <p:pic>
        <p:nvPicPr>
          <p:cNvPr id="5" name="תמונה 4"/>
          <p:cNvPicPr>
            <a:picLocks noChangeAspect="1"/>
          </p:cNvPicPr>
          <p:nvPr/>
        </p:nvPicPr>
        <p:blipFill>
          <a:blip r:embed="rId2"/>
          <a:stretch>
            <a:fillRect/>
          </a:stretch>
        </p:blipFill>
        <p:spPr>
          <a:xfrm>
            <a:off x="180304" y="267237"/>
            <a:ext cx="4494727" cy="3371045"/>
          </a:xfrm>
          <a:prstGeom prst="ellipse">
            <a:avLst/>
          </a:prstGeom>
          <a:ln>
            <a:noFill/>
          </a:ln>
          <a:effectLst>
            <a:softEdge rad="112500"/>
          </a:effectLst>
        </p:spPr>
      </p:pic>
    </p:spTree>
    <p:extLst>
      <p:ext uri="{BB962C8B-B14F-4D97-AF65-F5344CB8AC3E}">
        <p14:creationId xmlns:p14="http://schemas.microsoft.com/office/powerpoint/2010/main" val="37542936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539552" y="44624"/>
            <a:ext cx="8229600" cy="936104"/>
          </a:xfrm>
        </p:spPr>
        <p:txBody>
          <a:bodyPr>
            <a:normAutofit/>
          </a:bodyPr>
          <a:lstStyle/>
          <a:p>
            <a:r>
              <a:rPr lang="he-IL" sz="3600" b="1" dirty="0" smtClean="0">
                <a:solidFill>
                  <a:schemeClr val="tx2">
                    <a:lumMod val="60000"/>
                    <a:lumOff val="40000"/>
                  </a:schemeClr>
                </a:solidFill>
                <a:cs typeface="+mn-cs"/>
              </a:rPr>
              <a:t>נסכם מה ראינו </a:t>
            </a:r>
            <a:endParaRPr lang="he-IL" sz="3600" b="1" dirty="0">
              <a:solidFill>
                <a:schemeClr val="tx2">
                  <a:lumMod val="60000"/>
                  <a:lumOff val="40000"/>
                </a:schemeClr>
              </a:solidFill>
              <a:cs typeface="+mn-cs"/>
            </a:endParaRPr>
          </a:p>
        </p:txBody>
      </p:sp>
      <p:sp>
        <p:nvSpPr>
          <p:cNvPr id="3" name="מציין מיקום תוכן 2"/>
          <p:cNvSpPr>
            <a:spLocks noGrp="1"/>
          </p:cNvSpPr>
          <p:nvPr>
            <p:ph idx="1"/>
          </p:nvPr>
        </p:nvSpPr>
        <p:spPr>
          <a:xfrm>
            <a:off x="323528" y="980728"/>
            <a:ext cx="8435280" cy="5472608"/>
          </a:xfrm>
        </p:spPr>
        <p:txBody>
          <a:bodyPr>
            <a:normAutofit fontScale="25000" lnSpcReduction="20000"/>
          </a:bodyPr>
          <a:lstStyle/>
          <a:p>
            <a:r>
              <a:rPr lang="he-IL" sz="8600" b="1" dirty="0" smtClean="0">
                <a:solidFill>
                  <a:schemeClr val="accent2"/>
                </a:solidFill>
              </a:rPr>
              <a:t>מה מאפיין את השאלות באנסין בבחינת הבגרות בביולוגיה </a:t>
            </a:r>
          </a:p>
          <a:p>
            <a:pPr>
              <a:lnSpc>
                <a:spcPct val="170000"/>
              </a:lnSpc>
            </a:pPr>
            <a:r>
              <a:rPr lang="he-IL" sz="7400" b="1" dirty="0" smtClean="0"/>
              <a:t>שאלה פותחת בד"כ עוסקת </a:t>
            </a:r>
            <a:r>
              <a:rPr lang="he-IL" sz="7400" b="1" u="sng" dirty="0" smtClean="0"/>
              <a:t>בהבנה</a:t>
            </a:r>
            <a:r>
              <a:rPr lang="he-IL" sz="7400" b="1" dirty="0" smtClean="0"/>
              <a:t> של תהליך או תופעה מבוססת ידע קודם ממגוון תחומים נלמדים.</a:t>
            </a:r>
          </a:p>
          <a:p>
            <a:pPr>
              <a:lnSpc>
                <a:spcPct val="170000"/>
              </a:lnSpc>
            </a:pPr>
            <a:r>
              <a:rPr lang="he-IL" sz="7400" b="1" dirty="0" smtClean="0"/>
              <a:t>שאלה עוסקת בניתוח ניסוי ותוצאותיו הכוללת מגוון  </a:t>
            </a:r>
            <a:r>
              <a:rPr lang="he-IL" sz="7400" b="1" u="sng" dirty="0" smtClean="0"/>
              <a:t>מיומנויות חקר</a:t>
            </a:r>
            <a:r>
              <a:rPr lang="he-IL" sz="7400" b="1" dirty="0" smtClean="0"/>
              <a:t>. </a:t>
            </a:r>
          </a:p>
          <a:p>
            <a:pPr>
              <a:lnSpc>
                <a:spcPct val="170000"/>
              </a:lnSpc>
            </a:pPr>
            <a:r>
              <a:rPr lang="he-IL" sz="7400" b="1" dirty="0"/>
              <a:t> </a:t>
            </a:r>
            <a:r>
              <a:rPr lang="he-IL" sz="7400" b="1" dirty="0" smtClean="0"/>
              <a:t>שאלה העוסקת בחיבור וקישור בין הניסוי לידע ביולוגי קודם ,חשיבה ביקורתית על תוצאות או </a:t>
            </a:r>
            <a:r>
              <a:rPr lang="he-IL" sz="7400" b="1" u="sng" dirty="0" smtClean="0"/>
              <a:t>הבנה ויישום המחקר.</a:t>
            </a:r>
          </a:p>
          <a:p>
            <a:endParaRPr lang="he-IL" dirty="0"/>
          </a:p>
          <a:p>
            <a:endParaRPr lang="he-IL" dirty="0"/>
          </a:p>
          <a:p>
            <a:endParaRPr lang="he-IL" dirty="0"/>
          </a:p>
          <a:p>
            <a:endParaRPr lang="he-IL" dirty="0" smtClean="0"/>
          </a:p>
          <a:p>
            <a:endParaRPr lang="he-IL" dirty="0" smtClean="0"/>
          </a:p>
          <a:p>
            <a:r>
              <a:rPr lang="he-IL" sz="8000" b="1" dirty="0" smtClean="0">
                <a:solidFill>
                  <a:srgbClr val="FF0000"/>
                </a:solidFill>
              </a:rPr>
              <a:t>שימו לב             לנדרש מהתלמיד :</a:t>
            </a:r>
          </a:p>
          <a:p>
            <a:r>
              <a:rPr lang="he-IL" sz="8000" b="1" dirty="0" smtClean="0">
                <a:solidFill>
                  <a:srgbClr val="0070C0"/>
                </a:solidFill>
              </a:rPr>
              <a:t>הבנת סיפור מחקר ותוצאותיו. </a:t>
            </a:r>
          </a:p>
          <a:p>
            <a:r>
              <a:rPr lang="he-IL" sz="8000" b="1" dirty="0" smtClean="0">
                <a:solidFill>
                  <a:srgbClr val="0070C0"/>
                </a:solidFill>
              </a:rPr>
              <a:t>מיומנויות חקר מדעי</a:t>
            </a:r>
          </a:p>
          <a:p>
            <a:r>
              <a:rPr lang="he-IL" sz="8000" b="1" dirty="0" smtClean="0">
                <a:solidFill>
                  <a:schemeClr val="accent1"/>
                </a:solidFill>
              </a:rPr>
              <a:t>עיבוד של מידע ממקורות שונים בשילוב ידע קודם</a:t>
            </a:r>
          </a:p>
          <a:p>
            <a:r>
              <a:rPr lang="he-IL" sz="8000" b="1" dirty="0" smtClean="0">
                <a:solidFill>
                  <a:schemeClr val="accent1"/>
                </a:solidFill>
              </a:rPr>
              <a:t>חשיבה ביקורתית ויישום המחקר.</a:t>
            </a:r>
          </a:p>
          <a:p>
            <a:endParaRPr lang="he-IL" sz="8000" b="1" dirty="0" smtClean="0">
              <a:solidFill>
                <a:schemeClr val="accent1"/>
              </a:solidFill>
            </a:endParaRPr>
          </a:p>
          <a:p>
            <a:pPr marL="0" indent="0">
              <a:buNone/>
            </a:pPr>
            <a:r>
              <a:rPr lang="he-IL" sz="8000" b="1" dirty="0" smtClean="0">
                <a:solidFill>
                  <a:schemeClr val="accent2"/>
                </a:solidFill>
              </a:rPr>
              <a:t>                                          </a:t>
            </a:r>
            <a:endParaRPr lang="he-IL" sz="5000" dirty="0">
              <a:solidFill>
                <a:schemeClr val="accent1"/>
              </a:solidFill>
            </a:endParaRPr>
          </a:p>
        </p:txBody>
      </p:sp>
      <p:sp>
        <p:nvSpPr>
          <p:cNvPr id="4" name="לב 3"/>
          <p:cNvSpPr/>
          <p:nvPr/>
        </p:nvSpPr>
        <p:spPr>
          <a:xfrm>
            <a:off x="6804248" y="4149080"/>
            <a:ext cx="504056" cy="432048"/>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40358752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b="1" dirty="0" smtClean="0">
                <a:solidFill>
                  <a:schemeClr val="accent1">
                    <a:lumMod val="75000"/>
                  </a:schemeClr>
                </a:solidFill>
              </a:rPr>
              <a:t>האנסין בבחינת הבגרות המתוקשבת </a:t>
            </a:r>
            <a:endParaRPr lang="he-IL" b="1" dirty="0">
              <a:solidFill>
                <a:schemeClr val="accent1">
                  <a:lumMod val="75000"/>
                </a:schemeClr>
              </a:solidFill>
            </a:endParaRPr>
          </a:p>
        </p:txBody>
      </p:sp>
      <p:sp>
        <p:nvSpPr>
          <p:cNvPr id="3" name="מציין מיקום תוכן 2"/>
          <p:cNvSpPr>
            <a:spLocks noGrp="1"/>
          </p:cNvSpPr>
          <p:nvPr>
            <p:ph idx="1"/>
          </p:nvPr>
        </p:nvSpPr>
        <p:spPr/>
        <p:txBody>
          <a:bodyPr/>
          <a:lstStyle/>
          <a:p>
            <a:endParaRPr lang="he-IL" dirty="0" smtClean="0"/>
          </a:p>
          <a:p>
            <a:pPr algn="ctr"/>
            <a:r>
              <a:rPr lang="he-IL" dirty="0"/>
              <a:t> </a:t>
            </a:r>
            <a:r>
              <a:rPr lang="he-IL" b="1" dirty="0" smtClean="0"/>
              <a:t>מבנה ותוכן האנסין זהה.</a:t>
            </a:r>
          </a:p>
          <a:p>
            <a:pPr algn="ctr"/>
            <a:r>
              <a:rPr lang="he-IL" b="1" dirty="0"/>
              <a:t> </a:t>
            </a:r>
            <a:r>
              <a:rPr lang="he-IL" b="1" dirty="0" smtClean="0"/>
              <a:t>יש שילוב של הדמיה ממוחשבת</a:t>
            </a:r>
          </a:p>
          <a:p>
            <a:pPr marL="0" indent="0" algn="ctr">
              <a:buNone/>
            </a:pPr>
            <a:r>
              <a:rPr lang="he-IL" b="1" dirty="0" smtClean="0"/>
              <a:t>  </a:t>
            </a:r>
            <a:r>
              <a:rPr lang="he-IL" b="1" smtClean="0"/>
              <a:t>בשאלות האנסין. </a:t>
            </a:r>
            <a:endParaRPr lang="he-IL" b="1" dirty="0"/>
          </a:p>
        </p:txBody>
      </p:sp>
    </p:spTree>
    <p:extLst>
      <p:ext uri="{BB962C8B-B14F-4D97-AF65-F5344CB8AC3E}">
        <p14:creationId xmlns:p14="http://schemas.microsoft.com/office/powerpoint/2010/main" val="31249873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b="1" dirty="0" smtClean="0">
                <a:solidFill>
                  <a:schemeClr val="tx2">
                    <a:lumMod val="60000"/>
                    <a:lumOff val="40000"/>
                  </a:schemeClr>
                </a:solidFill>
                <a:cs typeface="+mn-cs"/>
              </a:rPr>
              <a:t>הזדמנות נוספת לתרגול תלמידים </a:t>
            </a:r>
            <a:endParaRPr lang="he-IL" b="1" dirty="0">
              <a:solidFill>
                <a:schemeClr val="tx2">
                  <a:lumMod val="60000"/>
                  <a:lumOff val="40000"/>
                </a:schemeClr>
              </a:solidFill>
              <a:cs typeface="+mn-cs"/>
            </a:endParaRPr>
          </a:p>
        </p:txBody>
      </p:sp>
      <p:sp>
        <p:nvSpPr>
          <p:cNvPr id="3" name="מציין מיקום תוכן 2"/>
          <p:cNvSpPr>
            <a:spLocks noGrp="1"/>
          </p:cNvSpPr>
          <p:nvPr>
            <p:ph idx="1"/>
          </p:nvPr>
        </p:nvSpPr>
        <p:spPr/>
        <p:txBody>
          <a:bodyPr>
            <a:normAutofit/>
          </a:bodyPr>
          <a:lstStyle/>
          <a:p>
            <a:r>
              <a:rPr lang="he-IL" sz="3600" dirty="0" smtClean="0"/>
              <a:t>חלק ג של בחינת מעבדה.</a:t>
            </a:r>
          </a:p>
          <a:p>
            <a:r>
              <a:rPr lang="he-IL" sz="3600" dirty="0" smtClean="0"/>
              <a:t>הדגמה בעזרת מעבדה 4 </a:t>
            </a:r>
            <a:r>
              <a:rPr lang="he-IL" sz="3600" dirty="0" err="1" smtClean="0"/>
              <a:t>תשעח</a:t>
            </a:r>
            <a:r>
              <a:rPr lang="he-IL" sz="3600" dirty="0" smtClean="0"/>
              <a:t> </a:t>
            </a:r>
          </a:p>
          <a:p>
            <a:endParaRPr lang="he-IL" sz="3600" dirty="0"/>
          </a:p>
        </p:txBody>
      </p:sp>
      <p:pic>
        <p:nvPicPr>
          <p:cNvPr id="4" name="Picture 8" descr="תוצאת תמונה עבור ניתוח מחקר מדעי"/>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3573016"/>
            <a:ext cx="2736304" cy="1837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6079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628650" y="365126"/>
            <a:ext cx="8235950" cy="1325563"/>
          </a:xfrm>
        </p:spPr>
        <p:txBody>
          <a:bodyPr>
            <a:noAutofit/>
          </a:bodyPr>
          <a:lstStyle/>
          <a:p>
            <a:r>
              <a:rPr lang="he-IL" sz="3200" b="1" dirty="0" smtClean="0">
                <a:solidFill>
                  <a:schemeClr val="accent5">
                    <a:lumMod val="75000"/>
                  </a:schemeClr>
                </a:solidFill>
                <a:cs typeface="+mn-cs"/>
              </a:rPr>
              <a:t>בחינת מעבדה חלק ג' התמודדות עם מחקר מדעי </a:t>
            </a:r>
            <a:endParaRPr lang="he-IL" sz="3200" b="1" dirty="0">
              <a:solidFill>
                <a:schemeClr val="accent5">
                  <a:lumMod val="75000"/>
                </a:schemeClr>
              </a:solidFill>
              <a:cs typeface="+mn-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99" y="1500843"/>
            <a:ext cx="7785983" cy="5032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הסבר ענן 3"/>
          <p:cNvSpPr/>
          <p:nvPr/>
        </p:nvSpPr>
        <p:spPr>
          <a:xfrm>
            <a:off x="251520" y="3861049"/>
            <a:ext cx="3744416" cy="2672354"/>
          </a:xfrm>
          <a:prstGeom prst="cloudCallout">
            <a:avLst>
              <a:gd name="adj1" fmla="val 69486"/>
              <a:gd name="adj2" fmla="val -27724"/>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מה נדרש מהתלמיד?</a:t>
            </a:r>
          </a:p>
          <a:p>
            <a:pPr algn="ctr"/>
            <a:r>
              <a:rPr lang="he-IL" dirty="0" smtClean="0"/>
              <a:t>להבין מה מטרת המחקר </a:t>
            </a:r>
          </a:p>
          <a:p>
            <a:pPr algn="ctr"/>
            <a:r>
              <a:rPr lang="he-IL" dirty="0"/>
              <a:t> </a:t>
            </a:r>
            <a:r>
              <a:rPr lang="he-IL" dirty="0" smtClean="0"/>
              <a:t>לזהות ולהבין את שיטת העבודה </a:t>
            </a:r>
          </a:p>
          <a:p>
            <a:pPr algn="ctr"/>
            <a:r>
              <a:rPr lang="he-IL" dirty="0"/>
              <a:t> </a:t>
            </a:r>
            <a:r>
              <a:rPr lang="he-IL" dirty="0" smtClean="0"/>
              <a:t>לזהות משתנים בניסוי ודרך מדידתם  </a:t>
            </a:r>
          </a:p>
          <a:p>
            <a:pPr algn="ctr"/>
            <a:r>
              <a:rPr lang="he-IL" dirty="0" smtClean="0"/>
              <a:t>לקרוא ולהבין טבלת תוצאות</a:t>
            </a:r>
            <a:endParaRPr lang="he-IL" dirty="0"/>
          </a:p>
        </p:txBody>
      </p:sp>
      <p:sp>
        <p:nvSpPr>
          <p:cNvPr id="5" name="פיצוץ 1 4"/>
          <p:cNvSpPr/>
          <p:nvPr/>
        </p:nvSpPr>
        <p:spPr>
          <a:xfrm rot="20191849">
            <a:off x="6868039" y="4890168"/>
            <a:ext cx="2117674" cy="1483466"/>
          </a:xfrm>
          <a:prstGeom prst="irregularSeal1">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b="1" dirty="0" smtClean="0">
                <a:solidFill>
                  <a:srgbClr val="FF0000"/>
                </a:solidFill>
              </a:rPr>
              <a:t>לפענח את סיפור המחקר</a:t>
            </a:r>
            <a:endParaRPr lang="he-IL" b="1" dirty="0">
              <a:solidFill>
                <a:srgbClr val="FF0000"/>
              </a:solidFill>
            </a:endParaRPr>
          </a:p>
        </p:txBody>
      </p:sp>
    </p:spTree>
    <p:extLst>
      <p:ext uri="{BB962C8B-B14F-4D97-AF65-F5344CB8AC3E}">
        <p14:creationId xmlns:p14="http://schemas.microsoft.com/office/powerpoint/2010/main" val="22961721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b="1" dirty="0" smtClean="0">
                <a:solidFill>
                  <a:schemeClr val="accent5">
                    <a:lumMod val="75000"/>
                  </a:schemeClr>
                </a:solidFill>
                <a:cs typeface="+mn-cs"/>
              </a:rPr>
              <a:t>תרגול שליטה במיומנויות חקר </a:t>
            </a:r>
            <a:endParaRPr lang="he-IL" b="1" dirty="0">
              <a:solidFill>
                <a:schemeClr val="accent5">
                  <a:lumMod val="75000"/>
                </a:schemeClr>
              </a:solidFill>
              <a:cs typeface="+mn-cs"/>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70" y="1484784"/>
            <a:ext cx="8912328"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מחבר ישר 4"/>
          <p:cNvCxnSpPr/>
          <p:nvPr/>
        </p:nvCxnSpPr>
        <p:spPr>
          <a:xfrm>
            <a:off x="5112060" y="1916832"/>
            <a:ext cx="136815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מחבר ישר 8"/>
          <p:cNvCxnSpPr/>
          <p:nvPr/>
        </p:nvCxnSpPr>
        <p:spPr>
          <a:xfrm>
            <a:off x="5743733" y="4108084"/>
            <a:ext cx="115212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מחבר ישר 10"/>
          <p:cNvCxnSpPr/>
          <p:nvPr/>
        </p:nvCxnSpPr>
        <p:spPr>
          <a:xfrm>
            <a:off x="539552" y="4869160"/>
            <a:ext cx="2304256"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 name="מחבר ישר 3"/>
          <p:cNvCxnSpPr/>
          <p:nvPr/>
        </p:nvCxnSpPr>
        <p:spPr>
          <a:xfrm>
            <a:off x="4490334" y="2888940"/>
            <a:ext cx="1521826"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3" name="מחבר ישר 12"/>
          <p:cNvCxnSpPr/>
          <p:nvPr/>
        </p:nvCxnSpPr>
        <p:spPr>
          <a:xfrm>
            <a:off x="6012160" y="4437112"/>
            <a:ext cx="792088"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21030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48680"/>
            <a:ext cx="8273112"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הסבר מלבני 3"/>
          <p:cNvSpPr/>
          <p:nvPr/>
        </p:nvSpPr>
        <p:spPr>
          <a:xfrm>
            <a:off x="7581046" y="2636912"/>
            <a:ext cx="1281152" cy="2988332"/>
          </a:xfrm>
          <a:prstGeom prst="wedgeRectCallout">
            <a:avLst>
              <a:gd name="adj1" fmla="val -71749"/>
              <a:gd name="adj2" fmla="val -25026"/>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a:t>לאתר ידע קודם וליישומו, </a:t>
            </a:r>
          </a:p>
          <a:p>
            <a:pPr algn="ctr"/>
            <a:r>
              <a:rPr lang="he-IL" dirty="0" smtClean="0"/>
              <a:t>יכולת </a:t>
            </a:r>
            <a:r>
              <a:rPr lang="he-IL" dirty="0"/>
              <a:t>לשלב- לסנתז מידע.</a:t>
            </a:r>
          </a:p>
          <a:p>
            <a:pPr algn="ctr"/>
            <a:r>
              <a:rPr lang="he-IL" dirty="0"/>
              <a:t>(מידע כתוב </a:t>
            </a:r>
            <a:r>
              <a:rPr lang="he-IL" dirty="0" smtClean="0"/>
              <a:t>ומידע מטבלה ומגרף</a:t>
            </a:r>
            <a:r>
              <a:rPr lang="he-IL" dirty="0"/>
              <a:t>)</a:t>
            </a:r>
          </a:p>
        </p:txBody>
      </p:sp>
      <p:sp>
        <p:nvSpPr>
          <p:cNvPr id="6" name="הסבר מלבני 5"/>
          <p:cNvSpPr/>
          <p:nvPr/>
        </p:nvSpPr>
        <p:spPr>
          <a:xfrm>
            <a:off x="611560" y="5085184"/>
            <a:ext cx="3168352" cy="1080120"/>
          </a:xfrm>
          <a:prstGeom prst="wedgeRectCallout">
            <a:avLst>
              <a:gd name="adj1" fmla="val 2598"/>
              <a:gd name="adj2" fmla="val -109329"/>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יישום- הדורש שילוב ידע קודם בנושא אנזימים – פעילות והמעבדה ושליטה והבנת המחקר שהוצג בחלק ג </a:t>
            </a:r>
            <a:endParaRPr lang="he-IL" dirty="0"/>
          </a:p>
        </p:txBody>
      </p:sp>
      <p:cxnSp>
        <p:nvCxnSpPr>
          <p:cNvPr id="8" name="מחבר ישר 7"/>
          <p:cNvCxnSpPr/>
          <p:nvPr/>
        </p:nvCxnSpPr>
        <p:spPr>
          <a:xfrm>
            <a:off x="1835696" y="3429000"/>
            <a:ext cx="136815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מחבר ישר 9"/>
          <p:cNvCxnSpPr/>
          <p:nvPr/>
        </p:nvCxnSpPr>
        <p:spPr>
          <a:xfrm>
            <a:off x="1403648" y="4365104"/>
            <a:ext cx="79208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מחבר חץ ישר 11"/>
          <p:cNvCxnSpPr/>
          <p:nvPr/>
        </p:nvCxnSpPr>
        <p:spPr>
          <a:xfrm>
            <a:off x="5508104" y="2852936"/>
            <a:ext cx="0" cy="36004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4" name="מחבר חץ ישר 13"/>
          <p:cNvCxnSpPr/>
          <p:nvPr/>
        </p:nvCxnSpPr>
        <p:spPr>
          <a:xfrm>
            <a:off x="3491880" y="2852936"/>
            <a:ext cx="0" cy="36004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9731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r>
              <a:rPr lang="he-IL" sz="2800" b="1" dirty="0">
                <a:solidFill>
                  <a:srgbClr val="FF0000"/>
                </a:solidFill>
                <a:cs typeface="+mn-cs"/>
              </a:rPr>
              <a:t>מהן המיומנויות הקשורות בלמידה </a:t>
            </a:r>
            <a:r>
              <a:rPr lang="he-IL" sz="2800" b="1" dirty="0" smtClean="0">
                <a:solidFill>
                  <a:srgbClr val="FF0000"/>
                </a:solidFill>
                <a:cs typeface="+mn-cs"/>
              </a:rPr>
              <a:t>של </a:t>
            </a:r>
            <a:r>
              <a:rPr lang="he-IL" sz="2800" b="1" dirty="0">
                <a:solidFill>
                  <a:srgbClr val="FF0000"/>
                </a:solidFill>
                <a:cs typeface="+mn-cs"/>
              </a:rPr>
              <a:t>מאמר מדעי???</a:t>
            </a:r>
            <a:endParaRPr lang="en-US" sz="2800" b="1" dirty="0">
              <a:solidFill>
                <a:srgbClr val="FF0000"/>
              </a:solidFill>
              <a:cs typeface="+mn-cs"/>
            </a:endParaRPr>
          </a:p>
        </p:txBody>
      </p:sp>
      <p:sp>
        <p:nvSpPr>
          <p:cNvPr id="38915" name="Rectangle 3"/>
          <p:cNvSpPr>
            <a:spLocks noGrp="1" noChangeArrowheads="1"/>
          </p:cNvSpPr>
          <p:nvPr>
            <p:ph type="body" idx="1"/>
          </p:nvPr>
        </p:nvSpPr>
        <p:spPr/>
        <p:txBody>
          <a:bodyPr>
            <a:normAutofit lnSpcReduction="10000"/>
          </a:bodyPr>
          <a:lstStyle/>
          <a:p>
            <a:pPr>
              <a:lnSpc>
                <a:spcPct val="90000"/>
              </a:lnSpc>
            </a:pPr>
            <a:r>
              <a:rPr lang="he-IL" sz="2400" b="1" dirty="0"/>
              <a:t>הבנת הנקרא.</a:t>
            </a:r>
          </a:p>
          <a:p>
            <a:pPr>
              <a:lnSpc>
                <a:spcPct val="90000"/>
              </a:lnSpc>
            </a:pPr>
            <a:r>
              <a:rPr lang="he-IL" sz="2400" b="1" dirty="0"/>
              <a:t>זיהוי הבעיה הנחקרת.</a:t>
            </a:r>
          </a:p>
          <a:p>
            <a:pPr>
              <a:lnSpc>
                <a:spcPct val="90000"/>
              </a:lnSpc>
            </a:pPr>
            <a:r>
              <a:rPr lang="he-IL" sz="2400" b="1" dirty="0"/>
              <a:t>ניסוח ההשערה הנבדקת או דיון בהשערה זו.</a:t>
            </a:r>
          </a:p>
          <a:p>
            <a:pPr>
              <a:lnSpc>
                <a:spcPct val="90000"/>
              </a:lnSpc>
            </a:pPr>
            <a:r>
              <a:rPr lang="he-IL" sz="2400" b="1" dirty="0"/>
              <a:t>הבנת השלבים במחקר הנתון.</a:t>
            </a:r>
          </a:p>
          <a:p>
            <a:pPr>
              <a:lnSpc>
                <a:spcPct val="90000"/>
              </a:lnSpc>
            </a:pPr>
            <a:r>
              <a:rPr lang="he-IL" sz="2400" b="1" dirty="0"/>
              <a:t>זיהוי המשתנים, הבקרה, מרכיבי הניסוי האחרים </a:t>
            </a:r>
            <a:r>
              <a:rPr lang="en-US" sz="2400" b="1" dirty="0"/>
              <a:t/>
            </a:r>
            <a:br>
              <a:rPr lang="en-US" sz="2400" b="1" dirty="0"/>
            </a:br>
            <a:r>
              <a:rPr lang="he-IL" sz="2400" b="1" dirty="0"/>
              <a:t>                                                   (חזרות, גורמים קבועים).</a:t>
            </a:r>
          </a:p>
          <a:p>
            <a:pPr>
              <a:lnSpc>
                <a:spcPct val="90000"/>
              </a:lnSpc>
            </a:pPr>
            <a:r>
              <a:rPr lang="he-IL" sz="2400" b="1" dirty="0"/>
              <a:t>היכולת לקרוא ולהבין נתונים מטבלה ומגרף.</a:t>
            </a:r>
          </a:p>
          <a:p>
            <a:pPr>
              <a:lnSpc>
                <a:spcPct val="90000"/>
              </a:lnSpc>
            </a:pPr>
            <a:r>
              <a:rPr lang="he-IL" sz="2400" b="1" dirty="0"/>
              <a:t>מיומנויות חשיבה של תפקודים שכליים גבוהים:</a:t>
            </a:r>
          </a:p>
          <a:p>
            <a:pPr>
              <a:lnSpc>
                <a:spcPct val="90000"/>
              </a:lnSpc>
              <a:buFontTx/>
              <a:buNone/>
            </a:pPr>
            <a:r>
              <a:rPr lang="he-IL" sz="2400" b="1" dirty="0"/>
              <a:t>    היכולת להסיק מסקנות, לערוך השווה בין נתונים, להסביר </a:t>
            </a:r>
            <a:r>
              <a:rPr lang="he-IL" sz="2400" b="1" dirty="0" smtClean="0"/>
              <a:t>ולהתבסס על מידע ממקורות שונים </a:t>
            </a:r>
          </a:p>
          <a:p>
            <a:pPr>
              <a:lnSpc>
                <a:spcPct val="90000"/>
              </a:lnSpc>
            </a:pPr>
            <a:r>
              <a:rPr lang="he-IL" sz="2400" b="1" dirty="0" smtClean="0"/>
              <a:t>קריאה </a:t>
            </a:r>
            <a:r>
              <a:rPr lang="he-IL" sz="2400" b="1" dirty="0"/>
              <a:t>ביקורתית</a:t>
            </a:r>
            <a:r>
              <a:rPr lang="he-IL" sz="2400" b="1" dirty="0" smtClean="0"/>
              <a:t>.</a:t>
            </a:r>
            <a:endParaRPr lang="he-IL" sz="2400" b="1" dirty="0"/>
          </a:p>
        </p:txBody>
      </p:sp>
      <p:pic>
        <p:nvPicPr>
          <p:cNvPr id="389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196975"/>
            <a:ext cx="1439862"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47401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8900000" scaled="1"/>
          <a:tileRect/>
        </a:gradFill>
        <a:effectLst/>
      </p:bgPr>
    </p:bg>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685799" y="857250"/>
            <a:ext cx="7406640" cy="1017270"/>
          </a:xfrm>
          <a:prstGeom prst="rect">
            <a:avLst/>
          </a:prstGeom>
          <a:noFill/>
          <a:ln>
            <a:noFill/>
          </a:ln>
        </p:spPr>
        <p:txBody>
          <a:bodyPr vert="horz" lIns="68575" tIns="34275" rIns="68575" bIns="34275" rtlCol="0" anchor="ctr" anchorCtr="0">
            <a:noAutofit/>
          </a:bodyPr>
          <a:lstStyle/>
          <a:p>
            <a:pPr>
              <a:spcBef>
                <a:spcPts val="0"/>
              </a:spcBef>
              <a:buClr>
                <a:schemeClr val="accent1"/>
              </a:buClr>
              <a:buSzPct val="25000"/>
            </a:pPr>
            <a:r>
              <a:rPr lang="he-IL" b="1" dirty="0">
                <a:solidFill>
                  <a:srgbClr val="7030A0"/>
                </a:solidFill>
                <a:latin typeface="Corbel"/>
                <a:ea typeface="Corbel"/>
                <a:cs typeface="Corbel"/>
                <a:sym typeface="Corbel"/>
              </a:rPr>
              <a:t>למה גרפים?</a:t>
            </a:r>
            <a:endParaRPr lang="en-GB" b="1" dirty="0">
              <a:solidFill>
                <a:srgbClr val="7030A0"/>
              </a:solidFill>
              <a:latin typeface="Corbel"/>
              <a:ea typeface="Corbel"/>
              <a:cs typeface="Corbel"/>
              <a:sym typeface="Corbel"/>
            </a:endParaRPr>
          </a:p>
        </p:txBody>
      </p:sp>
      <p:sp>
        <p:nvSpPr>
          <p:cNvPr id="150" name="Shape 150"/>
          <p:cNvSpPr txBox="1">
            <a:spLocks noGrp="1"/>
          </p:cNvSpPr>
          <p:nvPr>
            <p:ph idx="1"/>
          </p:nvPr>
        </p:nvSpPr>
        <p:spPr>
          <a:xfrm>
            <a:off x="373660" y="2907605"/>
            <a:ext cx="8030919" cy="1302385"/>
          </a:xfrm>
          <a:prstGeom prst="rect">
            <a:avLst/>
          </a:prstGeom>
          <a:noFill/>
          <a:ln>
            <a:noFill/>
          </a:ln>
        </p:spPr>
        <p:txBody>
          <a:bodyPr vert="horz" lIns="68575" tIns="34275" rIns="68575" bIns="34275" rtlCol="0" anchor="t" anchorCtr="0">
            <a:noAutofit/>
          </a:bodyPr>
          <a:lstStyle/>
          <a:p>
            <a:pPr marL="0" indent="0" algn="l" rtl="0">
              <a:lnSpc>
                <a:spcPct val="100000"/>
              </a:lnSpc>
              <a:spcBef>
                <a:spcPts val="0"/>
              </a:spcBef>
              <a:buSzPct val="25000"/>
              <a:buNone/>
            </a:pPr>
            <a:r>
              <a:rPr lang="he-IL" sz="2800" dirty="0">
                <a:solidFill>
                  <a:schemeClr val="dk1"/>
                </a:solidFill>
                <a:latin typeface="Corbel"/>
                <a:ea typeface="Corbel"/>
                <a:cs typeface="Corbel"/>
                <a:sym typeface="Corbel"/>
              </a:rPr>
              <a:t>היכולת לעבד מידע חזותי המוצג בגרף הינה אחת מהמיומנויות הנדרשות בחיי היום-יום בחברה המודרנית</a:t>
            </a:r>
            <a:endParaRPr lang="en-GB" sz="2800" dirty="0">
              <a:solidFill>
                <a:schemeClr val="dk1"/>
              </a:solidFill>
              <a:latin typeface="Corbel"/>
              <a:ea typeface="Corbel"/>
              <a:cs typeface="Corbel"/>
              <a:sym typeface="Corbel"/>
            </a:endParaRPr>
          </a:p>
          <a:p>
            <a:pPr marL="0" indent="0" algn="l" rtl="0">
              <a:lnSpc>
                <a:spcPct val="170000"/>
              </a:lnSpc>
              <a:spcBef>
                <a:spcPts val="1100"/>
              </a:spcBef>
              <a:buSzPct val="25000"/>
              <a:buNone/>
            </a:pPr>
            <a:endParaRPr sz="1800" dirty="0">
              <a:solidFill>
                <a:schemeClr val="dk1"/>
              </a:solidFill>
              <a:latin typeface="Corbel"/>
              <a:ea typeface="Corbel"/>
              <a:cs typeface="Corbel"/>
              <a:sym typeface="Corbel"/>
            </a:endParaRPr>
          </a:p>
          <a:p>
            <a:pPr marL="0" indent="0" algn="l" rtl="0">
              <a:lnSpc>
                <a:spcPct val="170000"/>
              </a:lnSpc>
              <a:spcBef>
                <a:spcPts val="1100"/>
              </a:spcBef>
              <a:buSzPct val="25000"/>
              <a:buNone/>
            </a:pPr>
            <a:endParaRPr sz="1800" dirty="0">
              <a:solidFill>
                <a:schemeClr val="dk1"/>
              </a:solidFill>
              <a:latin typeface="Corbel"/>
              <a:ea typeface="Corbel"/>
              <a:cs typeface="Corbel"/>
              <a:sym typeface="Corbel"/>
            </a:endParaRPr>
          </a:p>
        </p:txBody>
      </p:sp>
      <p:sp>
        <p:nvSpPr>
          <p:cNvPr id="2" name="מציין מיקום של מספר שקופית 1">
            <a:extLst>
              <a:ext uri="{FF2B5EF4-FFF2-40B4-BE49-F238E27FC236}">
                <a16:creationId xmlns:a16="http://schemas.microsoft.com/office/drawing/2014/main" id="{52747AE3-7996-4F87-A9AE-923B3ED190C7}"/>
              </a:ext>
            </a:extLst>
          </p:cNvPr>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27</a:t>
            </a:fld>
            <a:endParaRPr lang="en-GB" dirty="0">
              <a:solidFill>
                <a:srgbClr val="AD84C6"/>
              </a:solidFill>
              <a:latin typeface="Corbel"/>
              <a:ea typeface="Corbel"/>
              <a:cs typeface="Corbel"/>
              <a:sym typeface="Corbel"/>
            </a:endParaRPr>
          </a:p>
        </p:txBody>
      </p:sp>
      <p:pic>
        <p:nvPicPr>
          <p:cNvPr id="1026" name="Picture 2" descr="תוצאת תמונה עבור ‪graph in newspaper‬‏">
            <a:extLst>
              <a:ext uri="{FF2B5EF4-FFF2-40B4-BE49-F238E27FC236}">
                <a16:creationId xmlns:a16="http://schemas.microsoft.com/office/drawing/2014/main" id="{042B42A8-14A6-438C-9B4D-61117623080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550405">
            <a:off x="3687910" y="1316591"/>
            <a:ext cx="2146695" cy="143215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תוצאת תמונה עבור ‪graph in newspaper‬‏">
            <a:extLst>
              <a:ext uri="{FF2B5EF4-FFF2-40B4-BE49-F238E27FC236}">
                <a16:creationId xmlns:a16="http://schemas.microsoft.com/office/drawing/2014/main" id="{8731A9EA-60EA-4EA9-A0D9-293B853070D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4693" y="1157732"/>
            <a:ext cx="1877332" cy="174987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תוצאת תמונה עבור ‪graph in medicine‬‏">
            <a:extLst>
              <a:ext uri="{FF2B5EF4-FFF2-40B4-BE49-F238E27FC236}">
                <a16:creationId xmlns:a16="http://schemas.microsoft.com/office/drawing/2014/main" id="{C27DF61F-CCFA-44E4-9A5D-67A2D6540E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340767">
            <a:off x="5541924" y="4087439"/>
            <a:ext cx="1907153" cy="1555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9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A9721D3D-49F6-4BB8-A2B7-E9471B9F6E9A}"/>
              </a:ext>
            </a:extLst>
          </p:cNvPr>
          <p:cNvSpPr>
            <a:spLocks noGrp="1"/>
          </p:cNvSpPr>
          <p:nvPr>
            <p:ph type="title"/>
          </p:nvPr>
        </p:nvSpPr>
        <p:spPr>
          <a:xfrm>
            <a:off x="-1" y="1112889"/>
            <a:ext cx="9228221" cy="632665"/>
          </a:xfrm>
        </p:spPr>
        <p:txBody>
          <a:bodyPr>
            <a:normAutofit/>
          </a:bodyPr>
          <a:lstStyle/>
          <a:p>
            <a:pPr lvl="0" algn="ctr" rtl="0">
              <a:lnSpc>
                <a:spcPct val="100000"/>
              </a:lnSpc>
              <a:buClrTx/>
              <a:buSzPct val="100000"/>
              <a:defRPr/>
            </a:pPr>
            <a:r>
              <a:rPr lang="he-IL" sz="3200" b="1" dirty="0">
                <a:solidFill>
                  <a:srgbClr val="7030A0"/>
                </a:solidFill>
              </a:rPr>
              <a:t>באיזה תצוגה קל יותר להשוות את הנתונים?</a:t>
            </a:r>
            <a:endParaRPr lang="en-US" sz="3200" b="1" dirty="0">
              <a:solidFill>
                <a:srgbClr val="7030A0"/>
              </a:solidFill>
            </a:endParaRPr>
          </a:p>
        </p:txBody>
      </p:sp>
      <p:sp>
        <p:nvSpPr>
          <p:cNvPr id="3" name="מציין מיקום של מספר שקופית 2">
            <a:extLst>
              <a:ext uri="{FF2B5EF4-FFF2-40B4-BE49-F238E27FC236}">
                <a16:creationId xmlns:a16="http://schemas.microsoft.com/office/drawing/2014/main" id="{C5A0E96A-4188-432E-B128-A82D493D0551}"/>
              </a:ext>
            </a:extLst>
          </p:cNvPr>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28</a:t>
            </a:fld>
            <a:endParaRPr lang="en-GB">
              <a:solidFill>
                <a:srgbClr val="AD84C6"/>
              </a:solidFill>
              <a:latin typeface="Corbel"/>
              <a:ea typeface="Corbel"/>
              <a:cs typeface="Corbel"/>
              <a:sym typeface="Corbel"/>
            </a:endParaRPr>
          </a:p>
        </p:txBody>
      </p:sp>
      <p:graphicFrame>
        <p:nvGraphicFramePr>
          <p:cNvPr id="12" name="טבלה 11">
            <a:extLst>
              <a:ext uri="{FF2B5EF4-FFF2-40B4-BE49-F238E27FC236}">
                <a16:creationId xmlns:a16="http://schemas.microsoft.com/office/drawing/2014/main" id="{7E2AEEC8-7C48-4CE0-8995-91AE4B6C6701}"/>
              </a:ext>
            </a:extLst>
          </p:cNvPr>
          <p:cNvGraphicFramePr>
            <a:graphicFrameLocks noGrp="1"/>
          </p:cNvGraphicFramePr>
          <p:nvPr>
            <p:extLst/>
          </p:nvPr>
        </p:nvGraphicFramePr>
        <p:xfrm>
          <a:off x="447373" y="1801935"/>
          <a:ext cx="3439143" cy="3858156"/>
        </p:xfrm>
        <a:graphic>
          <a:graphicData uri="http://schemas.openxmlformats.org/drawingml/2006/table">
            <a:tbl>
              <a:tblPr rtl="1" firstRow="1" bandRow="1">
                <a:tableStyleId>{5C22544A-7EE6-4342-B048-85BDC9FD1C3A}</a:tableStyleId>
              </a:tblPr>
              <a:tblGrid>
                <a:gridCol w="1492009">
                  <a:extLst>
                    <a:ext uri="{9D8B030D-6E8A-4147-A177-3AD203B41FA5}">
                      <a16:colId xmlns:a16="http://schemas.microsoft.com/office/drawing/2014/main" val="2725112145"/>
                    </a:ext>
                  </a:extLst>
                </a:gridCol>
                <a:gridCol w="1075764">
                  <a:extLst>
                    <a:ext uri="{9D8B030D-6E8A-4147-A177-3AD203B41FA5}">
                      <a16:colId xmlns:a16="http://schemas.microsoft.com/office/drawing/2014/main" val="3002265747"/>
                    </a:ext>
                  </a:extLst>
                </a:gridCol>
                <a:gridCol w="871370">
                  <a:extLst>
                    <a:ext uri="{9D8B030D-6E8A-4147-A177-3AD203B41FA5}">
                      <a16:colId xmlns:a16="http://schemas.microsoft.com/office/drawing/2014/main" val="779182024"/>
                    </a:ext>
                  </a:extLst>
                </a:gridCol>
              </a:tblGrid>
              <a:tr h="348707">
                <a:tc gridSpan="2">
                  <a:txBody>
                    <a:bodyPr/>
                    <a:lstStyle/>
                    <a:p>
                      <a:pPr marL="0" marR="0" lvl="0" indent="0" algn="l" rtl="0">
                        <a:spcBef>
                          <a:spcPts val="0"/>
                        </a:spcBef>
                        <a:buSzPct val="25000"/>
                        <a:buNone/>
                      </a:pPr>
                      <a:r>
                        <a:rPr lang="en-GB" sz="2000" b="1" dirty="0">
                          <a:solidFill>
                            <a:schemeClr val="dk1"/>
                          </a:solidFill>
                          <a:latin typeface="Corbel"/>
                          <a:ea typeface="Corbel"/>
                          <a:cs typeface="Corbel"/>
                          <a:sym typeface="Corbel"/>
                        </a:rPr>
                        <a:t>Income</a:t>
                      </a:r>
                    </a:p>
                    <a:p>
                      <a:pPr marL="0" marR="0" lvl="0" indent="0" algn="l" rtl="0">
                        <a:spcBef>
                          <a:spcPts val="0"/>
                        </a:spcBef>
                        <a:buSzPct val="25000"/>
                        <a:buNone/>
                      </a:pPr>
                      <a:r>
                        <a:rPr lang="en-GB" sz="2000" b="1" dirty="0">
                          <a:solidFill>
                            <a:schemeClr val="dk1"/>
                          </a:solidFill>
                          <a:latin typeface="Corbel"/>
                          <a:ea typeface="Corbel"/>
                          <a:cs typeface="Corbel"/>
                          <a:sym typeface="Corbel"/>
                        </a:rPr>
                        <a:t>$ thousands</a:t>
                      </a:r>
                    </a:p>
                  </a:txBody>
                  <a:tcPr/>
                </a:tc>
                <a:tc hMerge="1">
                  <a:txBody>
                    <a:bodyPr/>
                    <a:lstStyle/>
                    <a:p>
                      <a:pPr rtl="1"/>
                      <a:endParaRPr lang="he-IL" sz="1600" dirty="0"/>
                    </a:p>
                  </a:txBody>
                  <a:tcPr/>
                </a:tc>
                <a:tc>
                  <a:txBody>
                    <a:bodyPr/>
                    <a:lstStyle/>
                    <a:p>
                      <a:pPr marL="0" marR="0" lvl="0" indent="0" algn="l" rtl="0">
                        <a:spcBef>
                          <a:spcPts val="0"/>
                        </a:spcBef>
                        <a:buSzPct val="25000"/>
                        <a:buNone/>
                      </a:pPr>
                      <a:endParaRPr lang="en-GB" sz="2000" b="1" dirty="0">
                        <a:solidFill>
                          <a:schemeClr val="dk1"/>
                        </a:solidFill>
                        <a:latin typeface="Corbel"/>
                        <a:ea typeface="Corbel"/>
                        <a:cs typeface="Corbel"/>
                        <a:sym typeface="Corbel"/>
                      </a:endParaRPr>
                    </a:p>
                  </a:txBody>
                  <a:tcPr/>
                </a:tc>
                <a:extLst>
                  <a:ext uri="{0D108BD9-81ED-4DB2-BD59-A6C34878D82A}">
                    <a16:rowId xmlns:a16="http://schemas.microsoft.com/office/drawing/2014/main" val="3218148086"/>
                  </a:ext>
                </a:extLst>
              </a:tr>
              <a:tr h="124463">
                <a:tc>
                  <a:txBody>
                    <a:bodyPr/>
                    <a:lstStyle/>
                    <a:p>
                      <a:pPr marL="0" marR="0" lvl="0" indent="0" algn="l" rtl="0">
                        <a:spcBef>
                          <a:spcPts val="0"/>
                        </a:spcBef>
                        <a:buSzPct val="25000"/>
                        <a:buNone/>
                      </a:pPr>
                      <a:r>
                        <a:rPr lang="en-GB" sz="2000" dirty="0">
                          <a:solidFill>
                            <a:schemeClr val="dk1"/>
                          </a:solidFill>
                          <a:latin typeface="Corbel"/>
                          <a:ea typeface="Corbel"/>
                          <a:cs typeface="Corbel"/>
                          <a:sym typeface="Corbel"/>
                        </a:rPr>
                        <a:t>Hana’s Factory</a:t>
                      </a:r>
                    </a:p>
                  </a:txBody>
                  <a:tcPr/>
                </a:tc>
                <a:tc>
                  <a:txBody>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lang="en-GB" sz="2000" dirty="0">
                          <a:solidFill>
                            <a:schemeClr val="dk1"/>
                          </a:solidFill>
                          <a:latin typeface="Corbel"/>
                          <a:ea typeface="Corbel"/>
                          <a:cs typeface="Corbel"/>
                          <a:sym typeface="Corbel"/>
                        </a:rPr>
                        <a:t>David’s Factory</a:t>
                      </a:r>
                    </a:p>
                  </a:txBody>
                  <a:tcPr/>
                </a:tc>
                <a:tc>
                  <a:txBody>
                    <a:bodyPr/>
                    <a:lstStyle/>
                    <a:p>
                      <a:pPr marL="0" marR="0" lvl="0" indent="0" algn="l" rtl="0">
                        <a:spcBef>
                          <a:spcPts val="0"/>
                        </a:spcBef>
                        <a:buSzPct val="25000"/>
                        <a:buNone/>
                      </a:pPr>
                      <a:r>
                        <a:rPr lang="en-GB" sz="2000" b="1" dirty="0">
                          <a:solidFill>
                            <a:schemeClr val="dk1"/>
                          </a:solidFill>
                          <a:latin typeface="Corbel"/>
                          <a:ea typeface="Corbel"/>
                          <a:cs typeface="Corbel"/>
                          <a:sym typeface="Corbel"/>
                        </a:rPr>
                        <a:t>Years</a:t>
                      </a:r>
                    </a:p>
                  </a:txBody>
                  <a:tcPr/>
                </a:tc>
                <a:extLst>
                  <a:ext uri="{0D108BD9-81ED-4DB2-BD59-A6C34878D82A}">
                    <a16:rowId xmlns:a16="http://schemas.microsoft.com/office/drawing/2014/main" val="1500900850"/>
                  </a:ext>
                </a:extLst>
              </a:tr>
              <a:tr h="409346">
                <a:tc>
                  <a:txBody>
                    <a:bodyPr/>
                    <a:lstStyle/>
                    <a:p>
                      <a:pPr rtl="1"/>
                      <a:r>
                        <a:rPr lang="en-US" sz="2000" dirty="0"/>
                        <a:t>0</a:t>
                      </a:r>
                    </a:p>
                  </a:txBody>
                  <a:tcPr/>
                </a:tc>
                <a:tc>
                  <a:txBody>
                    <a:bodyPr/>
                    <a:lstStyle/>
                    <a:p>
                      <a:pPr rtl="1"/>
                      <a:r>
                        <a:rPr lang="en-US" sz="2000" dirty="0"/>
                        <a:t>10</a:t>
                      </a:r>
                    </a:p>
                  </a:txBody>
                  <a:tcPr/>
                </a:tc>
                <a:tc>
                  <a:txBody>
                    <a:bodyPr/>
                    <a:lstStyle/>
                    <a:p>
                      <a:pPr rtl="1"/>
                      <a:r>
                        <a:rPr lang="en-US" sz="2000" dirty="0"/>
                        <a:t>1</a:t>
                      </a:r>
                      <a:endParaRPr lang="he-IL" sz="2000" dirty="0"/>
                    </a:p>
                  </a:txBody>
                  <a:tcPr/>
                </a:tc>
                <a:extLst>
                  <a:ext uri="{0D108BD9-81ED-4DB2-BD59-A6C34878D82A}">
                    <a16:rowId xmlns:a16="http://schemas.microsoft.com/office/drawing/2014/main" val="3254390541"/>
                  </a:ext>
                </a:extLst>
              </a:tr>
              <a:tr h="409346">
                <a:tc>
                  <a:txBody>
                    <a:bodyPr/>
                    <a:lstStyle/>
                    <a:p>
                      <a:pPr rtl="1"/>
                      <a:r>
                        <a:rPr lang="en-US" sz="2000" dirty="0"/>
                        <a:t>5</a:t>
                      </a:r>
                      <a:endParaRPr lang="he-IL" sz="2000" dirty="0"/>
                    </a:p>
                  </a:txBody>
                  <a:tcPr/>
                </a:tc>
                <a:tc>
                  <a:txBody>
                    <a:bodyPr/>
                    <a:lstStyle/>
                    <a:p>
                      <a:pPr rtl="1"/>
                      <a:r>
                        <a:rPr lang="en-US" sz="2000" dirty="0"/>
                        <a:t>15</a:t>
                      </a:r>
                      <a:endParaRPr lang="he-IL" sz="2000" dirty="0"/>
                    </a:p>
                  </a:txBody>
                  <a:tcPr/>
                </a:tc>
                <a:tc>
                  <a:txBody>
                    <a:bodyPr/>
                    <a:lstStyle/>
                    <a:p>
                      <a:pPr rtl="1"/>
                      <a:r>
                        <a:rPr lang="en-US" sz="2000" dirty="0"/>
                        <a:t>2</a:t>
                      </a:r>
                      <a:endParaRPr lang="he-IL" sz="2000" dirty="0"/>
                    </a:p>
                  </a:txBody>
                  <a:tcPr/>
                </a:tc>
                <a:extLst>
                  <a:ext uri="{0D108BD9-81ED-4DB2-BD59-A6C34878D82A}">
                    <a16:rowId xmlns:a16="http://schemas.microsoft.com/office/drawing/2014/main" val="18400840"/>
                  </a:ext>
                </a:extLst>
              </a:tr>
              <a:tr h="409346">
                <a:tc>
                  <a:txBody>
                    <a:bodyPr/>
                    <a:lstStyle/>
                    <a:p>
                      <a:pPr rtl="1"/>
                      <a:r>
                        <a:rPr lang="en-US" sz="2000" dirty="0"/>
                        <a:t>30</a:t>
                      </a:r>
                      <a:endParaRPr lang="he-IL" sz="2000" dirty="0"/>
                    </a:p>
                  </a:txBody>
                  <a:tcPr/>
                </a:tc>
                <a:tc>
                  <a:txBody>
                    <a:bodyPr/>
                    <a:lstStyle/>
                    <a:p>
                      <a:pPr rtl="1"/>
                      <a:r>
                        <a:rPr lang="en-US" sz="2000" dirty="0"/>
                        <a:t>20</a:t>
                      </a:r>
                      <a:endParaRPr lang="he-IL" sz="2000" dirty="0"/>
                    </a:p>
                  </a:txBody>
                  <a:tcPr/>
                </a:tc>
                <a:tc>
                  <a:txBody>
                    <a:bodyPr/>
                    <a:lstStyle/>
                    <a:p>
                      <a:pPr rtl="1"/>
                      <a:r>
                        <a:rPr lang="en-US" sz="2000" dirty="0"/>
                        <a:t>4</a:t>
                      </a:r>
                      <a:endParaRPr lang="he-IL" sz="2000" dirty="0"/>
                    </a:p>
                  </a:txBody>
                  <a:tcPr/>
                </a:tc>
                <a:extLst>
                  <a:ext uri="{0D108BD9-81ED-4DB2-BD59-A6C34878D82A}">
                    <a16:rowId xmlns:a16="http://schemas.microsoft.com/office/drawing/2014/main" val="2549308023"/>
                  </a:ext>
                </a:extLst>
              </a:tr>
              <a:tr h="409346">
                <a:tc>
                  <a:txBody>
                    <a:bodyPr/>
                    <a:lstStyle/>
                    <a:p>
                      <a:pPr rtl="1"/>
                      <a:r>
                        <a:rPr lang="en-US" sz="2000" dirty="0"/>
                        <a:t>50</a:t>
                      </a:r>
                      <a:endParaRPr lang="he-IL" sz="2000" dirty="0"/>
                    </a:p>
                  </a:txBody>
                  <a:tcPr/>
                </a:tc>
                <a:tc>
                  <a:txBody>
                    <a:bodyPr/>
                    <a:lstStyle/>
                    <a:p>
                      <a:pPr rtl="1"/>
                      <a:r>
                        <a:rPr lang="en-US" sz="2000" dirty="0"/>
                        <a:t>30</a:t>
                      </a:r>
                      <a:endParaRPr lang="he-IL" sz="2000" dirty="0"/>
                    </a:p>
                  </a:txBody>
                  <a:tcPr/>
                </a:tc>
                <a:tc>
                  <a:txBody>
                    <a:bodyPr/>
                    <a:lstStyle/>
                    <a:p>
                      <a:pPr rtl="1"/>
                      <a:r>
                        <a:rPr lang="en-US" sz="2000" dirty="0"/>
                        <a:t>6</a:t>
                      </a:r>
                      <a:endParaRPr lang="he-IL" sz="2000" dirty="0"/>
                    </a:p>
                  </a:txBody>
                  <a:tcPr/>
                </a:tc>
                <a:extLst>
                  <a:ext uri="{0D108BD9-81ED-4DB2-BD59-A6C34878D82A}">
                    <a16:rowId xmlns:a16="http://schemas.microsoft.com/office/drawing/2014/main" val="456577109"/>
                  </a:ext>
                </a:extLst>
              </a:tr>
              <a:tr h="409346">
                <a:tc>
                  <a:txBody>
                    <a:bodyPr/>
                    <a:lstStyle/>
                    <a:p>
                      <a:pPr rtl="1"/>
                      <a:r>
                        <a:rPr lang="en-US" sz="2000" dirty="0"/>
                        <a:t>70</a:t>
                      </a:r>
                      <a:endParaRPr lang="he-IL" sz="2000" dirty="0"/>
                    </a:p>
                  </a:txBody>
                  <a:tcPr/>
                </a:tc>
                <a:tc>
                  <a:txBody>
                    <a:bodyPr/>
                    <a:lstStyle/>
                    <a:p>
                      <a:pPr rtl="1"/>
                      <a:r>
                        <a:rPr lang="en-US" sz="2000" dirty="0"/>
                        <a:t>40</a:t>
                      </a:r>
                      <a:endParaRPr lang="he-IL" sz="2000" dirty="0"/>
                    </a:p>
                  </a:txBody>
                  <a:tcPr/>
                </a:tc>
                <a:tc>
                  <a:txBody>
                    <a:bodyPr/>
                    <a:lstStyle/>
                    <a:p>
                      <a:pPr rtl="1"/>
                      <a:r>
                        <a:rPr lang="en-US" sz="2000" dirty="0"/>
                        <a:t>8</a:t>
                      </a:r>
                      <a:endParaRPr lang="he-IL" sz="2000" dirty="0"/>
                    </a:p>
                  </a:txBody>
                  <a:tcPr/>
                </a:tc>
                <a:extLst>
                  <a:ext uri="{0D108BD9-81ED-4DB2-BD59-A6C34878D82A}">
                    <a16:rowId xmlns:a16="http://schemas.microsoft.com/office/drawing/2014/main" val="3862781228"/>
                  </a:ext>
                </a:extLst>
              </a:tr>
              <a:tr h="409346">
                <a:tc>
                  <a:txBody>
                    <a:bodyPr/>
                    <a:lstStyle/>
                    <a:p>
                      <a:pPr rtl="1"/>
                      <a:r>
                        <a:rPr lang="en-US" sz="2000" dirty="0"/>
                        <a:t>80</a:t>
                      </a:r>
                      <a:endParaRPr lang="he-IL" sz="2000" dirty="0"/>
                    </a:p>
                  </a:txBody>
                  <a:tcPr/>
                </a:tc>
                <a:tc>
                  <a:txBody>
                    <a:bodyPr/>
                    <a:lstStyle/>
                    <a:p>
                      <a:pPr rtl="1"/>
                      <a:r>
                        <a:rPr lang="en-US" sz="2000" dirty="0"/>
                        <a:t>50</a:t>
                      </a:r>
                      <a:endParaRPr lang="he-IL" sz="2000" dirty="0"/>
                    </a:p>
                  </a:txBody>
                  <a:tcPr/>
                </a:tc>
                <a:tc>
                  <a:txBody>
                    <a:bodyPr/>
                    <a:lstStyle/>
                    <a:p>
                      <a:pPr rtl="1"/>
                      <a:r>
                        <a:rPr lang="en-US" sz="2000" dirty="0"/>
                        <a:t>9</a:t>
                      </a:r>
                      <a:endParaRPr lang="he-IL" sz="2000" dirty="0"/>
                    </a:p>
                  </a:txBody>
                  <a:tcPr/>
                </a:tc>
                <a:extLst>
                  <a:ext uri="{0D108BD9-81ED-4DB2-BD59-A6C34878D82A}">
                    <a16:rowId xmlns:a16="http://schemas.microsoft.com/office/drawing/2014/main" val="198994763"/>
                  </a:ext>
                </a:extLst>
              </a:tr>
            </a:tbl>
          </a:graphicData>
        </a:graphic>
      </p:graphicFrame>
      <p:pic>
        <p:nvPicPr>
          <p:cNvPr id="13" name="Shape 186" descr="C:\Users\dr pirchi waxman\Dropbox\ביודע\דוקטורט\קבצים ישנים\Behavioral32\Stimuli\graph_4.JPG">
            <a:extLst>
              <a:ext uri="{FF2B5EF4-FFF2-40B4-BE49-F238E27FC236}">
                <a16:creationId xmlns:a16="http://schemas.microsoft.com/office/drawing/2014/main" id="{3FB18276-E11B-4E52-82E9-E941106E70F7}"/>
              </a:ext>
            </a:extLst>
          </p:cNvPr>
          <p:cNvPicPr preferRelativeResize="0"/>
          <p:nvPr/>
        </p:nvPicPr>
        <p:blipFill rotWithShape="1">
          <a:blip r:embed="rId3">
            <a:alphaModFix/>
          </a:blip>
          <a:srcRect l="17739" t="19625" r="15973" b="21546"/>
          <a:stretch/>
        </p:blipFill>
        <p:spPr>
          <a:xfrm>
            <a:off x="4798049" y="1694118"/>
            <a:ext cx="4090049" cy="4073790"/>
          </a:xfrm>
          <a:prstGeom prst="rect">
            <a:avLst/>
          </a:prstGeom>
          <a:noFill/>
          <a:ln>
            <a:noFill/>
          </a:ln>
        </p:spPr>
      </p:pic>
      <p:sp>
        <p:nvSpPr>
          <p:cNvPr id="14" name="Shape 193">
            <a:extLst>
              <a:ext uri="{FF2B5EF4-FFF2-40B4-BE49-F238E27FC236}">
                <a16:creationId xmlns:a16="http://schemas.microsoft.com/office/drawing/2014/main" id="{8D15E783-9940-42EC-8731-30CEF70801FD}"/>
              </a:ext>
            </a:extLst>
          </p:cNvPr>
          <p:cNvSpPr/>
          <p:nvPr/>
        </p:nvSpPr>
        <p:spPr>
          <a:xfrm>
            <a:off x="4583783" y="2626841"/>
            <a:ext cx="1212378" cy="1824977"/>
          </a:xfrm>
          <a:prstGeom prst="rect">
            <a:avLst/>
          </a:prstGeom>
          <a:solidFill>
            <a:schemeClr val="lt1"/>
          </a:solidFill>
          <a:ln>
            <a:noFill/>
          </a:ln>
        </p:spPr>
        <p:txBody>
          <a:bodyPr lIns="68575" tIns="34275" rIns="68575" bIns="34275" anchor="t" anchorCtr="0">
            <a:noAutofit/>
          </a:bodyPr>
          <a:lstStyle/>
          <a:p>
            <a:pPr algn="l" rtl="0">
              <a:buSzPct val="25000"/>
            </a:pPr>
            <a:r>
              <a:rPr lang="en-GB" kern="0" dirty="0">
                <a:solidFill>
                  <a:prstClr val="black"/>
                </a:solidFill>
                <a:ea typeface="Corbel"/>
                <a:cs typeface="Corbel"/>
                <a:sym typeface="Corbel"/>
              </a:rPr>
              <a:t>Income</a:t>
            </a:r>
          </a:p>
          <a:p>
            <a:pPr algn="l" rtl="0">
              <a:buSzPct val="25000"/>
            </a:pPr>
            <a:r>
              <a:rPr lang="en-GB" sz="1600" kern="0" dirty="0">
                <a:solidFill>
                  <a:prstClr val="black"/>
                </a:solidFill>
                <a:ea typeface="Corbel"/>
                <a:cs typeface="Corbel"/>
                <a:sym typeface="Corbel"/>
              </a:rPr>
              <a:t> </a:t>
            </a:r>
            <a:r>
              <a:rPr lang="he-IL" sz="1600" kern="0" dirty="0">
                <a:solidFill>
                  <a:prstClr val="black"/>
                </a:solidFill>
                <a:ea typeface="Corbel"/>
                <a:cs typeface="Corbel"/>
                <a:sym typeface="Corbel"/>
              </a:rPr>
              <a:t>$</a:t>
            </a:r>
            <a:r>
              <a:rPr lang="en-GB" sz="1600" kern="0" dirty="0">
                <a:solidFill>
                  <a:prstClr val="black"/>
                </a:solidFill>
                <a:ea typeface="Corbel"/>
                <a:cs typeface="Corbel"/>
                <a:sym typeface="Corbel"/>
              </a:rPr>
              <a:t> thousands</a:t>
            </a:r>
            <a:endParaRPr sz="2100" kern="0" dirty="0">
              <a:solidFill>
                <a:prstClr val="black"/>
              </a:solidFill>
              <a:ea typeface="Corbel"/>
              <a:cs typeface="Corbel"/>
              <a:sym typeface="Corbel"/>
            </a:endParaRPr>
          </a:p>
          <a:p>
            <a:pPr algn="l" rtl="0"/>
            <a:endParaRPr sz="2100" kern="0" dirty="0">
              <a:solidFill>
                <a:prstClr val="black"/>
              </a:solidFill>
              <a:ea typeface="Corbel"/>
              <a:cs typeface="Corbel"/>
              <a:sym typeface="Corbel"/>
            </a:endParaRPr>
          </a:p>
          <a:p>
            <a:pPr algn="l" rtl="0"/>
            <a:endParaRPr sz="2100" kern="0" dirty="0">
              <a:solidFill>
                <a:prstClr val="black"/>
              </a:solidFill>
              <a:ea typeface="Corbel"/>
              <a:cs typeface="Corbel"/>
              <a:sym typeface="Corbel"/>
            </a:endParaRPr>
          </a:p>
        </p:txBody>
      </p:sp>
      <p:sp>
        <p:nvSpPr>
          <p:cNvPr id="15" name="Shape 187">
            <a:extLst>
              <a:ext uri="{FF2B5EF4-FFF2-40B4-BE49-F238E27FC236}">
                <a16:creationId xmlns:a16="http://schemas.microsoft.com/office/drawing/2014/main" id="{919A4DE0-B7A9-4C7E-AAC1-2F1358992CD2}"/>
              </a:ext>
            </a:extLst>
          </p:cNvPr>
          <p:cNvSpPr/>
          <p:nvPr/>
        </p:nvSpPr>
        <p:spPr>
          <a:xfrm>
            <a:off x="5796162" y="1812744"/>
            <a:ext cx="2982079" cy="392414"/>
          </a:xfrm>
          <a:prstGeom prst="rect">
            <a:avLst/>
          </a:prstGeom>
          <a:solidFill>
            <a:schemeClr val="lt1"/>
          </a:solidFill>
          <a:ln>
            <a:noFill/>
          </a:ln>
        </p:spPr>
        <p:txBody>
          <a:bodyPr lIns="68575" tIns="34275" rIns="68575" bIns="34275" anchor="t" anchorCtr="0">
            <a:noAutofit/>
          </a:bodyPr>
          <a:lstStyle/>
          <a:p>
            <a:pPr algn="l" rtl="0">
              <a:buSzPct val="25000"/>
            </a:pPr>
            <a:r>
              <a:rPr lang="en-GB" sz="2000" b="1" u="sng" kern="0" dirty="0">
                <a:solidFill>
                  <a:prstClr val="black"/>
                </a:solidFill>
                <a:ea typeface="Corbel"/>
                <a:cs typeface="Corbel"/>
                <a:sym typeface="Corbel"/>
              </a:rPr>
              <a:t>Income of the toy factory</a:t>
            </a:r>
          </a:p>
        </p:txBody>
      </p:sp>
      <p:sp>
        <p:nvSpPr>
          <p:cNvPr id="16" name="Shape 188">
            <a:extLst>
              <a:ext uri="{FF2B5EF4-FFF2-40B4-BE49-F238E27FC236}">
                <a16:creationId xmlns:a16="http://schemas.microsoft.com/office/drawing/2014/main" id="{160C1D8C-5509-4BEB-A32B-ED3ED6F4A069}"/>
              </a:ext>
            </a:extLst>
          </p:cNvPr>
          <p:cNvSpPr/>
          <p:nvPr/>
        </p:nvSpPr>
        <p:spPr>
          <a:xfrm>
            <a:off x="6552001" y="4833501"/>
            <a:ext cx="1026215" cy="660296"/>
          </a:xfrm>
          <a:prstGeom prst="rect">
            <a:avLst/>
          </a:prstGeom>
          <a:solidFill>
            <a:schemeClr val="lt1"/>
          </a:solidFill>
          <a:ln>
            <a:noFill/>
          </a:ln>
        </p:spPr>
        <p:txBody>
          <a:bodyPr lIns="68575" tIns="34275" rIns="68575" bIns="34275" anchor="t" anchorCtr="0">
            <a:noAutofit/>
          </a:bodyPr>
          <a:lstStyle/>
          <a:p>
            <a:pPr algn="l" rtl="0">
              <a:buSzPct val="25000"/>
            </a:pPr>
            <a:r>
              <a:rPr lang="en-GB" sz="2000" b="1" kern="0" dirty="0">
                <a:solidFill>
                  <a:prstClr val="black"/>
                </a:solidFill>
                <a:ea typeface="Corbel"/>
                <a:cs typeface="Corbel"/>
                <a:sym typeface="Corbel"/>
              </a:rPr>
              <a:t>Years</a:t>
            </a:r>
          </a:p>
          <a:p>
            <a:pPr algn="l" rtl="0">
              <a:buSzPct val="25000"/>
            </a:pPr>
            <a:endParaRPr lang="en-GB" sz="2000" b="1" kern="0" dirty="0">
              <a:solidFill>
                <a:prstClr val="black"/>
              </a:solidFill>
              <a:ea typeface="Corbel"/>
              <a:cs typeface="Corbel"/>
              <a:sym typeface="Corbel"/>
            </a:endParaRPr>
          </a:p>
          <a:p>
            <a:pPr algn="l" rtl="0"/>
            <a:endParaRPr sz="2100" kern="0" dirty="0">
              <a:solidFill>
                <a:prstClr val="black"/>
              </a:solidFill>
              <a:ea typeface="Corbel"/>
              <a:cs typeface="Corbel"/>
              <a:sym typeface="Corbel"/>
            </a:endParaRPr>
          </a:p>
        </p:txBody>
      </p:sp>
      <p:sp>
        <p:nvSpPr>
          <p:cNvPr id="17" name="Shape 190">
            <a:extLst>
              <a:ext uri="{FF2B5EF4-FFF2-40B4-BE49-F238E27FC236}">
                <a16:creationId xmlns:a16="http://schemas.microsoft.com/office/drawing/2014/main" id="{2DB119F3-8C0C-4F67-A6B3-9135929B863C}"/>
              </a:ext>
            </a:extLst>
          </p:cNvPr>
          <p:cNvSpPr/>
          <p:nvPr/>
        </p:nvSpPr>
        <p:spPr>
          <a:xfrm>
            <a:off x="4583783" y="1793338"/>
            <a:ext cx="1130045" cy="507830"/>
          </a:xfrm>
          <a:prstGeom prst="rect">
            <a:avLst/>
          </a:prstGeom>
          <a:solidFill>
            <a:schemeClr val="lt1"/>
          </a:solidFill>
          <a:ln>
            <a:noFill/>
          </a:ln>
        </p:spPr>
        <p:txBody>
          <a:bodyPr lIns="68575" tIns="34275" rIns="68575" bIns="34275" anchor="t" anchorCtr="0">
            <a:noAutofit/>
          </a:bodyPr>
          <a:lstStyle/>
          <a:p>
            <a:pPr algn="l" rtl="0">
              <a:buSzPct val="25000"/>
            </a:pPr>
            <a:r>
              <a:rPr lang="en-GB" sz="1200" kern="0" dirty="0">
                <a:solidFill>
                  <a:prstClr val="black"/>
                </a:solidFill>
                <a:ea typeface="Corbel"/>
                <a:cs typeface="Corbel"/>
                <a:sym typeface="Corbel"/>
              </a:rPr>
              <a:t>David’s Factory</a:t>
            </a:r>
          </a:p>
          <a:p>
            <a:pPr algn="l" rtl="0">
              <a:buSzPct val="25000"/>
            </a:pPr>
            <a:r>
              <a:rPr lang="en-GB" sz="1200" kern="0" dirty="0">
                <a:solidFill>
                  <a:prstClr val="black"/>
                </a:solidFill>
                <a:ea typeface="Corbel"/>
                <a:cs typeface="Corbel"/>
                <a:sym typeface="Corbel"/>
              </a:rPr>
              <a:t>Hana’s Factory</a:t>
            </a:r>
          </a:p>
        </p:txBody>
      </p:sp>
      <p:cxnSp>
        <p:nvCxnSpPr>
          <p:cNvPr id="18" name="Shape 191">
            <a:extLst>
              <a:ext uri="{FF2B5EF4-FFF2-40B4-BE49-F238E27FC236}">
                <a16:creationId xmlns:a16="http://schemas.microsoft.com/office/drawing/2014/main" id="{B59745AE-D7F7-41D6-BA90-1685C7A3D620}"/>
              </a:ext>
            </a:extLst>
          </p:cNvPr>
          <p:cNvCxnSpPr/>
          <p:nvPr/>
        </p:nvCxnSpPr>
        <p:spPr>
          <a:xfrm>
            <a:off x="4693325" y="2000435"/>
            <a:ext cx="430525" cy="0"/>
          </a:xfrm>
          <a:prstGeom prst="straightConnector1">
            <a:avLst/>
          </a:prstGeom>
          <a:noFill/>
          <a:ln w="28575" cap="flat" cmpd="sng">
            <a:solidFill>
              <a:srgbClr val="0070C0"/>
            </a:solidFill>
            <a:prstDash val="solid"/>
            <a:round/>
            <a:headEnd type="none" w="med" len="med"/>
            <a:tailEnd type="none" w="med" len="med"/>
          </a:ln>
        </p:spPr>
      </p:cxnSp>
      <p:cxnSp>
        <p:nvCxnSpPr>
          <p:cNvPr id="19" name="Shape 192">
            <a:extLst>
              <a:ext uri="{FF2B5EF4-FFF2-40B4-BE49-F238E27FC236}">
                <a16:creationId xmlns:a16="http://schemas.microsoft.com/office/drawing/2014/main" id="{54C81218-19FD-4B6E-A573-0670B3A9D893}"/>
              </a:ext>
            </a:extLst>
          </p:cNvPr>
          <p:cNvCxnSpPr/>
          <p:nvPr/>
        </p:nvCxnSpPr>
        <p:spPr>
          <a:xfrm>
            <a:off x="4693324" y="2205158"/>
            <a:ext cx="430525" cy="0"/>
          </a:xfrm>
          <a:prstGeom prst="straightConnector1">
            <a:avLst/>
          </a:prstGeom>
          <a:noFill/>
          <a:ln w="28575" cap="flat" cmpd="sng">
            <a:solidFill>
              <a:srgbClr val="FF0000"/>
            </a:solidFill>
            <a:prstDash val="solid"/>
            <a:round/>
            <a:headEnd type="none" w="med" len="med"/>
            <a:tailEnd type="none" w="med" len="med"/>
          </a:ln>
        </p:spPr>
      </p:cxnSp>
    </p:spTree>
    <p:extLst>
      <p:ext uri="{BB962C8B-B14F-4D97-AF65-F5344CB8AC3E}">
        <p14:creationId xmlns:p14="http://schemas.microsoft.com/office/powerpoint/2010/main" val="24617303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idx="1"/>
          </p:nvPr>
        </p:nvSpPr>
        <p:spPr>
          <a:xfrm>
            <a:off x="743447" y="1205118"/>
            <a:ext cx="7543799" cy="4153342"/>
          </a:xfrm>
          <a:prstGeom prst="rect">
            <a:avLst/>
          </a:prstGeom>
          <a:noFill/>
          <a:ln>
            <a:noFill/>
          </a:ln>
        </p:spPr>
        <p:txBody>
          <a:bodyPr vert="horz" lIns="68575" tIns="34275" rIns="68575" bIns="34275" rtlCol="0" anchor="t" anchorCtr="0">
            <a:noAutofit/>
          </a:bodyPr>
          <a:lstStyle/>
          <a:p>
            <a:pPr marL="0" indent="0">
              <a:lnSpc>
                <a:spcPct val="100000"/>
              </a:lnSpc>
              <a:spcBef>
                <a:spcPts val="0"/>
              </a:spcBef>
              <a:buSzPct val="25000"/>
              <a:buNone/>
            </a:pPr>
            <a:r>
              <a:rPr lang="he-IL" sz="2800" dirty="0">
                <a:solidFill>
                  <a:schemeClr val="dk1"/>
                </a:solidFill>
                <a:ea typeface="Corbel"/>
                <a:cs typeface="Corbel"/>
                <a:sym typeface="Corbel"/>
              </a:rPr>
              <a:t>תלמידים בכל הגילאים מתקשים בעיבוד גרף למרות </a:t>
            </a:r>
          </a:p>
          <a:p>
            <a:pPr marL="0" indent="0">
              <a:lnSpc>
                <a:spcPct val="100000"/>
              </a:lnSpc>
              <a:spcBef>
                <a:spcPts val="0"/>
              </a:spcBef>
              <a:buSzPct val="25000"/>
              <a:buNone/>
            </a:pPr>
            <a:r>
              <a:rPr lang="he-IL" sz="2800" dirty="0">
                <a:solidFill>
                  <a:schemeClr val="dk1"/>
                </a:solidFill>
                <a:ea typeface="Corbel"/>
                <a:cs typeface="Corbel"/>
                <a:sym typeface="Corbel"/>
              </a:rPr>
              <a:t>הלימוד הרב של עיבוד גרף בתחומי דעת שונים, </a:t>
            </a:r>
          </a:p>
          <a:p>
            <a:pPr marL="0" indent="0">
              <a:lnSpc>
                <a:spcPct val="100000"/>
              </a:lnSpc>
              <a:spcBef>
                <a:spcPts val="0"/>
              </a:spcBef>
              <a:buSzPct val="25000"/>
              <a:buNone/>
            </a:pPr>
            <a:r>
              <a:rPr lang="he-IL" sz="2800" dirty="0">
                <a:solidFill>
                  <a:schemeClr val="dk1"/>
                </a:solidFill>
                <a:latin typeface="Corbel"/>
                <a:ea typeface="Corbel"/>
                <a:cs typeface="Corbel"/>
                <a:sym typeface="Corbel"/>
              </a:rPr>
              <a:t>לכן ישנה חשיבות רבה להבין מה הם הקשיים, וכיצד ניתן להתגבר עליהם.</a:t>
            </a:r>
          </a:p>
          <a:p>
            <a:pPr marL="177800" indent="-146050">
              <a:spcBef>
                <a:spcPts val="1100"/>
              </a:spcBef>
              <a:buSzPct val="76470"/>
              <a:buNone/>
            </a:pPr>
            <a:endParaRPr sz="1700" dirty="0">
              <a:latin typeface="Corbel"/>
              <a:ea typeface="Corbel"/>
              <a:cs typeface="Corbel"/>
              <a:sym typeface="Corbel"/>
            </a:endParaRPr>
          </a:p>
        </p:txBody>
      </p:sp>
      <p:sp>
        <p:nvSpPr>
          <p:cNvPr id="2" name="מציין מיקום של מספר שקופית 1">
            <a:extLst>
              <a:ext uri="{FF2B5EF4-FFF2-40B4-BE49-F238E27FC236}">
                <a16:creationId xmlns:a16="http://schemas.microsoft.com/office/drawing/2014/main" id="{7FDA1A8E-9742-4977-9EC8-394B69EC9031}"/>
              </a:ext>
            </a:extLst>
          </p:cNvPr>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29</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1505381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3753586" y="339368"/>
            <a:ext cx="1990391" cy="652305"/>
          </a:xfrm>
        </p:spPr>
        <p:txBody>
          <a:bodyPr>
            <a:normAutofit fontScale="90000"/>
          </a:bodyPr>
          <a:lstStyle/>
          <a:p>
            <a:r>
              <a:rPr lang="he-IL" sz="3200" b="1" dirty="0" smtClean="0">
                <a:solidFill>
                  <a:schemeClr val="accent6">
                    <a:lumMod val="75000"/>
                  </a:schemeClr>
                </a:solidFill>
                <a:cs typeface="+mn-cs"/>
              </a:rPr>
              <a:t>מהו אנסין?</a:t>
            </a:r>
            <a:endParaRPr lang="he-IL" sz="3200" b="1" dirty="0">
              <a:solidFill>
                <a:schemeClr val="accent6">
                  <a:lumMod val="75000"/>
                </a:schemeClr>
              </a:solidFill>
              <a:cs typeface="+mn-cs"/>
            </a:endParaRPr>
          </a:p>
        </p:txBody>
      </p:sp>
      <p:sp>
        <p:nvSpPr>
          <p:cNvPr id="3" name="מציין מיקום תוכן 2"/>
          <p:cNvSpPr>
            <a:spLocks noGrp="1"/>
          </p:cNvSpPr>
          <p:nvPr>
            <p:ph idx="1"/>
          </p:nvPr>
        </p:nvSpPr>
        <p:spPr>
          <a:xfrm>
            <a:off x="628649" y="1365160"/>
            <a:ext cx="7886700" cy="5112913"/>
          </a:xfrm>
        </p:spPr>
        <p:txBody>
          <a:bodyPr>
            <a:noAutofit/>
          </a:bodyPr>
          <a:lstStyle/>
          <a:p>
            <a:pPr marL="0" indent="0">
              <a:lnSpc>
                <a:spcPct val="170000"/>
              </a:lnSpc>
              <a:buNone/>
            </a:pPr>
            <a:r>
              <a:rPr lang="he-IL" sz="1600" b="1" dirty="0" smtClean="0"/>
              <a:t>מתוך </a:t>
            </a:r>
            <a:r>
              <a:rPr lang="he-IL" sz="1600" b="1" dirty="0"/>
              <a:t>תכנית הלימודים:</a:t>
            </a:r>
          </a:p>
          <a:p>
            <a:pPr marL="0" indent="0">
              <a:lnSpc>
                <a:spcPct val="170000"/>
              </a:lnSpc>
              <a:buNone/>
            </a:pPr>
            <a:r>
              <a:rPr lang="he-IL" sz="1600" b="1" dirty="0"/>
              <a:t>- קריאה מושכלת של מאמרים מדעיים</a:t>
            </a:r>
            <a:r>
              <a:rPr lang="he-IL" sz="1600" dirty="0"/>
              <a:t> </a:t>
            </a:r>
            <a:endParaRPr lang="en-US" sz="1600" dirty="0"/>
          </a:p>
          <a:p>
            <a:pPr marL="0" indent="0">
              <a:lnSpc>
                <a:spcPct val="170000"/>
              </a:lnSpc>
              <a:buNone/>
            </a:pPr>
            <a:r>
              <a:rPr lang="he-IL" sz="1400" dirty="0"/>
              <a:t>קריאת מאמרים תלווה את הוראת הנושאים השונים והיא נועדה להעשיר את הידע, להעמיקו ולחזק את למידת תהליך החקר. מומלץ לשלב קריאת מאמרים בכל הנושאים ובכל שלבי ההוראה, תוך </a:t>
            </a:r>
            <a:r>
              <a:rPr lang="he-IL" sz="1600" b="1" dirty="0">
                <a:solidFill>
                  <a:schemeClr val="accent6">
                    <a:lumMod val="75000"/>
                  </a:schemeClr>
                </a:solidFill>
                <a:uFill>
                  <a:solidFill>
                    <a:srgbClr val="FF0000"/>
                  </a:solidFill>
                </a:uFill>
              </a:rPr>
              <a:t>פיתוח מיומנות של קריאה ביקורתית הן של מאמרים מדעיים מחקריים והן של פרסומים מדעיים-פופולריים, ובכללם פרסומים בעיתונות היומית ובתקשורת האלקטרונית. </a:t>
            </a:r>
            <a:r>
              <a:rPr lang="he-IL" sz="1400" dirty="0">
                <a:uFill>
                  <a:solidFill>
                    <a:srgbClr val="FF0000"/>
                  </a:solidFill>
                </a:uFill>
              </a:rPr>
              <a:t>ראוי לכרוך קריאת מאמרים עם ביצוע ניסויים במעבדות.</a:t>
            </a:r>
            <a:endParaRPr lang="en-US" sz="1400" dirty="0">
              <a:uFill>
                <a:solidFill>
                  <a:srgbClr val="FF0000"/>
                </a:solidFill>
              </a:uFill>
            </a:endParaRPr>
          </a:p>
          <a:p>
            <a:pPr marL="0" indent="0">
              <a:lnSpc>
                <a:spcPct val="170000"/>
              </a:lnSpc>
              <a:buNone/>
            </a:pPr>
            <a:r>
              <a:rPr lang="he-IL" sz="1400" dirty="0"/>
              <a:t>קריאה ביקורתית של מאמרים מדעיים מחקריים תכלול זיהוי של  הבעיה הנחקרת, ההשערה הנבדקת  ופרטי מערך המחקר, כגון משתנים, בקרות ומרכיבים אחרים של המחקר. בנוסף תכלול הקריאה  התייחסות ביקורתית להנחות ולמסקנות, זיהוי נקודות תורפה ובעיות פתוחות והצעת כיוונים להמשך המחקר. </a:t>
            </a:r>
            <a:endParaRPr lang="he-IL" sz="1400" dirty="0" smtClean="0"/>
          </a:p>
        </p:txBody>
      </p:sp>
    </p:spTree>
    <p:extLst>
      <p:ext uri="{BB962C8B-B14F-4D97-AF65-F5344CB8AC3E}">
        <p14:creationId xmlns:p14="http://schemas.microsoft.com/office/powerpoint/2010/main" val="8009460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57250" y="1314451"/>
            <a:ext cx="7406640" cy="496529"/>
          </a:xfrm>
        </p:spPr>
        <p:txBody>
          <a:bodyPr>
            <a:noAutofit/>
          </a:bodyPr>
          <a:lstStyle/>
          <a:p>
            <a:pPr algn="r"/>
            <a:r>
              <a:rPr lang="he-IL" sz="2400" dirty="0">
                <a:solidFill>
                  <a:schemeClr val="accent1">
                    <a:lumMod val="75000"/>
                  </a:schemeClr>
                </a:solidFill>
              </a:rPr>
              <a:t>קשיים בעיבוד גרף</a:t>
            </a:r>
          </a:p>
        </p:txBody>
      </p:sp>
      <p:sp>
        <p:nvSpPr>
          <p:cNvPr id="3" name="מציין מיקום תוכן 2"/>
          <p:cNvSpPr>
            <a:spLocks noGrp="1"/>
          </p:cNvSpPr>
          <p:nvPr>
            <p:ph idx="1"/>
          </p:nvPr>
        </p:nvSpPr>
        <p:spPr>
          <a:xfrm>
            <a:off x="857252" y="1810980"/>
            <a:ext cx="7404653" cy="3618271"/>
          </a:xfrm>
        </p:spPr>
        <p:txBody>
          <a:bodyPr>
            <a:normAutofit fontScale="92500"/>
          </a:bodyPr>
          <a:lstStyle/>
          <a:p>
            <a:r>
              <a:rPr lang="he-IL" dirty="0" smtClean="0">
                <a:solidFill>
                  <a:schemeClr val="tx1"/>
                </a:solidFill>
              </a:rPr>
              <a:t>תלמידים </a:t>
            </a:r>
            <a:r>
              <a:rPr lang="he-IL" dirty="0">
                <a:solidFill>
                  <a:schemeClr val="tx1"/>
                </a:solidFill>
              </a:rPr>
              <a:t>רבים מתקשים במעבר בין צורות שונות של הצגה </a:t>
            </a:r>
            <a:endParaRPr lang="he-IL" dirty="0" smtClean="0">
              <a:solidFill>
                <a:schemeClr val="tx1"/>
              </a:solidFill>
            </a:endParaRPr>
          </a:p>
          <a:p>
            <a:r>
              <a:rPr lang="he-IL" dirty="0" smtClean="0">
                <a:solidFill>
                  <a:schemeClr val="tx1"/>
                </a:solidFill>
              </a:rPr>
              <a:t>קושי להשתמש </a:t>
            </a:r>
            <a:r>
              <a:rPr lang="he-IL" dirty="0">
                <a:solidFill>
                  <a:schemeClr val="tx1"/>
                </a:solidFill>
              </a:rPr>
              <a:t>בגרף ולהעביר או להפיק מידע מהגרף </a:t>
            </a:r>
            <a:endParaRPr lang="he-IL" dirty="0" smtClean="0">
              <a:solidFill>
                <a:schemeClr val="tx1"/>
              </a:solidFill>
            </a:endParaRPr>
          </a:p>
          <a:p>
            <a:r>
              <a:rPr lang="he-IL" dirty="0" smtClean="0">
                <a:solidFill>
                  <a:schemeClr val="tx1"/>
                </a:solidFill>
              </a:rPr>
              <a:t>קושי לנצל את מה </a:t>
            </a:r>
            <a:r>
              <a:rPr lang="he-IL" dirty="0">
                <a:solidFill>
                  <a:schemeClr val="tx1"/>
                </a:solidFill>
              </a:rPr>
              <a:t>שלמדו על גרפים בשיעורי מתמטיקה לצורך שיעורי פיזיקה או לכל תחום תוכן אחר </a:t>
            </a:r>
            <a:endParaRPr lang="he-IL" dirty="0" smtClean="0">
              <a:solidFill>
                <a:schemeClr val="tx1"/>
              </a:solidFill>
            </a:endParaRPr>
          </a:p>
          <a:p>
            <a:r>
              <a:rPr lang="he-IL" dirty="0" smtClean="0">
                <a:solidFill>
                  <a:schemeClr val="tx1"/>
                </a:solidFill>
              </a:rPr>
              <a:t>קושי להבין </a:t>
            </a:r>
            <a:r>
              <a:rPr lang="he-IL" dirty="0">
                <a:solidFill>
                  <a:schemeClr val="tx1"/>
                </a:solidFill>
              </a:rPr>
              <a:t>את ההבדל בין משתנה רציף למשתנה בדיד </a:t>
            </a:r>
            <a:endParaRPr lang="he-IL" dirty="0" smtClean="0">
              <a:solidFill>
                <a:schemeClr val="tx1"/>
              </a:solidFill>
            </a:endParaRPr>
          </a:p>
          <a:p>
            <a:r>
              <a:rPr lang="he-IL" dirty="0" smtClean="0">
                <a:solidFill>
                  <a:schemeClr val="tx1"/>
                </a:solidFill>
              </a:rPr>
              <a:t>חלקם </a:t>
            </a:r>
            <a:r>
              <a:rPr lang="he-IL" dirty="0">
                <a:solidFill>
                  <a:schemeClr val="tx1"/>
                </a:solidFill>
              </a:rPr>
              <a:t>מתבלבלים בין הסתכלות גלובלית להסתכלות מקומית (לוקלית) </a:t>
            </a:r>
            <a:endParaRPr lang="he-IL" dirty="0" smtClean="0">
              <a:solidFill>
                <a:schemeClr val="tx1"/>
              </a:solidFill>
            </a:endParaRPr>
          </a:p>
          <a:p>
            <a:r>
              <a:rPr lang="he-IL" dirty="0" smtClean="0">
                <a:solidFill>
                  <a:schemeClr val="tx1"/>
                </a:solidFill>
              </a:rPr>
              <a:t>התייחסות אל </a:t>
            </a:r>
            <a:r>
              <a:rPr lang="he-IL" dirty="0">
                <a:solidFill>
                  <a:schemeClr val="tx1"/>
                </a:solidFill>
              </a:rPr>
              <a:t>הגרף כאל </a:t>
            </a:r>
            <a:r>
              <a:rPr lang="he-IL" dirty="0" smtClean="0">
                <a:solidFill>
                  <a:schemeClr val="tx1"/>
                </a:solidFill>
              </a:rPr>
              <a:t>תמונה</a:t>
            </a:r>
          </a:p>
          <a:p>
            <a:r>
              <a:rPr lang="he-IL" dirty="0" smtClean="0">
                <a:solidFill>
                  <a:schemeClr val="tx1"/>
                </a:solidFill>
              </a:rPr>
              <a:t>נטייה להסתכל על </a:t>
            </a:r>
            <a:r>
              <a:rPr lang="he-IL" dirty="0">
                <a:solidFill>
                  <a:schemeClr val="tx1"/>
                </a:solidFill>
              </a:rPr>
              <a:t>נקודות מינימום ומקסימום במקום על שיפוע הגרף </a:t>
            </a:r>
            <a:endParaRPr lang="he-IL" dirty="0" smtClean="0">
              <a:solidFill>
                <a:schemeClr val="tx1"/>
              </a:solidFill>
            </a:endParaRPr>
          </a:p>
          <a:p>
            <a:r>
              <a:rPr lang="he-IL" dirty="0">
                <a:solidFill>
                  <a:schemeClr val="tx1"/>
                </a:solidFill>
              </a:rPr>
              <a:t>ה</a:t>
            </a:r>
            <a:r>
              <a:rPr lang="he-IL" dirty="0" smtClean="0">
                <a:solidFill>
                  <a:schemeClr val="tx1"/>
                </a:solidFill>
              </a:rPr>
              <a:t>תעלמות מהנתונים </a:t>
            </a:r>
            <a:r>
              <a:rPr lang="he-IL" dirty="0">
                <a:solidFill>
                  <a:schemeClr val="tx1"/>
                </a:solidFill>
              </a:rPr>
              <a:t>המוצגים בציר ה </a:t>
            </a:r>
            <a:r>
              <a:rPr lang="en-US" dirty="0">
                <a:solidFill>
                  <a:schemeClr val="tx1"/>
                </a:solidFill>
              </a:rPr>
              <a:t>X</a:t>
            </a:r>
            <a:r>
              <a:rPr lang="he-IL" dirty="0">
                <a:solidFill>
                  <a:schemeClr val="tx1"/>
                </a:solidFill>
              </a:rPr>
              <a:t> או אף מתעלמים מהציר כולו </a:t>
            </a:r>
            <a:endParaRPr lang="he-IL" dirty="0" smtClean="0">
              <a:solidFill>
                <a:schemeClr val="tx1"/>
              </a:solidFill>
            </a:endParaRPr>
          </a:p>
          <a:p>
            <a:r>
              <a:rPr lang="he-IL" dirty="0" smtClean="0">
                <a:solidFill>
                  <a:schemeClr val="tx1"/>
                </a:solidFill>
              </a:rPr>
              <a:t>בתהליך </a:t>
            </a:r>
            <a:r>
              <a:rPr lang="he-IL" dirty="0">
                <a:solidFill>
                  <a:schemeClr val="tx1"/>
                </a:solidFill>
              </a:rPr>
              <a:t>הבנייה של הגרף בונים התלמידים את כל הגרף כנקודה אחת או כסדרת גרפים, כאשר כל גרף מייצג פרמטר אחד מהמידע הרלוונטי, ושומרים על גרף עולה בכל </a:t>
            </a:r>
            <a:r>
              <a:rPr lang="he-IL" dirty="0" smtClean="0">
                <a:solidFill>
                  <a:schemeClr val="tx1"/>
                </a:solidFill>
              </a:rPr>
              <a:t>מצב</a:t>
            </a:r>
            <a:endParaRPr lang="he-IL" dirty="0">
              <a:solidFill>
                <a:schemeClr val="tx1"/>
              </a:solidFill>
            </a:endParaRPr>
          </a:p>
        </p:txBody>
      </p:sp>
      <p:sp>
        <p:nvSpPr>
          <p:cNvPr id="4" name="מציין מיקום של מספר שקופית 3"/>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30</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14989318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55264" y="1579921"/>
            <a:ext cx="7406640" cy="1017270"/>
          </a:xfrm>
        </p:spPr>
        <p:txBody>
          <a:bodyPr>
            <a:normAutofit fontScale="90000"/>
          </a:bodyPr>
          <a:lstStyle/>
          <a:p>
            <a:pPr algn="r"/>
            <a:r>
              <a:rPr lang="he-IL" sz="3600" dirty="0">
                <a:solidFill>
                  <a:schemeClr val="tx1"/>
                </a:solidFill>
              </a:rPr>
              <a:t>עיבוד גרף הוא תהליך מורכב הכולל שלושה שלבים עיקריים: </a:t>
            </a:r>
            <a:br>
              <a:rPr lang="he-IL" sz="3600" dirty="0">
                <a:solidFill>
                  <a:schemeClr val="tx1"/>
                </a:solidFill>
              </a:rPr>
            </a:br>
            <a:r>
              <a:rPr lang="he-IL" sz="3600" dirty="0">
                <a:solidFill>
                  <a:schemeClr val="tx1"/>
                </a:solidFill>
              </a:rPr>
              <a:t/>
            </a:r>
            <a:br>
              <a:rPr lang="he-IL" sz="3600" dirty="0">
                <a:solidFill>
                  <a:schemeClr val="tx1"/>
                </a:solidFill>
              </a:rPr>
            </a:br>
            <a:endParaRPr lang="he-IL" dirty="0"/>
          </a:p>
        </p:txBody>
      </p:sp>
      <p:sp>
        <p:nvSpPr>
          <p:cNvPr id="3" name="מציין מיקום תוכן 2"/>
          <p:cNvSpPr>
            <a:spLocks noGrp="1"/>
          </p:cNvSpPr>
          <p:nvPr>
            <p:ph idx="1"/>
          </p:nvPr>
        </p:nvSpPr>
        <p:spPr>
          <a:xfrm>
            <a:off x="857252" y="2472744"/>
            <a:ext cx="7404653" cy="3623255"/>
          </a:xfrm>
        </p:spPr>
        <p:txBody>
          <a:bodyPr>
            <a:normAutofit/>
          </a:bodyPr>
          <a:lstStyle/>
          <a:p>
            <a:pPr marL="377190" indent="-342900">
              <a:buFont typeface="+mj-lt"/>
              <a:buAutoNum type="arabicPeriod"/>
            </a:pPr>
            <a:r>
              <a:rPr lang="he-IL" sz="2400" dirty="0">
                <a:solidFill>
                  <a:schemeClr val="tx1"/>
                </a:solidFill>
              </a:rPr>
              <a:t>קידוד המידע </a:t>
            </a:r>
            <a:r>
              <a:rPr lang="he-IL" sz="2400" dirty="0" smtClean="0">
                <a:solidFill>
                  <a:schemeClr val="tx1"/>
                </a:solidFill>
              </a:rPr>
              <a:t>החזותי</a:t>
            </a:r>
          </a:p>
          <a:p>
            <a:pPr marL="377190" indent="-342900">
              <a:buFont typeface="+mj-lt"/>
              <a:buAutoNum type="arabicPeriod"/>
            </a:pPr>
            <a:endParaRPr lang="he-IL" sz="2400" dirty="0">
              <a:solidFill>
                <a:schemeClr val="tx1"/>
              </a:solidFill>
            </a:endParaRPr>
          </a:p>
          <a:p>
            <a:pPr marL="377190" indent="-342900">
              <a:buFont typeface="+mj-lt"/>
              <a:buAutoNum type="arabicPeriod"/>
            </a:pPr>
            <a:r>
              <a:rPr lang="he-IL" sz="2400" dirty="0">
                <a:solidFill>
                  <a:schemeClr val="tx1"/>
                </a:solidFill>
              </a:rPr>
              <a:t>הפיכת המידע החזותי לסכמה </a:t>
            </a:r>
            <a:r>
              <a:rPr lang="he-IL" sz="2400" dirty="0" smtClean="0">
                <a:solidFill>
                  <a:schemeClr val="tx1"/>
                </a:solidFill>
              </a:rPr>
              <a:t>גרפית</a:t>
            </a:r>
          </a:p>
          <a:p>
            <a:pPr marL="377190" indent="-342900">
              <a:buFont typeface="+mj-lt"/>
              <a:buAutoNum type="arabicPeriod"/>
            </a:pPr>
            <a:endParaRPr lang="he-IL" sz="2400" dirty="0">
              <a:solidFill>
                <a:schemeClr val="tx1"/>
              </a:solidFill>
            </a:endParaRPr>
          </a:p>
          <a:p>
            <a:pPr marL="377190" indent="-342900">
              <a:buFont typeface="+mj-lt"/>
              <a:buAutoNum type="arabicPeriod"/>
            </a:pPr>
            <a:r>
              <a:rPr lang="he-IL" sz="2400" dirty="0">
                <a:solidFill>
                  <a:schemeClr val="tx1"/>
                </a:solidFill>
              </a:rPr>
              <a:t>הסקת מסקנות- מעבר לגרף</a:t>
            </a:r>
            <a:endParaRPr lang="he-IL" sz="2000" dirty="0"/>
          </a:p>
        </p:txBody>
      </p:sp>
      <p:sp>
        <p:nvSpPr>
          <p:cNvPr id="4" name="מציין מיקום של מספר שקופית 3"/>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31</a:t>
            </a:fld>
            <a:endParaRPr lang="en-GB">
              <a:solidFill>
                <a:srgbClr val="AD84C6"/>
              </a:solidFill>
              <a:latin typeface="Corbel"/>
              <a:ea typeface="Corbel"/>
              <a:cs typeface="Corbel"/>
              <a:sym typeface="Corbel"/>
            </a:endParaRPr>
          </a:p>
        </p:txBody>
      </p:sp>
    </p:spTree>
    <p:extLst>
      <p:ext uri="{BB962C8B-B14F-4D97-AF65-F5344CB8AC3E}">
        <p14:creationId xmlns:p14="http://schemas.microsoft.com/office/powerpoint/2010/main" val="1775902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של מספר שקופית 3"/>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32</a:t>
            </a:fld>
            <a:endParaRPr lang="en-GB">
              <a:solidFill>
                <a:srgbClr val="AD84C6"/>
              </a:solidFill>
              <a:latin typeface="Corbel"/>
              <a:ea typeface="Corbel"/>
              <a:cs typeface="Corbel"/>
              <a:sym typeface="Corbel"/>
            </a:endParaRPr>
          </a:p>
        </p:txBody>
      </p:sp>
      <p:grpSp>
        <p:nvGrpSpPr>
          <p:cNvPr id="2" name="קבוצה 1"/>
          <p:cNvGrpSpPr/>
          <p:nvPr/>
        </p:nvGrpSpPr>
        <p:grpSpPr>
          <a:xfrm>
            <a:off x="1401096" y="2579075"/>
            <a:ext cx="5513485" cy="3338607"/>
            <a:chOff x="1165121" y="491613"/>
            <a:chExt cx="5513485" cy="3338607"/>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60" b="32422"/>
            <a:stretch/>
          </p:blipFill>
          <p:spPr bwMode="auto">
            <a:xfrm>
              <a:off x="1691146" y="491613"/>
              <a:ext cx="4987460" cy="3116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325760" y="782423"/>
              <a:ext cx="1052051" cy="307777"/>
            </a:xfrm>
            <a:prstGeom prst="rect">
              <a:avLst/>
            </a:prstGeom>
            <a:noFill/>
          </p:spPr>
          <p:txBody>
            <a:bodyPr wrap="square" rtlCol="1">
              <a:spAutoFit/>
            </a:bodyPr>
            <a:lstStyle/>
            <a:p>
              <a:pPr algn="l" rtl="0"/>
              <a:r>
                <a:rPr lang="he-IL" sz="1400" kern="0" dirty="0">
                  <a:solidFill>
                    <a:srgbClr val="FF0000"/>
                  </a:solidFill>
                  <a:latin typeface="Arial"/>
                  <a:cs typeface="Arial"/>
                  <a:sym typeface="Arial"/>
                </a:rPr>
                <a:t>כותרת הגרף</a:t>
              </a:r>
            </a:p>
          </p:txBody>
        </p:sp>
        <p:sp>
          <p:nvSpPr>
            <p:cNvPr id="7" name="TextBox 6"/>
            <p:cNvSpPr txBox="1"/>
            <p:nvPr/>
          </p:nvSpPr>
          <p:spPr>
            <a:xfrm>
              <a:off x="1165121" y="1106128"/>
              <a:ext cx="1052051" cy="738664"/>
            </a:xfrm>
            <a:prstGeom prst="rect">
              <a:avLst/>
            </a:prstGeom>
            <a:noFill/>
          </p:spPr>
          <p:txBody>
            <a:bodyPr wrap="square" rtlCol="1">
              <a:spAutoFit/>
            </a:bodyPr>
            <a:lstStyle/>
            <a:p>
              <a:r>
                <a:rPr lang="he-IL" sz="1400" kern="0" dirty="0">
                  <a:solidFill>
                    <a:srgbClr val="FF0000"/>
                  </a:solidFill>
                  <a:latin typeface="Arial"/>
                  <a:cs typeface="Arial"/>
                  <a:sym typeface="Arial"/>
                </a:rPr>
                <a:t>כותרת ציר </a:t>
              </a:r>
              <a:r>
                <a:rPr lang="en-US" sz="1400" kern="0" dirty="0">
                  <a:solidFill>
                    <a:srgbClr val="FF0000"/>
                  </a:solidFill>
                  <a:latin typeface="Arial"/>
                  <a:cs typeface="Arial"/>
                  <a:sym typeface="Arial"/>
                </a:rPr>
                <a:t>Y</a:t>
              </a:r>
              <a:r>
                <a:rPr lang="he-IL" sz="1400" kern="0" dirty="0">
                  <a:solidFill>
                    <a:srgbClr val="FF0000"/>
                  </a:solidFill>
                  <a:latin typeface="Arial"/>
                  <a:cs typeface="Arial"/>
                  <a:sym typeface="Arial"/>
                </a:rPr>
                <a:t> +יחידות מידה</a:t>
              </a:r>
            </a:p>
          </p:txBody>
        </p:sp>
        <p:sp>
          <p:nvSpPr>
            <p:cNvPr id="8" name="TextBox 7"/>
            <p:cNvSpPr txBox="1"/>
            <p:nvPr/>
          </p:nvSpPr>
          <p:spPr>
            <a:xfrm>
              <a:off x="2625213" y="3522443"/>
              <a:ext cx="2222089" cy="307777"/>
            </a:xfrm>
            <a:prstGeom prst="rect">
              <a:avLst/>
            </a:prstGeom>
            <a:noFill/>
          </p:spPr>
          <p:txBody>
            <a:bodyPr wrap="square" rtlCol="1">
              <a:spAutoFit/>
            </a:bodyPr>
            <a:lstStyle/>
            <a:p>
              <a:r>
                <a:rPr lang="he-IL" sz="1400" kern="0" dirty="0">
                  <a:solidFill>
                    <a:srgbClr val="FF0000"/>
                  </a:solidFill>
                  <a:latin typeface="Arial"/>
                  <a:cs typeface="Arial"/>
                  <a:sym typeface="Arial"/>
                </a:rPr>
                <a:t>כותרת ציר </a:t>
              </a:r>
              <a:r>
                <a:rPr lang="en-US" sz="1400" kern="0" dirty="0">
                  <a:solidFill>
                    <a:srgbClr val="FF0000"/>
                  </a:solidFill>
                  <a:latin typeface="Arial"/>
                  <a:cs typeface="Arial"/>
                  <a:sym typeface="Arial"/>
                </a:rPr>
                <a:t>X</a:t>
              </a:r>
              <a:r>
                <a:rPr lang="he-IL" sz="1400" kern="0" dirty="0">
                  <a:solidFill>
                    <a:srgbClr val="FF0000"/>
                  </a:solidFill>
                  <a:latin typeface="Arial"/>
                  <a:cs typeface="Arial"/>
                  <a:sym typeface="Arial"/>
                </a:rPr>
                <a:t> +יחידות מידה</a:t>
              </a:r>
            </a:p>
          </p:txBody>
        </p:sp>
        <p:sp>
          <p:nvSpPr>
            <p:cNvPr id="9" name="TextBox 8"/>
            <p:cNvSpPr txBox="1"/>
            <p:nvPr/>
          </p:nvSpPr>
          <p:spPr>
            <a:xfrm>
              <a:off x="5604387" y="1844792"/>
              <a:ext cx="655340" cy="307777"/>
            </a:xfrm>
            <a:prstGeom prst="rect">
              <a:avLst/>
            </a:prstGeom>
            <a:noFill/>
          </p:spPr>
          <p:txBody>
            <a:bodyPr wrap="square" rtlCol="1">
              <a:spAutoFit/>
            </a:bodyPr>
            <a:lstStyle/>
            <a:p>
              <a:r>
                <a:rPr lang="he-IL" sz="1400" kern="0" dirty="0">
                  <a:solidFill>
                    <a:srgbClr val="FF0000"/>
                  </a:solidFill>
                  <a:latin typeface="Arial"/>
                  <a:cs typeface="Arial"/>
                  <a:sym typeface="Arial"/>
                </a:rPr>
                <a:t>מקרא</a:t>
              </a:r>
            </a:p>
          </p:txBody>
        </p:sp>
      </p:grpSp>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0762"/>
          <a:stretch/>
        </p:blipFill>
        <p:spPr bwMode="auto">
          <a:xfrm>
            <a:off x="1927120" y="1260528"/>
            <a:ext cx="4987460" cy="113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721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של מספר שקופית 3"/>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33</a:t>
            </a:fld>
            <a:endParaRPr lang="en-GB">
              <a:solidFill>
                <a:srgbClr val="AD84C6"/>
              </a:solidFill>
              <a:latin typeface="Corbel"/>
              <a:ea typeface="Corbel"/>
              <a:cs typeface="Corbel"/>
              <a:sym typeface="Corbe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2992" y="1326381"/>
            <a:ext cx="4817809" cy="4472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325761" y="1639674"/>
            <a:ext cx="1052051" cy="307777"/>
          </a:xfrm>
          <a:prstGeom prst="rect">
            <a:avLst/>
          </a:prstGeom>
          <a:noFill/>
        </p:spPr>
        <p:txBody>
          <a:bodyPr wrap="square" rtlCol="1">
            <a:spAutoFit/>
          </a:bodyPr>
          <a:lstStyle/>
          <a:p>
            <a:pPr algn="l" rtl="0"/>
            <a:r>
              <a:rPr lang="he-IL" sz="1400" kern="0" dirty="0">
                <a:solidFill>
                  <a:srgbClr val="FF0000"/>
                </a:solidFill>
                <a:latin typeface="Arial"/>
                <a:cs typeface="Arial"/>
                <a:sym typeface="Arial"/>
              </a:rPr>
              <a:t>כותרת הגרף</a:t>
            </a:r>
          </a:p>
        </p:txBody>
      </p:sp>
      <p:sp>
        <p:nvSpPr>
          <p:cNvPr id="7" name="TextBox 6"/>
          <p:cNvSpPr txBox="1"/>
          <p:nvPr/>
        </p:nvSpPr>
        <p:spPr>
          <a:xfrm>
            <a:off x="1165122" y="1963378"/>
            <a:ext cx="1052051" cy="738664"/>
          </a:xfrm>
          <a:prstGeom prst="rect">
            <a:avLst/>
          </a:prstGeom>
          <a:noFill/>
        </p:spPr>
        <p:txBody>
          <a:bodyPr wrap="square" rtlCol="1">
            <a:spAutoFit/>
          </a:bodyPr>
          <a:lstStyle/>
          <a:p>
            <a:r>
              <a:rPr lang="he-IL" sz="1400" kern="0" dirty="0">
                <a:solidFill>
                  <a:srgbClr val="FF0000"/>
                </a:solidFill>
                <a:latin typeface="Arial"/>
                <a:cs typeface="Arial"/>
                <a:sym typeface="Arial"/>
              </a:rPr>
              <a:t>כותרת ציר </a:t>
            </a:r>
            <a:r>
              <a:rPr lang="en-US" sz="1400" kern="0" dirty="0">
                <a:solidFill>
                  <a:srgbClr val="FF0000"/>
                </a:solidFill>
                <a:latin typeface="Arial"/>
                <a:cs typeface="Arial"/>
                <a:sym typeface="Arial"/>
              </a:rPr>
              <a:t>Y</a:t>
            </a:r>
            <a:r>
              <a:rPr lang="he-IL" sz="1400" kern="0" dirty="0">
                <a:solidFill>
                  <a:srgbClr val="FF0000"/>
                </a:solidFill>
                <a:latin typeface="Arial"/>
                <a:cs typeface="Arial"/>
                <a:sym typeface="Arial"/>
              </a:rPr>
              <a:t> +יחידות מידה</a:t>
            </a:r>
          </a:p>
        </p:txBody>
      </p:sp>
      <p:sp>
        <p:nvSpPr>
          <p:cNvPr id="8" name="TextBox 7"/>
          <p:cNvSpPr txBox="1"/>
          <p:nvPr/>
        </p:nvSpPr>
        <p:spPr>
          <a:xfrm>
            <a:off x="2625214" y="4379694"/>
            <a:ext cx="2222089" cy="307777"/>
          </a:xfrm>
          <a:prstGeom prst="rect">
            <a:avLst/>
          </a:prstGeom>
          <a:noFill/>
        </p:spPr>
        <p:txBody>
          <a:bodyPr wrap="square" rtlCol="1">
            <a:spAutoFit/>
          </a:bodyPr>
          <a:lstStyle/>
          <a:p>
            <a:r>
              <a:rPr lang="he-IL" sz="1400" kern="0" dirty="0">
                <a:solidFill>
                  <a:srgbClr val="FF0000"/>
                </a:solidFill>
                <a:latin typeface="Arial"/>
                <a:cs typeface="Arial"/>
                <a:sym typeface="Arial"/>
              </a:rPr>
              <a:t>כותרת ציר </a:t>
            </a:r>
            <a:r>
              <a:rPr lang="en-US" sz="1400" kern="0" dirty="0">
                <a:solidFill>
                  <a:srgbClr val="FF0000"/>
                </a:solidFill>
                <a:latin typeface="Arial"/>
                <a:cs typeface="Arial"/>
                <a:sym typeface="Arial"/>
              </a:rPr>
              <a:t>X</a:t>
            </a:r>
            <a:r>
              <a:rPr lang="he-IL" sz="1400" kern="0" dirty="0">
                <a:solidFill>
                  <a:srgbClr val="FF0000"/>
                </a:solidFill>
                <a:latin typeface="Arial"/>
                <a:cs typeface="Arial"/>
                <a:sym typeface="Arial"/>
              </a:rPr>
              <a:t> +יחידות מידה</a:t>
            </a:r>
          </a:p>
        </p:txBody>
      </p:sp>
      <p:sp>
        <p:nvSpPr>
          <p:cNvPr id="9" name="TextBox 8"/>
          <p:cNvSpPr txBox="1"/>
          <p:nvPr/>
        </p:nvSpPr>
        <p:spPr>
          <a:xfrm>
            <a:off x="5604387" y="2702043"/>
            <a:ext cx="655340" cy="307777"/>
          </a:xfrm>
          <a:prstGeom prst="rect">
            <a:avLst/>
          </a:prstGeom>
          <a:noFill/>
        </p:spPr>
        <p:txBody>
          <a:bodyPr wrap="square" rtlCol="1">
            <a:spAutoFit/>
          </a:bodyPr>
          <a:lstStyle/>
          <a:p>
            <a:r>
              <a:rPr lang="he-IL" sz="1400" kern="0" dirty="0">
                <a:solidFill>
                  <a:srgbClr val="FF0000"/>
                </a:solidFill>
                <a:latin typeface="Arial"/>
                <a:cs typeface="Arial"/>
                <a:sym typeface="Arial"/>
              </a:rPr>
              <a:t>מקרא</a:t>
            </a:r>
          </a:p>
        </p:txBody>
      </p:sp>
    </p:spTree>
    <p:extLst>
      <p:ext uri="{BB962C8B-B14F-4D97-AF65-F5344CB8AC3E}">
        <p14:creationId xmlns:p14="http://schemas.microsoft.com/office/powerpoint/2010/main" val="42286112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של מספר שקופית 3"/>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34</a:t>
            </a:fld>
            <a:endParaRPr lang="en-GB">
              <a:solidFill>
                <a:srgbClr val="AD84C6"/>
              </a:solidFill>
              <a:latin typeface="Corbel"/>
              <a:ea typeface="Corbel"/>
              <a:cs typeface="Corbel"/>
              <a:sym typeface="Corbel"/>
            </a:endParaRPr>
          </a:p>
        </p:txBody>
      </p:sp>
      <p:sp>
        <p:nvSpPr>
          <p:cNvPr id="13" name="מלבן 12"/>
          <p:cNvSpPr/>
          <p:nvPr/>
        </p:nvSpPr>
        <p:spPr>
          <a:xfrm>
            <a:off x="-393291" y="5075289"/>
            <a:ext cx="9075175" cy="304699"/>
          </a:xfrm>
          <a:prstGeom prst="rect">
            <a:avLst/>
          </a:prstGeom>
        </p:spPr>
        <p:txBody>
          <a:bodyPr wrap="square">
            <a:spAutoFit/>
          </a:bodyPr>
          <a:lstStyle/>
          <a:p>
            <a:pPr marL="288290" marR="180340" indent="-288290">
              <a:lnSpc>
                <a:spcPct val="115000"/>
              </a:lnSpc>
              <a:tabLst>
                <a:tab pos="575945" algn="l"/>
                <a:tab pos="864235" algn="l"/>
                <a:tab pos="457200" algn="l"/>
              </a:tabLst>
            </a:pP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א. הסבר את התוצאות שהתקבלו בעוצמות אור  </a:t>
            </a:r>
            <a:r>
              <a:rPr lang="en-US"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20 </a:t>
            </a: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 </a:t>
            </a:r>
            <a:r>
              <a:rPr lang="en-US"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10 </a:t>
            </a: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 </a:t>
            </a:r>
            <a:r>
              <a:rPr lang="en-US"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0</a:t>
            </a: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 בתשובתך  התייחס לתהליכי הנשימה והפוטוסינתזה.  </a:t>
            </a:r>
            <a:endParaRPr lang="en-US"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endParaRPr>
          </a:p>
        </p:txBody>
      </p:sp>
      <p:pic>
        <p:nvPicPr>
          <p:cNvPr id="17" name="תמונה 16"/>
          <p:cNvPicPr/>
          <p:nvPr/>
        </p:nvPicPr>
        <p:blipFill>
          <a:blip r:embed="rId2">
            <a:extLst>
              <a:ext uri="{28A0092B-C50C-407E-A947-70E740481C1C}">
                <a14:useLocalDpi xmlns:a14="http://schemas.microsoft.com/office/drawing/2010/main" val="0"/>
              </a:ext>
            </a:extLst>
          </a:blip>
          <a:srcRect/>
          <a:stretch>
            <a:fillRect/>
          </a:stretch>
        </p:blipFill>
        <p:spPr bwMode="auto">
          <a:xfrm>
            <a:off x="3106996" y="2343022"/>
            <a:ext cx="3352799" cy="2379405"/>
          </a:xfrm>
          <a:prstGeom prst="rect">
            <a:avLst/>
          </a:prstGeom>
          <a:noFill/>
          <a:ln w="9525">
            <a:noFill/>
            <a:miter lim="800000"/>
            <a:headEnd/>
            <a:tailEnd/>
          </a:ln>
        </p:spPr>
      </p:pic>
      <p:sp>
        <p:nvSpPr>
          <p:cNvPr id="2" name="מלבן 1"/>
          <p:cNvSpPr/>
          <p:nvPr/>
        </p:nvSpPr>
        <p:spPr>
          <a:xfrm>
            <a:off x="530942" y="1159164"/>
            <a:ext cx="8150942" cy="1043363"/>
          </a:xfrm>
          <a:prstGeom prst="rect">
            <a:avLst/>
          </a:prstGeom>
        </p:spPr>
        <p:txBody>
          <a:bodyPr wrap="square">
            <a:spAutoFit/>
          </a:bodyPr>
          <a:lstStyle/>
          <a:p>
            <a:r>
              <a:rPr lang="he-IL" sz="1200" kern="0" dirty="0">
                <a:solidFill>
                  <a:srgbClr val="000000"/>
                </a:solidFill>
                <a:latin typeface="Arial" panose="020B0604020202020204" pitchFamily="34" charset="0"/>
                <a:cs typeface="Arial" panose="020B0604020202020204" pitchFamily="34" charset="0"/>
                <a:sym typeface="Arial"/>
              </a:rPr>
              <a:t>בגרות תשע"ז שאלה 5</a:t>
            </a:r>
          </a:p>
          <a:p>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בניסוי גידלו צמחים מאותו מין בכלים זהים, שקופים וסגורים. עוצמת האור בכל אחד מן הכלים הייתה שונה. מדדו את כמות החמצן בכל אחד מן הכלים בתחילת הניסוי ובסופו.</a:t>
            </a:r>
            <a:b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b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בתחילת הניסוי הייתה אותה כמות חמצן בכל אחד מן הכלים. כמויות החמצן שנמדדו בסוף הניסוי, יחסית לכמות החמצן ההתחלתית, מוצגות בגרף שלפניך</a:t>
            </a:r>
            <a:endParaRPr lang="he-IL" sz="1200" kern="0" dirty="0">
              <a:solidFill>
                <a:srgbClr val="000000"/>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31679895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של מספר שקופית 3"/>
          <p:cNvSpPr>
            <a:spLocks noGrp="1"/>
          </p:cNvSpPr>
          <p:nvPr>
            <p:ph type="sldNum" sz="quarter" idx="12"/>
          </p:nvPr>
        </p:nvSpPr>
        <p:spPr/>
        <p:txBody>
          <a:bodyPr/>
          <a:lstStyle/>
          <a:p>
            <a:pPr>
              <a:buSzPct val="25000"/>
            </a:pPr>
            <a:fld id="{00000000-1234-1234-1234-123412341234}" type="slidenum">
              <a:rPr lang="en-GB" smtClean="0">
                <a:solidFill>
                  <a:srgbClr val="AD84C6"/>
                </a:solidFill>
                <a:latin typeface="Corbel"/>
                <a:ea typeface="Corbel"/>
                <a:cs typeface="Corbel"/>
                <a:sym typeface="Corbel"/>
              </a:rPr>
              <a:pPr>
                <a:buSzPct val="25000"/>
              </a:pPr>
              <a:t>35</a:t>
            </a:fld>
            <a:endParaRPr lang="en-GB">
              <a:solidFill>
                <a:srgbClr val="AD84C6"/>
              </a:solidFill>
              <a:latin typeface="Corbel"/>
              <a:ea typeface="Corbel"/>
              <a:cs typeface="Corbel"/>
              <a:sym typeface="Corbel"/>
            </a:endParaRPr>
          </a:p>
        </p:txBody>
      </p:sp>
      <p:sp>
        <p:nvSpPr>
          <p:cNvPr id="13" name="מלבן 12"/>
          <p:cNvSpPr/>
          <p:nvPr/>
        </p:nvSpPr>
        <p:spPr>
          <a:xfrm>
            <a:off x="1533833" y="1056460"/>
            <a:ext cx="7017547" cy="1366528"/>
          </a:xfrm>
          <a:prstGeom prst="rect">
            <a:avLst/>
          </a:prstGeom>
        </p:spPr>
        <p:txBody>
          <a:bodyPr wrap="square">
            <a:spAutoFit/>
          </a:bodyPr>
          <a:lstStyle/>
          <a:p>
            <a:pPr marL="288290" marR="180340" indent="-288290">
              <a:lnSpc>
                <a:spcPct val="115000"/>
              </a:lnSpc>
              <a:tabLst>
                <a:tab pos="575945" algn="l"/>
                <a:tab pos="864235" algn="l"/>
                <a:tab pos="457200" algn="l"/>
              </a:tabLst>
            </a:pPr>
            <a:r>
              <a:rPr lang="he-IL" sz="1200" kern="0" dirty="0">
                <a:solidFill>
                  <a:srgbClr val="000000"/>
                </a:solidFill>
                <a:latin typeface="Arial" panose="020B0604020202020204" pitchFamily="34" charset="0"/>
                <a:cs typeface="Arial" panose="020B0604020202020204" pitchFamily="34" charset="0"/>
                <a:sym typeface="Arial"/>
              </a:rPr>
              <a:t>בגרות תשע"ז שאלה 5</a:t>
            </a:r>
          </a:p>
          <a:p>
            <a:pPr marL="288290" marR="180340" indent="-288290">
              <a:lnSpc>
                <a:spcPct val="115000"/>
              </a:lnSpc>
              <a:tabLst>
                <a:tab pos="575945" algn="l"/>
                <a:tab pos="864235" algn="l"/>
                <a:tab pos="457200" algn="l"/>
              </a:tabLst>
            </a:pPr>
            <a:r>
              <a:rPr lang="he-IL" sz="1200" kern="0" dirty="0">
                <a:solidFill>
                  <a:srgbClr val="000000"/>
                </a:solidFill>
                <a:latin typeface="Arial" panose="020B0604020202020204" pitchFamily="34" charset="0"/>
                <a:cs typeface="Arial" panose="020B0604020202020204" pitchFamily="34" charset="0"/>
                <a:sym typeface="Arial"/>
              </a:rPr>
              <a:t>בניסוי גידלו צמחים מאותו מין בכלים זהים, שקופים וסגורים. עוצמת האור בכל אחד מן הכלים הייתה שונה. מדדו את כמות החמצן בכל אחד מן הכלים בתחילת הניסוי ובסופו.</a:t>
            </a:r>
            <a:br>
              <a:rPr lang="he-IL" sz="1200" kern="0" dirty="0">
                <a:solidFill>
                  <a:srgbClr val="000000"/>
                </a:solidFill>
                <a:latin typeface="Arial" panose="020B0604020202020204" pitchFamily="34" charset="0"/>
                <a:cs typeface="Arial" panose="020B0604020202020204" pitchFamily="34" charset="0"/>
                <a:sym typeface="Arial"/>
              </a:rPr>
            </a:br>
            <a:r>
              <a:rPr lang="he-IL" sz="1200" kern="0" dirty="0">
                <a:solidFill>
                  <a:srgbClr val="000000"/>
                </a:solidFill>
                <a:latin typeface="Arial" panose="020B0604020202020204" pitchFamily="34" charset="0"/>
                <a:cs typeface="Arial" panose="020B0604020202020204" pitchFamily="34" charset="0"/>
                <a:sym typeface="Arial"/>
              </a:rPr>
              <a:t>בתחילת הניסוי הייתה אותה כמות חמצן בכל אחד מן הכלים. כמויות החמצן שנמדדו בסוף הניסוי, יחסית לכמות החמצן ההתחלתית, מוצגות בגרף שלפניך. </a:t>
            </a: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 </a:t>
            </a:r>
          </a:p>
          <a:p>
            <a:pPr marL="288290" marR="180340" indent="-288290">
              <a:lnSpc>
                <a:spcPct val="115000"/>
              </a:lnSpc>
              <a:tabLst>
                <a:tab pos="575945" algn="l"/>
                <a:tab pos="864235" algn="l"/>
                <a:tab pos="457200" algn="l"/>
              </a:tabLst>
            </a:pP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הסבר את התוצאות שהתקבלו בעוצמות אור  </a:t>
            </a:r>
            <a:r>
              <a:rPr lang="en-US"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20 </a:t>
            </a: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 </a:t>
            </a:r>
            <a:r>
              <a:rPr lang="en-US"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10 </a:t>
            </a: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 </a:t>
            </a:r>
            <a:r>
              <a:rPr lang="en-US"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0</a:t>
            </a:r>
            <a:r>
              <a:rPr lang="he-IL"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rPr>
              <a:t>. בתשובתך  התייחס לתהליכי הנשימה והפוטוסינתזה.  </a:t>
            </a:r>
            <a:endParaRPr lang="en-US" sz="1200" kern="0" dirty="0">
              <a:solidFill>
                <a:srgbClr val="000000"/>
              </a:solidFill>
              <a:latin typeface="Arial" panose="020B0604020202020204" pitchFamily="34" charset="0"/>
              <a:ea typeface="Times New Roman" panose="02020603050405020304" pitchFamily="18" charset="0"/>
              <a:cs typeface="Arial" panose="020B0604020202020204" pitchFamily="34" charset="0"/>
              <a:sym typeface="Arial"/>
            </a:endParaRPr>
          </a:p>
        </p:txBody>
      </p:sp>
      <p:pic>
        <p:nvPicPr>
          <p:cNvPr id="17" name="תמונה 16"/>
          <p:cNvPicPr/>
          <p:nvPr/>
        </p:nvPicPr>
        <p:blipFill>
          <a:blip r:embed="rId2">
            <a:extLst>
              <a:ext uri="{28A0092B-C50C-407E-A947-70E740481C1C}">
                <a14:useLocalDpi xmlns:a14="http://schemas.microsoft.com/office/drawing/2010/main" val="0"/>
              </a:ext>
            </a:extLst>
          </a:blip>
          <a:srcRect/>
          <a:stretch>
            <a:fillRect/>
          </a:stretch>
        </p:blipFill>
        <p:spPr bwMode="auto">
          <a:xfrm>
            <a:off x="2389240" y="2634439"/>
            <a:ext cx="4352270" cy="2890683"/>
          </a:xfrm>
          <a:prstGeom prst="rect">
            <a:avLst/>
          </a:prstGeom>
          <a:noFill/>
          <a:ln w="9525">
            <a:noFill/>
            <a:miter lim="800000"/>
            <a:headEnd/>
            <a:tailEnd/>
          </a:ln>
        </p:spPr>
      </p:pic>
    </p:spTree>
    <p:extLst>
      <p:ext uri="{BB962C8B-B14F-4D97-AF65-F5344CB8AC3E}">
        <p14:creationId xmlns:p14="http://schemas.microsoft.com/office/powerpoint/2010/main" val="3727795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976302" y="481034"/>
            <a:ext cx="5191394" cy="652305"/>
          </a:xfrm>
        </p:spPr>
        <p:txBody>
          <a:bodyPr>
            <a:normAutofit/>
          </a:bodyPr>
          <a:lstStyle/>
          <a:p>
            <a:r>
              <a:rPr lang="he-IL" sz="3200" b="1" dirty="0" smtClean="0">
                <a:solidFill>
                  <a:schemeClr val="accent6">
                    <a:lumMod val="75000"/>
                  </a:schemeClr>
                </a:solidFill>
                <a:cs typeface="+mn-cs"/>
              </a:rPr>
              <a:t>שילוב האנסין ברצף ההוראה</a:t>
            </a:r>
            <a:endParaRPr lang="he-IL" sz="3200" b="1" dirty="0">
              <a:solidFill>
                <a:schemeClr val="accent6">
                  <a:lumMod val="75000"/>
                </a:schemeClr>
              </a:solidFill>
              <a:cs typeface="+mn-cs"/>
            </a:endParaRPr>
          </a:p>
        </p:txBody>
      </p:sp>
      <p:sp>
        <p:nvSpPr>
          <p:cNvPr id="3" name="מציין מיקום תוכן 2"/>
          <p:cNvSpPr>
            <a:spLocks noGrp="1"/>
          </p:cNvSpPr>
          <p:nvPr>
            <p:ph idx="1"/>
          </p:nvPr>
        </p:nvSpPr>
        <p:spPr>
          <a:xfrm>
            <a:off x="628649" y="1365160"/>
            <a:ext cx="7886700" cy="5112913"/>
          </a:xfrm>
        </p:spPr>
        <p:txBody>
          <a:bodyPr>
            <a:noAutofit/>
          </a:bodyPr>
          <a:lstStyle/>
          <a:p>
            <a:pPr marL="0" indent="0">
              <a:lnSpc>
                <a:spcPct val="170000"/>
              </a:lnSpc>
              <a:buNone/>
            </a:pPr>
            <a:r>
              <a:rPr lang="he-IL" sz="1600" b="1" dirty="0" smtClean="0"/>
              <a:t>מתוך </a:t>
            </a:r>
            <a:r>
              <a:rPr lang="he-IL" sz="1600" b="1" dirty="0"/>
              <a:t>תכנית הלימודים:</a:t>
            </a:r>
          </a:p>
          <a:p>
            <a:pPr marL="0" indent="0">
              <a:lnSpc>
                <a:spcPct val="170000"/>
              </a:lnSpc>
              <a:buNone/>
            </a:pPr>
            <a:r>
              <a:rPr lang="he-IL" sz="1600" b="1" dirty="0"/>
              <a:t>- קריאה מושכלת של מאמרים מדעיים</a:t>
            </a:r>
            <a:r>
              <a:rPr lang="he-IL" sz="1600" dirty="0"/>
              <a:t> </a:t>
            </a:r>
            <a:endParaRPr lang="en-US" sz="1600" dirty="0"/>
          </a:p>
          <a:p>
            <a:pPr marL="0" indent="0">
              <a:lnSpc>
                <a:spcPct val="170000"/>
              </a:lnSpc>
              <a:buNone/>
            </a:pPr>
            <a:r>
              <a:rPr lang="he-IL" sz="1600" dirty="0"/>
              <a:t>קריאת מאמרים תלווה את הוראת הנושאים השונים והיא נועדה להעשיר את הידע, להעמיקו ולחזק את למידת תהליך החקר. </a:t>
            </a:r>
            <a:r>
              <a:rPr lang="he-IL" sz="1600" b="1" dirty="0">
                <a:solidFill>
                  <a:schemeClr val="accent6">
                    <a:lumMod val="75000"/>
                  </a:schemeClr>
                </a:solidFill>
              </a:rPr>
              <a:t>מומלץ לשלב קריאת מאמרים בכל הנושאים ובכל שלבי ההוראה</a:t>
            </a:r>
            <a:r>
              <a:rPr lang="he-IL" sz="1600" dirty="0">
                <a:solidFill>
                  <a:schemeClr val="accent6">
                    <a:lumMod val="75000"/>
                  </a:schemeClr>
                </a:solidFill>
              </a:rPr>
              <a:t>, </a:t>
            </a:r>
            <a:r>
              <a:rPr lang="he-IL" sz="1400" dirty="0"/>
              <a:t>תוך </a:t>
            </a:r>
            <a:r>
              <a:rPr lang="he-IL" sz="1400" dirty="0">
                <a:uFill>
                  <a:solidFill>
                    <a:srgbClr val="FF0000"/>
                  </a:solidFill>
                </a:uFill>
              </a:rPr>
              <a:t>פיתוח מיומנות של קריאה ביקורתית הן של מאמרים מדעיים מחקריים והן של פרסומים מדעיים-פופולריים, ובכללם פרסומים בעיתונות היומית ובתקשורת האלקטרונית. ראוי לכרוך קריאת מאמרים עם ביצוע ניסויים במעבדות.</a:t>
            </a:r>
            <a:endParaRPr lang="en-US" sz="1400" dirty="0">
              <a:uFill>
                <a:solidFill>
                  <a:srgbClr val="FF0000"/>
                </a:solidFill>
              </a:uFill>
            </a:endParaRPr>
          </a:p>
          <a:p>
            <a:pPr marL="0" indent="0">
              <a:lnSpc>
                <a:spcPct val="170000"/>
              </a:lnSpc>
              <a:buNone/>
            </a:pPr>
            <a:r>
              <a:rPr lang="he-IL" sz="1400" dirty="0"/>
              <a:t>קריאה ביקורתית של מאמרים מדעיים מחקריים תכלול זיהוי של  הבעיה הנחקרת, ההשערה הנבדקת  ופרטי מערך המחקר, כגון משתנים, בקרות ומרכיבים אחרים של המחקר. בנוסף תכלול הקריאה  התייחסות ביקורתית להנחות ולמסקנות, זיהוי נקודות תורפה ובעיות פתוחות והצעת כיוונים להמשך המחקר. </a:t>
            </a:r>
            <a:endParaRPr lang="he-IL" sz="1400" dirty="0" smtClean="0"/>
          </a:p>
        </p:txBody>
      </p:sp>
    </p:spTree>
    <p:extLst>
      <p:ext uri="{BB962C8B-B14F-4D97-AF65-F5344CB8AC3E}">
        <p14:creationId xmlns:p14="http://schemas.microsoft.com/office/powerpoint/2010/main" val="18758476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7C3F2-1057-4982-B501-E527EC1A51B3}"/>
              </a:ext>
            </a:extLst>
          </p:cNvPr>
          <p:cNvSpPr>
            <a:spLocks noGrp="1"/>
          </p:cNvSpPr>
          <p:nvPr>
            <p:ph type="ctrTitle"/>
          </p:nvPr>
        </p:nvSpPr>
        <p:spPr>
          <a:xfrm>
            <a:off x="0" y="462971"/>
            <a:ext cx="9144000" cy="1105575"/>
          </a:xfrm>
        </p:spPr>
        <p:txBody>
          <a:bodyPr>
            <a:normAutofit fontScale="90000"/>
          </a:bodyPr>
          <a:lstStyle/>
          <a:p>
            <a:r>
              <a:rPr lang="he-IL" dirty="0">
                <a:solidFill>
                  <a:srgbClr val="FF0000"/>
                </a:solidFill>
                <a:cs typeface="+mn-cs"/>
              </a:rPr>
              <a:t>קטע ניתוח מחקר מדעי לא מוכר </a:t>
            </a:r>
            <a:br>
              <a:rPr lang="he-IL" dirty="0">
                <a:solidFill>
                  <a:srgbClr val="FF0000"/>
                </a:solidFill>
                <a:cs typeface="+mn-cs"/>
              </a:rPr>
            </a:br>
            <a:r>
              <a:rPr lang="he-IL" dirty="0">
                <a:solidFill>
                  <a:srgbClr val="FF0000"/>
                </a:solidFill>
                <a:cs typeface="+mn-cs"/>
              </a:rPr>
              <a:t>כאמצעי הוראה</a:t>
            </a:r>
          </a:p>
        </p:txBody>
      </p:sp>
      <p:sp>
        <p:nvSpPr>
          <p:cNvPr id="4" name="TextBox 3">
            <a:extLst>
              <a:ext uri="{FF2B5EF4-FFF2-40B4-BE49-F238E27FC236}">
                <a16:creationId xmlns:a16="http://schemas.microsoft.com/office/drawing/2014/main" id="{90D11BFE-5F29-4E0E-9E07-473D6E65C8FB}"/>
              </a:ext>
            </a:extLst>
          </p:cNvPr>
          <p:cNvSpPr txBox="1"/>
          <p:nvPr/>
        </p:nvSpPr>
        <p:spPr>
          <a:xfrm>
            <a:off x="392102" y="2269816"/>
            <a:ext cx="1989123" cy="461665"/>
          </a:xfrm>
          <a:prstGeom prst="rect">
            <a:avLst/>
          </a:prstGeom>
          <a:noFill/>
        </p:spPr>
        <p:txBody>
          <a:bodyPr wrap="square" rtlCol="1">
            <a:spAutoFit/>
          </a:bodyPr>
          <a:lstStyle/>
          <a:p>
            <a:pPr algn="ctr" defTabSz="685800" rtl="0">
              <a:defRPr/>
            </a:pPr>
            <a:r>
              <a:rPr lang="he-IL" sz="2400" dirty="0">
                <a:solidFill>
                  <a:prstClr val="black"/>
                </a:solidFill>
              </a:rPr>
              <a:t>חלק מבחינה</a:t>
            </a:r>
          </a:p>
        </p:txBody>
      </p:sp>
      <p:sp>
        <p:nvSpPr>
          <p:cNvPr id="5" name="TextBox 4">
            <a:extLst>
              <a:ext uri="{FF2B5EF4-FFF2-40B4-BE49-F238E27FC236}">
                <a16:creationId xmlns:a16="http://schemas.microsoft.com/office/drawing/2014/main" id="{76F734E8-3EB0-45FD-8C98-641C0BED7FEF}"/>
              </a:ext>
            </a:extLst>
          </p:cNvPr>
          <p:cNvSpPr txBox="1"/>
          <p:nvPr/>
        </p:nvSpPr>
        <p:spPr>
          <a:xfrm>
            <a:off x="4923254" y="2269816"/>
            <a:ext cx="2408755" cy="461665"/>
          </a:xfrm>
          <a:prstGeom prst="rect">
            <a:avLst/>
          </a:prstGeom>
          <a:noFill/>
        </p:spPr>
        <p:txBody>
          <a:bodyPr wrap="square" rtlCol="1">
            <a:spAutoFit/>
          </a:bodyPr>
          <a:lstStyle/>
          <a:p>
            <a:pPr algn="ctr" defTabSz="685800" rtl="0">
              <a:defRPr/>
            </a:pPr>
            <a:r>
              <a:rPr lang="he-IL" sz="2400" dirty="0">
                <a:solidFill>
                  <a:prstClr val="black"/>
                </a:solidFill>
              </a:rPr>
              <a:t>בתוך רצף הלמידה</a:t>
            </a:r>
          </a:p>
        </p:txBody>
      </p:sp>
      <p:sp>
        <p:nvSpPr>
          <p:cNvPr id="6" name="TextBox 5">
            <a:extLst>
              <a:ext uri="{FF2B5EF4-FFF2-40B4-BE49-F238E27FC236}">
                <a16:creationId xmlns:a16="http://schemas.microsoft.com/office/drawing/2014/main" id="{B92FDFFE-EC9A-423A-9EA8-B0CECEC474E0}"/>
              </a:ext>
            </a:extLst>
          </p:cNvPr>
          <p:cNvSpPr txBox="1"/>
          <p:nvPr/>
        </p:nvSpPr>
        <p:spPr>
          <a:xfrm>
            <a:off x="2223660" y="2269816"/>
            <a:ext cx="2606040" cy="461665"/>
          </a:xfrm>
          <a:prstGeom prst="rect">
            <a:avLst/>
          </a:prstGeom>
          <a:noFill/>
        </p:spPr>
        <p:txBody>
          <a:bodyPr wrap="square" rtlCol="1">
            <a:spAutoFit/>
          </a:bodyPr>
          <a:lstStyle/>
          <a:p>
            <a:pPr algn="ctr" defTabSz="685800" rtl="0">
              <a:defRPr/>
            </a:pPr>
            <a:r>
              <a:rPr lang="he-IL" sz="2400" dirty="0">
                <a:solidFill>
                  <a:prstClr val="black"/>
                </a:solidFill>
              </a:rPr>
              <a:t>סיכום</a:t>
            </a:r>
          </a:p>
        </p:txBody>
      </p:sp>
      <p:pic>
        <p:nvPicPr>
          <p:cNvPr id="1026" name="Picture 2" descr="Related image">
            <a:extLst>
              <a:ext uri="{FF2B5EF4-FFF2-40B4-BE49-F238E27FC236}">
                <a16:creationId xmlns:a16="http://schemas.microsoft.com/office/drawing/2014/main" id="{40765017-1C05-4D84-9A5B-66D90249833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101" y="3227887"/>
            <a:ext cx="1455026" cy="161669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â«×¡××××â¬â">
            <a:extLst>
              <a:ext uri="{FF2B5EF4-FFF2-40B4-BE49-F238E27FC236}">
                <a16:creationId xmlns:a16="http://schemas.microsoft.com/office/drawing/2014/main" id="{1A55E34A-4BD3-4B12-8DA3-4D996C2518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6298" y="2767762"/>
            <a:ext cx="2036020" cy="207097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â«×¨×¦×£â¬â">
            <a:extLst>
              <a:ext uri="{FF2B5EF4-FFF2-40B4-BE49-F238E27FC236}">
                <a16:creationId xmlns:a16="http://schemas.microsoft.com/office/drawing/2014/main" id="{3B6904FA-7A7A-49F8-877F-23280C47D7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1488" y="3292074"/>
            <a:ext cx="2041157" cy="136077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525B8ED-8561-438C-AAD6-979AD8E9DC9E}"/>
              </a:ext>
            </a:extLst>
          </p:cNvPr>
          <p:cNvSpPr txBox="1"/>
          <p:nvPr/>
        </p:nvSpPr>
        <p:spPr>
          <a:xfrm>
            <a:off x="7425562" y="2249446"/>
            <a:ext cx="1590403" cy="461665"/>
          </a:xfrm>
          <a:prstGeom prst="rect">
            <a:avLst/>
          </a:prstGeom>
          <a:noFill/>
        </p:spPr>
        <p:txBody>
          <a:bodyPr wrap="square" rtlCol="1">
            <a:spAutoFit/>
          </a:bodyPr>
          <a:lstStyle/>
          <a:p>
            <a:pPr algn="ctr" defTabSz="685800" rtl="0">
              <a:defRPr/>
            </a:pPr>
            <a:r>
              <a:rPr lang="he-IL" sz="2400" dirty="0">
                <a:solidFill>
                  <a:prstClr val="black"/>
                </a:solidFill>
              </a:rPr>
              <a:t>פתיח</a:t>
            </a:r>
          </a:p>
        </p:txBody>
      </p:sp>
      <p:pic>
        <p:nvPicPr>
          <p:cNvPr id="1034" name="Picture 10" descr="Related image">
            <a:extLst>
              <a:ext uri="{FF2B5EF4-FFF2-40B4-BE49-F238E27FC236}">
                <a16:creationId xmlns:a16="http://schemas.microsoft.com/office/drawing/2014/main" id="{FB3D9F42-9220-4F6C-9F86-917A734652E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0232" r="17326"/>
          <a:stretch/>
        </p:blipFill>
        <p:spPr bwMode="auto">
          <a:xfrm>
            <a:off x="7552254" y="2801224"/>
            <a:ext cx="1337020" cy="2141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8803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F3291-C0EC-48F9-9411-AF3AA55F57F0}"/>
              </a:ext>
            </a:extLst>
          </p:cNvPr>
          <p:cNvSpPr>
            <a:spLocks noGrp="1"/>
          </p:cNvSpPr>
          <p:nvPr>
            <p:ph type="title"/>
          </p:nvPr>
        </p:nvSpPr>
        <p:spPr>
          <a:xfrm>
            <a:off x="1" y="231112"/>
            <a:ext cx="6973556" cy="1450540"/>
          </a:xfrm>
        </p:spPr>
        <p:txBody>
          <a:bodyPr>
            <a:normAutofit/>
          </a:bodyPr>
          <a:lstStyle/>
          <a:p>
            <a:pPr algn="r" rtl="1"/>
            <a:r>
              <a:rPr lang="he-IL" sz="2800">
                <a:solidFill>
                  <a:srgbClr val="FF0000"/>
                </a:solidFill>
                <a:cs typeface="+mn-cs"/>
              </a:rPr>
              <a:t>יתרונות של שילוב ניתוח מחקר מדעי במהלך ההוראה לאורך כל שנות הלימודים במגמה</a:t>
            </a:r>
          </a:p>
        </p:txBody>
      </p:sp>
      <p:sp>
        <p:nvSpPr>
          <p:cNvPr id="3" name="Content Placeholder 2">
            <a:extLst>
              <a:ext uri="{FF2B5EF4-FFF2-40B4-BE49-F238E27FC236}">
                <a16:creationId xmlns:a16="http://schemas.microsoft.com/office/drawing/2014/main" id="{37AB7586-8EB4-46E2-A19A-2F67EE26CAF8}"/>
              </a:ext>
            </a:extLst>
          </p:cNvPr>
          <p:cNvSpPr>
            <a:spLocks noGrp="1"/>
          </p:cNvSpPr>
          <p:nvPr>
            <p:ph idx="1"/>
          </p:nvPr>
        </p:nvSpPr>
        <p:spPr>
          <a:xfrm>
            <a:off x="231112" y="1175657"/>
            <a:ext cx="5790516" cy="5451231"/>
          </a:xfrm>
        </p:spPr>
        <p:txBody>
          <a:bodyPr anchor="ctr">
            <a:normAutofit fontScale="92500"/>
          </a:bodyPr>
          <a:lstStyle/>
          <a:p>
            <a:pPr marL="457200" indent="-457200" algn="r" rtl="1">
              <a:lnSpc>
                <a:spcPct val="150000"/>
              </a:lnSpc>
              <a:spcBef>
                <a:spcPts val="600"/>
              </a:spcBef>
              <a:buFont typeface="+mj-lt"/>
              <a:buAutoNum type="arabicPeriod"/>
            </a:pPr>
            <a:r>
              <a:rPr lang="he-IL" sz="2400" dirty="0"/>
              <a:t>תרגול רציף של ההתמודדות עם קטע לא מוכר. </a:t>
            </a:r>
          </a:p>
          <a:p>
            <a:pPr marL="457200" indent="-457200" algn="r" rtl="1">
              <a:lnSpc>
                <a:spcPct val="150000"/>
              </a:lnSpc>
              <a:spcBef>
                <a:spcPts val="0"/>
              </a:spcBef>
              <a:buFont typeface="+mj-lt"/>
              <a:buAutoNum type="arabicPeriod"/>
            </a:pPr>
            <a:r>
              <a:rPr lang="he-IL" sz="2400" dirty="0"/>
              <a:t>תרגול של מיומנויות החקר באופן מתמיד ובמקביל למעבדה.</a:t>
            </a:r>
          </a:p>
          <a:p>
            <a:pPr marL="457200" indent="-457200" algn="r" rtl="1">
              <a:lnSpc>
                <a:spcPct val="150000"/>
              </a:lnSpc>
              <a:spcBef>
                <a:spcPts val="0"/>
              </a:spcBef>
              <a:buFont typeface="+mj-lt"/>
              <a:buAutoNum type="arabicPeriod"/>
            </a:pPr>
            <a:r>
              <a:rPr lang="he-IL" sz="2400" dirty="0"/>
              <a:t>תרגול שאלות חשיבה מסדר גבוה. </a:t>
            </a:r>
          </a:p>
          <a:p>
            <a:pPr marL="457200" indent="-457200" algn="r" rtl="1">
              <a:lnSpc>
                <a:spcPct val="150000"/>
              </a:lnSpc>
              <a:spcBef>
                <a:spcPts val="0"/>
              </a:spcBef>
              <a:buFont typeface="+mj-lt"/>
              <a:buAutoNum type="arabicPeriod"/>
            </a:pPr>
            <a:r>
              <a:rPr lang="he-IL" sz="2400" dirty="0"/>
              <a:t>הכנסת עניין וגיוון להוראה.</a:t>
            </a:r>
          </a:p>
          <a:p>
            <a:pPr marL="457200" indent="-457200" algn="r" rtl="1">
              <a:lnSpc>
                <a:spcPct val="150000"/>
              </a:lnSpc>
              <a:spcBef>
                <a:spcPts val="0"/>
              </a:spcBef>
              <a:buFont typeface="+mj-lt"/>
              <a:buAutoNum type="arabicPeriod"/>
            </a:pPr>
            <a:r>
              <a:rPr lang="he-IL" sz="2400" dirty="0"/>
              <a:t>למידה פעילה ודיון כיתתי. </a:t>
            </a:r>
          </a:p>
          <a:p>
            <a:pPr marL="457200" indent="-457200" algn="r" rtl="1">
              <a:lnSpc>
                <a:spcPct val="150000"/>
              </a:lnSpc>
              <a:spcBef>
                <a:spcPts val="0"/>
              </a:spcBef>
              <a:buFont typeface="+mj-lt"/>
              <a:buAutoNum type="arabicPeriod"/>
            </a:pPr>
            <a:r>
              <a:rPr lang="he-IL" sz="2400" dirty="0"/>
              <a:t>הזדמנות להצלבת נושאים, העשרה והעמקה.</a:t>
            </a:r>
          </a:p>
          <a:p>
            <a:pPr marL="457200" indent="-457200" algn="r" rtl="1">
              <a:lnSpc>
                <a:spcPct val="150000"/>
              </a:lnSpc>
              <a:spcBef>
                <a:spcPts val="0"/>
              </a:spcBef>
              <a:buFont typeface="+mj-lt"/>
              <a:buAutoNum type="arabicPeriod"/>
            </a:pPr>
            <a:endParaRPr lang="he-IL" sz="900" dirty="0"/>
          </a:p>
          <a:p>
            <a:pPr marL="457200" indent="-457200" algn="r" rtl="1">
              <a:lnSpc>
                <a:spcPct val="100000"/>
              </a:lnSpc>
              <a:spcBef>
                <a:spcPts val="0"/>
              </a:spcBef>
              <a:buFont typeface="+mj-lt"/>
              <a:buAutoNum type="arabicPeriod"/>
            </a:pPr>
            <a:r>
              <a:rPr lang="he-IL" sz="2400" dirty="0"/>
              <a:t>ככל שנשלב יותר ניתוח של מחקרים מדעיים, המבנה יהיה יותר מוכר לתלמידים וכתיבת עבודת </a:t>
            </a:r>
            <a:r>
              <a:rPr lang="he-IL" sz="2400" dirty="0" err="1"/>
              <a:t>הביוחקר</a:t>
            </a:r>
            <a:r>
              <a:rPr lang="he-IL" sz="2400" dirty="0"/>
              <a:t> "טבעית" יותר. </a:t>
            </a:r>
          </a:p>
        </p:txBody>
      </p:sp>
      <p:sp>
        <p:nvSpPr>
          <p:cNvPr id="71" name="Rectangle 70">
            <a:extLst>
              <a:ext uri="{FF2B5EF4-FFF2-40B4-BE49-F238E27FC236}">
                <a16:creationId xmlns:a16="http://schemas.microsoft.com/office/drawing/2014/main" id="{59A309A7-1751-4ABE-A3C1-EEC40366AD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rgbClr val="2C85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endParaRPr>
          </a:p>
        </p:txBody>
      </p:sp>
      <p:sp>
        <p:nvSpPr>
          <p:cNvPr id="73" name="Oval 72">
            <a:extLst>
              <a:ext uri="{FF2B5EF4-FFF2-40B4-BE49-F238E27FC236}">
                <a16:creationId xmlns:a16="http://schemas.microsoft.com/office/drawing/2014/main" id="{967D8EB6-EAE1-4F9C-B398-83321E2872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rgbClr val="FB9D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endParaRPr>
          </a:p>
        </p:txBody>
      </p:sp>
      <p:pic>
        <p:nvPicPr>
          <p:cNvPr id="1026" name="Picture 2" descr="Image result for â«××ª×¨××â¬â">
            <a:extLst>
              <a:ext uri="{FF2B5EF4-FFF2-40B4-BE49-F238E27FC236}">
                <a16:creationId xmlns:a16="http://schemas.microsoft.com/office/drawing/2014/main" id="{EC51E127-4AF9-4D2B-B29E-6A2ADE6420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5356" y="2973254"/>
            <a:ext cx="1462672" cy="927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69461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4038CB10-1F5C-4D54-9DF7-12586DE5B00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4572000"/>
            <a:ext cx="5293730" cy="1964266"/>
          </a:xfrm>
          <a:prstGeom prst="rect">
            <a:avLst/>
          </a:prstGeom>
          <a:solidFill>
            <a:srgbClr val="364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US">
              <a:solidFill>
                <a:prstClr val="white"/>
              </a:solidFill>
            </a:endParaRPr>
          </a:p>
        </p:txBody>
      </p:sp>
      <p:sp>
        <p:nvSpPr>
          <p:cNvPr id="2" name="Title 1">
            <a:extLst>
              <a:ext uri="{FF2B5EF4-FFF2-40B4-BE49-F238E27FC236}">
                <a16:creationId xmlns:a16="http://schemas.microsoft.com/office/drawing/2014/main" id="{8440885A-BABD-44AA-B090-6896B4BFF5BA}"/>
              </a:ext>
            </a:extLst>
          </p:cNvPr>
          <p:cNvSpPr>
            <a:spLocks noGrp="1"/>
          </p:cNvSpPr>
          <p:nvPr>
            <p:ph type="title"/>
          </p:nvPr>
        </p:nvSpPr>
        <p:spPr>
          <a:xfrm>
            <a:off x="393192" y="4767072"/>
            <a:ext cx="4945641" cy="1625210"/>
          </a:xfrm>
        </p:spPr>
        <p:txBody>
          <a:bodyPr>
            <a:normAutofit/>
          </a:bodyPr>
          <a:lstStyle/>
          <a:p>
            <a:pPr algn="r" rtl="1"/>
            <a:r>
              <a:rPr lang="he-IL" sz="4400" dirty="0">
                <a:solidFill>
                  <a:srgbClr val="FFFFFF"/>
                </a:solidFill>
                <a:cs typeface="+mn-cs"/>
              </a:rPr>
              <a:t>הבעיה</a:t>
            </a:r>
          </a:p>
        </p:txBody>
      </p:sp>
      <p:pic>
        <p:nvPicPr>
          <p:cNvPr id="2050" name="Picture 2" descr="Image result for â«×××â¬â">
            <a:extLst>
              <a:ext uri="{FF2B5EF4-FFF2-40B4-BE49-F238E27FC236}">
                <a16:creationId xmlns:a16="http://schemas.microsoft.com/office/drawing/2014/main" id="{BE3351E5-CC3C-4C88-85A2-A2BA2F1E576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841" r="14083" b="-2"/>
          <a:stretch/>
        </p:blipFill>
        <p:spPr bwMode="auto">
          <a:xfrm>
            <a:off x="245660" y="321733"/>
            <a:ext cx="5293729" cy="4107392"/>
          </a:xfrm>
          <a:prstGeom prst="rect">
            <a:avLst/>
          </a:pr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id="{73ED6512-6858-4552-B699-9A97FE9A4EA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321732"/>
            <a:ext cx="3251710"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US">
              <a:solidFill>
                <a:prstClr val="white"/>
              </a:solidFill>
            </a:endParaRPr>
          </a:p>
        </p:txBody>
      </p:sp>
      <p:sp>
        <p:nvSpPr>
          <p:cNvPr id="3" name="Content Placeholder 2">
            <a:extLst>
              <a:ext uri="{FF2B5EF4-FFF2-40B4-BE49-F238E27FC236}">
                <a16:creationId xmlns:a16="http://schemas.microsoft.com/office/drawing/2014/main" id="{82A93D53-784C-478B-AEDA-ADED9DE8074B}"/>
              </a:ext>
            </a:extLst>
          </p:cNvPr>
          <p:cNvSpPr>
            <a:spLocks noGrp="1"/>
          </p:cNvSpPr>
          <p:nvPr>
            <p:ph idx="1"/>
          </p:nvPr>
        </p:nvSpPr>
        <p:spPr>
          <a:xfrm>
            <a:off x="6021989" y="917725"/>
            <a:ext cx="2568554" cy="4852362"/>
          </a:xfrm>
        </p:spPr>
        <p:txBody>
          <a:bodyPr anchor="ctr">
            <a:normAutofit lnSpcReduction="10000"/>
          </a:bodyPr>
          <a:lstStyle/>
          <a:p>
            <a:pPr marL="385763" indent="-385763" algn="r" rtl="1">
              <a:buAutoNum type="arabicPeriod"/>
            </a:pPr>
            <a:r>
              <a:rPr lang="he-IL" sz="2800" dirty="0">
                <a:solidFill>
                  <a:srgbClr val="FFFFFF"/>
                </a:solidFill>
              </a:rPr>
              <a:t>אין מספיק קטעים מדעיים מבחינות הבגרות כדי גם לתרגל וגם להיבחן בכל מועדי הבחינות וגם במתכונת. </a:t>
            </a:r>
          </a:p>
          <a:p>
            <a:pPr marL="385763" indent="-385763" rtl="1">
              <a:buAutoNum type="arabicPeriod"/>
            </a:pPr>
            <a:endParaRPr lang="he-IL" sz="2800" dirty="0">
              <a:solidFill>
                <a:srgbClr val="FFFFFF"/>
              </a:solidFill>
            </a:endParaRPr>
          </a:p>
          <a:p>
            <a:pPr marL="385763" indent="-385763" algn="r" rtl="1">
              <a:buAutoNum type="arabicPeriod"/>
            </a:pPr>
            <a:r>
              <a:rPr lang="he-IL" sz="2800" dirty="0">
                <a:solidFill>
                  <a:srgbClr val="FFFFFF"/>
                </a:solidFill>
              </a:rPr>
              <a:t>תרגול קטעים גוזל זמן. </a:t>
            </a:r>
          </a:p>
        </p:txBody>
      </p:sp>
    </p:spTree>
    <p:extLst>
      <p:ext uri="{BB962C8B-B14F-4D97-AF65-F5344CB8AC3E}">
        <p14:creationId xmlns:p14="http://schemas.microsoft.com/office/powerpoint/2010/main" val="1653090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79561" y="1996226"/>
            <a:ext cx="4533363" cy="707886"/>
          </a:xfrm>
          <a:prstGeom prst="rect">
            <a:avLst/>
          </a:prstGeom>
          <a:noFill/>
          <a:ln w="76200">
            <a:solidFill>
              <a:schemeClr val="accent1">
                <a:lumMod val="75000"/>
              </a:schemeClr>
            </a:solidFill>
          </a:ln>
        </p:spPr>
        <p:txBody>
          <a:bodyPr wrap="square" rtlCol="1">
            <a:spAutoFit/>
          </a:bodyPr>
          <a:lstStyle/>
          <a:p>
            <a:pPr algn="ctr"/>
            <a:r>
              <a:rPr lang="he-IL" sz="4000" dirty="0" smtClean="0">
                <a:latin typeface="Gisha" panose="020B0502040204020203" pitchFamily="34" charset="-79"/>
                <a:cs typeface="Gisha" panose="020B0502040204020203" pitchFamily="34" charset="-79"/>
              </a:rPr>
              <a:t>מבוא</a:t>
            </a:r>
            <a:endParaRPr lang="he-IL" sz="4000" dirty="0">
              <a:latin typeface="Gisha" panose="020B0502040204020203" pitchFamily="34" charset="-79"/>
              <a:cs typeface="Gisha" panose="020B0502040204020203" pitchFamily="34" charset="-79"/>
            </a:endParaRPr>
          </a:p>
        </p:txBody>
      </p:sp>
      <p:sp>
        <p:nvSpPr>
          <p:cNvPr id="5" name="TextBox 4"/>
          <p:cNvSpPr txBox="1"/>
          <p:nvPr/>
        </p:nvSpPr>
        <p:spPr>
          <a:xfrm>
            <a:off x="2279561" y="3024389"/>
            <a:ext cx="4533363" cy="707886"/>
          </a:xfrm>
          <a:prstGeom prst="rect">
            <a:avLst/>
          </a:prstGeom>
          <a:noFill/>
          <a:ln w="76200">
            <a:solidFill>
              <a:schemeClr val="accent4">
                <a:lumMod val="60000"/>
                <a:lumOff val="40000"/>
              </a:schemeClr>
            </a:solidFill>
          </a:ln>
        </p:spPr>
        <p:txBody>
          <a:bodyPr wrap="square" rtlCol="1">
            <a:spAutoFit/>
          </a:bodyPr>
          <a:lstStyle/>
          <a:p>
            <a:pPr algn="ctr"/>
            <a:r>
              <a:rPr lang="he-IL" sz="4000" dirty="0" smtClean="0">
                <a:latin typeface="Gisha" panose="020B0502040204020203" pitchFamily="34" charset="-79"/>
                <a:cs typeface="Gisha" panose="020B0502040204020203" pitchFamily="34" charset="-79"/>
              </a:rPr>
              <a:t>מערך החקר</a:t>
            </a:r>
            <a:endParaRPr lang="he-IL" sz="4000" dirty="0">
              <a:latin typeface="Gisha" panose="020B0502040204020203" pitchFamily="34" charset="-79"/>
              <a:cs typeface="Gisha" panose="020B0502040204020203" pitchFamily="34" charset="-79"/>
            </a:endParaRPr>
          </a:p>
        </p:txBody>
      </p:sp>
      <p:sp>
        <p:nvSpPr>
          <p:cNvPr id="6" name="TextBox 5"/>
          <p:cNvSpPr txBox="1"/>
          <p:nvPr/>
        </p:nvSpPr>
        <p:spPr>
          <a:xfrm>
            <a:off x="2279561" y="4052552"/>
            <a:ext cx="4533363" cy="707886"/>
          </a:xfrm>
          <a:prstGeom prst="rect">
            <a:avLst/>
          </a:prstGeom>
          <a:noFill/>
          <a:ln w="76200">
            <a:solidFill>
              <a:srgbClr val="FF0000"/>
            </a:solidFill>
          </a:ln>
        </p:spPr>
        <p:txBody>
          <a:bodyPr wrap="square" rtlCol="1">
            <a:spAutoFit/>
          </a:bodyPr>
          <a:lstStyle/>
          <a:p>
            <a:pPr algn="ctr"/>
            <a:r>
              <a:rPr lang="he-IL" sz="4000" dirty="0" smtClean="0">
                <a:latin typeface="Gisha" panose="020B0502040204020203" pitchFamily="34" charset="-79"/>
                <a:cs typeface="Gisha" panose="020B0502040204020203" pitchFamily="34" charset="-79"/>
              </a:rPr>
              <a:t>תוצאות</a:t>
            </a:r>
            <a:endParaRPr lang="he-IL" sz="4000" dirty="0">
              <a:latin typeface="Gisha" panose="020B0502040204020203" pitchFamily="34" charset="-79"/>
              <a:cs typeface="Gisha" panose="020B0502040204020203" pitchFamily="34" charset="-79"/>
            </a:endParaRPr>
          </a:p>
        </p:txBody>
      </p:sp>
      <p:sp>
        <p:nvSpPr>
          <p:cNvPr id="7" name="TextBox 6"/>
          <p:cNvSpPr txBox="1"/>
          <p:nvPr/>
        </p:nvSpPr>
        <p:spPr>
          <a:xfrm>
            <a:off x="2279561" y="5080715"/>
            <a:ext cx="4533363" cy="707886"/>
          </a:xfrm>
          <a:prstGeom prst="rect">
            <a:avLst/>
          </a:prstGeom>
          <a:noFill/>
          <a:ln w="76200">
            <a:solidFill>
              <a:schemeClr val="accent6">
                <a:lumMod val="75000"/>
              </a:schemeClr>
            </a:solidFill>
          </a:ln>
        </p:spPr>
        <p:txBody>
          <a:bodyPr wrap="square" rtlCol="1">
            <a:spAutoFit/>
          </a:bodyPr>
          <a:lstStyle/>
          <a:p>
            <a:pPr algn="ctr"/>
            <a:r>
              <a:rPr lang="he-IL" sz="4000" dirty="0" smtClean="0">
                <a:latin typeface="Gisha" panose="020B0502040204020203" pitchFamily="34" charset="-79"/>
                <a:cs typeface="Gisha" panose="020B0502040204020203" pitchFamily="34" charset="-79"/>
              </a:rPr>
              <a:t>דיון</a:t>
            </a:r>
            <a:endParaRPr lang="he-IL" sz="4000" dirty="0">
              <a:latin typeface="Gisha" panose="020B0502040204020203" pitchFamily="34" charset="-79"/>
              <a:cs typeface="Gisha" panose="020B0502040204020203" pitchFamily="34" charset="-79"/>
            </a:endParaRPr>
          </a:p>
        </p:txBody>
      </p:sp>
      <p:sp>
        <p:nvSpPr>
          <p:cNvPr id="8" name="TextBox 7"/>
          <p:cNvSpPr txBox="1"/>
          <p:nvPr/>
        </p:nvSpPr>
        <p:spPr>
          <a:xfrm>
            <a:off x="354169" y="631065"/>
            <a:ext cx="8384146" cy="646331"/>
          </a:xfrm>
          <a:prstGeom prst="rect">
            <a:avLst/>
          </a:prstGeom>
          <a:noFill/>
        </p:spPr>
        <p:txBody>
          <a:bodyPr wrap="square" rtlCol="1">
            <a:spAutoFit/>
          </a:bodyPr>
          <a:lstStyle/>
          <a:p>
            <a:r>
              <a:rPr lang="he-IL" sz="3600" b="1" dirty="0" smtClean="0">
                <a:latin typeface="Gisha" panose="020B0502040204020203" pitchFamily="34" charset="-79"/>
                <a:cs typeface="Gisha" panose="020B0502040204020203" pitchFamily="34" charset="-79"/>
              </a:rPr>
              <a:t>"אנסין" – מקור שמציג תוצאות של מחקר</a:t>
            </a:r>
            <a:endParaRPr lang="he-IL" sz="3600" b="1" dirty="0">
              <a:latin typeface="Gisha" panose="020B0502040204020203" pitchFamily="34" charset="-79"/>
              <a:cs typeface="Gisha" panose="020B0502040204020203" pitchFamily="34" charset="-79"/>
            </a:endParaRPr>
          </a:p>
        </p:txBody>
      </p:sp>
    </p:spTree>
    <p:extLst>
      <p:ext uri="{BB962C8B-B14F-4D97-AF65-F5344CB8AC3E}">
        <p14:creationId xmlns:p14="http://schemas.microsoft.com/office/powerpoint/2010/main" val="307730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4038CB10-1F5C-4D54-9DF7-12586DE5B00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4572000"/>
            <a:ext cx="5293730" cy="1964266"/>
          </a:xfrm>
          <a:prstGeom prst="rect">
            <a:avLst/>
          </a:prstGeom>
          <a:solidFill>
            <a:srgbClr val="514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US">
              <a:solidFill>
                <a:prstClr val="white"/>
              </a:solidFill>
            </a:endParaRPr>
          </a:p>
        </p:txBody>
      </p:sp>
      <p:sp>
        <p:nvSpPr>
          <p:cNvPr id="4" name="Title 1">
            <a:extLst>
              <a:ext uri="{FF2B5EF4-FFF2-40B4-BE49-F238E27FC236}">
                <a16:creationId xmlns:a16="http://schemas.microsoft.com/office/drawing/2014/main" id="{31B5E47C-17BA-4C38-AF36-4915EC776F51}"/>
              </a:ext>
            </a:extLst>
          </p:cNvPr>
          <p:cNvSpPr txBox="1">
            <a:spLocks/>
          </p:cNvSpPr>
          <p:nvPr/>
        </p:nvSpPr>
        <p:spPr>
          <a:xfrm>
            <a:off x="393192" y="4767072"/>
            <a:ext cx="4945641" cy="162521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spcAft>
                <a:spcPts val="450"/>
              </a:spcAft>
              <a:defRPr/>
            </a:pPr>
            <a:r>
              <a:rPr lang="en-US">
                <a:solidFill>
                  <a:srgbClr val="FFFFFF"/>
                </a:solidFill>
              </a:rPr>
              <a:t>פיתרון</a:t>
            </a:r>
          </a:p>
        </p:txBody>
      </p:sp>
      <p:pic>
        <p:nvPicPr>
          <p:cNvPr id="3074" name="Picture 2" descr="Image result for â«×ª×× ××â¬â">
            <a:extLst>
              <a:ext uri="{FF2B5EF4-FFF2-40B4-BE49-F238E27FC236}">
                <a16:creationId xmlns:a16="http://schemas.microsoft.com/office/drawing/2014/main" id="{4ACE894D-4F24-4590-8C4D-0DC51FE9D3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985" r="6918" b="-1"/>
          <a:stretch/>
        </p:blipFill>
        <p:spPr bwMode="auto">
          <a:xfrm>
            <a:off x="245660" y="321733"/>
            <a:ext cx="5293729" cy="4107392"/>
          </a:xfrm>
          <a:prstGeom prst="rect">
            <a:avLst/>
          </a:pr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id="{73ED6512-6858-4552-B699-9A97FE9A4EA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321732"/>
            <a:ext cx="3251710"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US">
              <a:solidFill>
                <a:prstClr val="white"/>
              </a:solidFill>
            </a:endParaRPr>
          </a:p>
        </p:txBody>
      </p:sp>
      <p:sp>
        <p:nvSpPr>
          <p:cNvPr id="5" name="Content Placeholder 2">
            <a:extLst>
              <a:ext uri="{FF2B5EF4-FFF2-40B4-BE49-F238E27FC236}">
                <a16:creationId xmlns:a16="http://schemas.microsoft.com/office/drawing/2014/main" id="{5C8333BD-7DEF-4860-B192-EDEA3E2E260F}"/>
              </a:ext>
            </a:extLst>
          </p:cNvPr>
          <p:cNvSpPr txBox="1">
            <a:spLocks/>
          </p:cNvSpPr>
          <p:nvPr/>
        </p:nvSpPr>
        <p:spPr>
          <a:xfrm>
            <a:off x="5539388" y="251210"/>
            <a:ext cx="3358951" cy="628505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algn="r" rtl="1">
              <a:spcBef>
                <a:spcPts val="750"/>
              </a:spcBef>
              <a:defRPr/>
            </a:pPr>
            <a:endParaRPr lang="en-US" sz="2400" dirty="0">
              <a:solidFill>
                <a:srgbClr val="FFFFFF"/>
              </a:solidFill>
            </a:endParaRPr>
          </a:p>
          <a:p>
            <a:pPr marL="400050" indent="-457200" algn="r" rtl="1">
              <a:spcBef>
                <a:spcPts val="750"/>
              </a:spcBef>
              <a:buFont typeface="+mj-lt"/>
              <a:buAutoNum type="arabicPeriod"/>
              <a:defRPr/>
            </a:pPr>
            <a:r>
              <a:rPr lang="en-US" sz="2400" dirty="0">
                <a:solidFill>
                  <a:srgbClr val="FFFFFF"/>
                </a:solidFill>
              </a:rPr>
              <a:t>לבחור </a:t>
            </a:r>
            <a:r>
              <a:rPr lang="en-US" sz="2400" dirty="0" err="1">
                <a:solidFill>
                  <a:srgbClr val="FFFFFF"/>
                </a:solidFill>
              </a:rPr>
              <a:t>מראש</a:t>
            </a:r>
            <a:r>
              <a:rPr lang="en-US" sz="2400" dirty="0">
                <a:solidFill>
                  <a:srgbClr val="FFFFFF"/>
                </a:solidFill>
              </a:rPr>
              <a:t> </a:t>
            </a:r>
            <a:r>
              <a:rPr lang="en-US" sz="2400" dirty="0" err="1">
                <a:solidFill>
                  <a:srgbClr val="FFFFFF"/>
                </a:solidFill>
              </a:rPr>
              <a:t>את</a:t>
            </a:r>
            <a:r>
              <a:rPr lang="en-US" sz="2400" dirty="0">
                <a:solidFill>
                  <a:srgbClr val="FFFFFF"/>
                </a:solidFill>
              </a:rPr>
              <a:t> </a:t>
            </a:r>
            <a:r>
              <a:rPr lang="en-US" sz="2400" dirty="0" err="1">
                <a:solidFill>
                  <a:srgbClr val="FFFFFF"/>
                </a:solidFill>
              </a:rPr>
              <a:t>הקטעים</a:t>
            </a:r>
            <a:r>
              <a:rPr lang="en-US" sz="2400" dirty="0">
                <a:solidFill>
                  <a:srgbClr val="FFFFFF"/>
                </a:solidFill>
              </a:rPr>
              <a:t> </a:t>
            </a:r>
            <a:r>
              <a:rPr lang="en-US" sz="2400" dirty="0" err="1">
                <a:solidFill>
                  <a:srgbClr val="FFFFFF"/>
                </a:solidFill>
              </a:rPr>
              <a:t>שיהיו</a:t>
            </a:r>
            <a:r>
              <a:rPr lang="en-US" sz="2400" dirty="0">
                <a:solidFill>
                  <a:srgbClr val="FFFFFF"/>
                </a:solidFill>
              </a:rPr>
              <a:t> </a:t>
            </a:r>
            <a:r>
              <a:rPr lang="en-US" sz="2400" dirty="0" err="1">
                <a:solidFill>
                  <a:srgbClr val="FFFFFF"/>
                </a:solidFill>
              </a:rPr>
              <a:t>בבחינות</a:t>
            </a:r>
            <a:r>
              <a:rPr lang="en-US" sz="2400" dirty="0">
                <a:solidFill>
                  <a:srgbClr val="FFFFFF"/>
                </a:solidFill>
              </a:rPr>
              <a:t> </a:t>
            </a:r>
            <a:r>
              <a:rPr lang="en-US" sz="2400" dirty="0" err="1">
                <a:solidFill>
                  <a:srgbClr val="FFFFFF"/>
                </a:solidFill>
              </a:rPr>
              <a:t>באותה</a:t>
            </a:r>
            <a:r>
              <a:rPr lang="en-US" sz="2400" dirty="0">
                <a:solidFill>
                  <a:srgbClr val="FFFFFF"/>
                </a:solidFill>
              </a:rPr>
              <a:t> </a:t>
            </a:r>
            <a:r>
              <a:rPr lang="en-US" sz="2400" dirty="0" err="1">
                <a:solidFill>
                  <a:srgbClr val="FFFFFF"/>
                </a:solidFill>
              </a:rPr>
              <a:t>שנה</a:t>
            </a:r>
            <a:r>
              <a:rPr lang="en-US" sz="2400" dirty="0">
                <a:solidFill>
                  <a:srgbClr val="FFFFFF"/>
                </a:solidFill>
              </a:rPr>
              <a:t> </a:t>
            </a:r>
            <a:r>
              <a:rPr lang="en-US" sz="2400" dirty="0" err="1">
                <a:solidFill>
                  <a:srgbClr val="FFFFFF"/>
                </a:solidFill>
              </a:rPr>
              <a:t>ולהשאיר</a:t>
            </a:r>
            <a:r>
              <a:rPr lang="en-US" sz="2400" dirty="0">
                <a:solidFill>
                  <a:srgbClr val="FFFFFF"/>
                </a:solidFill>
              </a:rPr>
              <a:t> </a:t>
            </a:r>
            <a:r>
              <a:rPr lang="en-US" sz="2400" dirty="0" err="1">
                <a:solidFill>
                  <a:srgbClr val="FFFFFF"/>
                </a:solidFill>
              </a:rPr>
              <a:t>את</a:t>
            </a:r>
            <a:r>
              <a:rPr lang="en-US" sz="2400" dirty="0">
                <a:solidFill>
                  <a:srgbClr val="FFFFFF"/>
                </a:solidFill>
              </a:rPr>
              <a:t> </a:t>
            </a:r>
            <a:r>
              <a:rPr lang="en-US" sz="2400" dirty="0" err="1">
                <a:solidFill>
                  <a:srgbClr val="FFFFFF"/>
                </a:solidFill>
              </a:rPr>
              <a:t>האחרים</a:t>
            </a:r>
            <a:r>
              <a:rPr lang="en-US" sz="2400" dirty="0">
                <a:solidFill>
                  <a:srgbClr val="FFFFFF"/>
                </a:solidFill>
              </a:rPr>
              <a:t> </a:t>
            </a:r>
            <a:r>
              <a:rPr lang="en-US" sz="2400" dirty="0" err="1">
                <a:solidFill>
                  <a:srgbClr val="FFFFFF"/>
                </a:solidFill>
              </a:rPr>
              <a:t>לתרגול</a:t>
            </a:r>
            <a:r>
              <a:rPr lang="en-US" sz="2400" dirty="0">
                <a:solidFill>
                  <a:srgbClr val="FFFFFF"/>
                </a:solidFill>
              </a:rPr>
              <a:t>.</a:t>
            </a:r>
          </a:p>
          <a:p>
            <a:pPr marL="400050" indent="-457200" algn="r" rtl="1">
              <a:spcBef>
                <a:spcPts val="750"/>
              </a:spcBef>
              <a:buFont typeface="+mj-lt"/>
              <a:buAutoNum type="arabicPeriod"/>
              <a:defRPr/>
            </a:pPr>
            <a:r>
              <a:rPr lang="en-US" sz="2400" dirty="0" err="1">
                <a:solidFill>
                  <a:srgbClr val="FFFFFF"/>
                </a:solidFill>
              </a:rPr>
              <a:t>יש</a:t>
            </a:r>
            <a:r>
              <a:rPr lang="en-US" sz="2400" dirty="0">
                <a:solidFill>
                  <a:srgbClr val="FFFFFF"/>
                </a:solidFill>
              </a:rPr>
              <a:t> </a:t>
            </a:r>
            <a:r>
              <a:rPr lang="en-US" sz="2400" dirty="0" err="1">
                <a:solidFill>
                  <a:srgbClr val="FFFFFF"/>
                </a:solidFill>
              </a:rPr>
              <a:t>מספר</a:t>
            </a:r>
            <a:r>
              <a:rPr lang="en-US" sz="2400" dirty="0">
                <a:solidFill>
                  <a:srgbClr val="FFFFFF"/>
                </a:solidFill>
              </a:rPr>
              <a:t> </a:t>
            </a:r>
            <a:r>
              <a:rPr lang="en-US" sz="2400" dirty="0" err="1">
                <a:solidFill>
                  <a:srgbClr val="FFFFFF"/>
                </a:solidFill>
              </a:rPr>
              <a:t>קטעים</a:t>
            </a:r>
            <a:r>
              <a:rPr lang="en-US" sz="2400" dirty="0">
                <a:solidFill>
                  <a:srgbClr val="FFFFFF"/>
                </a:solidFill>
              </a:rPr>
              <a:t> </a:t>
            </a:r>
            <a:r>
              <a:rPr lang="en-US" sz="2400" dirty="0" err="1">
                <a:solidFill>
                  <a:srgbClr val="FFFFFF"/>
                </a:solidFill>
              </a:rPr>
              <a:t>שמתאימים</a:t>
            </a:r>
            <a:r>
              <a:rPr lang="en-US" sz="2400" dirty="0">
                <a:solidFill>
                  <a:srgbClr val="FFFFFF"/>
                </a:solidFill>
              </a:rPr>
              <a:t> </a:t>
            </a:r>
            <a:r>
              <a:rPr lang="en-US" sz="2400" dirty="0" err="1">
                <a:solidFill>
                  <a:srgbClr val="FFFFFF"/>
                </a:solidFill>
              </a:rPr>
              <a:t>לאותו</a:t>
            </a:r>
            <a:r>
              <a:rPr lang="en-US" sz="2400" dirty="0">
                <a:solidFill>
                  <a:srgbClr val="FFFFFF"/>
                </a:solidFill>
              </a:rPr>
              <a:t> </a:t>
            </a:r>
            <a:r>
              <a:rPr lang="en-US" sz="2400" dirty="0" err="1">
                <a:solidFill>
                  <a:srgbClr val="FFFFFF"/>
                </a:solidFill>
              </a:rPr>
              <a:t>נושא</a:t>
            </a:r>
            <a:r>
              <a:rPr lang="en-US" sz="2400" dirty="0">
                <a:solidFill>
                  <a:srgbClr val="FFFFFF"/>
                </a:solidFill>
              </a:rPr>
              <a:t>. </a:t>
            </a:r>
          </a:p>
          <a:p>
            <a:pPr marL="400050" indent="-457200" algn="r" rtl="1">
              <a:spcBef>
                <a:spcPts val="750"/>
              </a:spcBef>
              <a:buFont typeface="+mj-lt"/>
              <a:buAutoNum type="arabicPeriod"/>
              <a:defRPr/>
            </a:pPr>
            <a:r>
              <a:rPr lang="en-US" sz="2400" dirty="0" err="1">
                <a:solidFill>
                  <a:srgbClr val="FFFFFF"/>
                </a:solidFill>
              </a:rPr>
              <a:t>להשתמש</a:t>
            </a:r>
            <a:r>
              <a:rPr lang="en-US" sz="2400" dirty="0">
                <a:solidFill>
                  <a:srgbClr val="FFFFFF"/>
                </a:solidFill>
              </a:rPr>
              <a:t> </a:t>
            </a:r>
            <a:r>
              <a:rPr lang="en-US" sz="2400" dirty="0" err="1">
                <a:solidFill>
                  <a:srgbClr val="FFFFFF"/>
                </a:solidFill>
              </a:rPr>
              <a:t>בקטעים</a:t>
            </a:r>
            <a:r>
              <a:rPr lang="en-US" sz="2400" dirty="0">
                <a:solidFill>
                  <a:srgbClr val="FFFFFF"/>
                </a:solidFill>
              </a:rPr>
              <a:t> </a:t>
            </a:r>
            <a:r>
              <a:rPr lang="en-US" sz="2400" dirty="0" err="1">
                <a:solidFill>
                  <a:srgbClr val="FFFFFF"/>
                </a:solidFill>
              </a:rPr>
              <a:t>אחרים</a:t>
            </a:r>
            <a:r>
              <a:rPr lang="en-US" sz="2400" dirty="0">
                <a:solidFill>
                  <a:srgbClr val="FFFFFF"/>
                </a:solidFill>
              </a:rPr>
              <a:t> </a:t>
            </a:r>
            <a:r>
              <a:rPr lang="en-US" sz="2400" dirty="0" err="1">
                <a:solidFill>
                  <a:srgbClr val="FFFFFF"/>
                </a:solidFill>
              </a:rPr>
              <a:t>לתרגול</a:t>
            </a:r>
            <a:r>
              <a:rPr lang="en-US" sz="2400" dirty="0">
                <a:solidFill>
                  <a:srgbClr val="FFFFFF"/>
                </a:solidFill>
              </a:rPr>
              <a:t>:</a:t>
            </a:r>
          </a:p>
          <a:p>
            <a:pPr marL="539354" algn="r" rtl="1">
              <a:spcBef>
                <a:spcPts val="750"/>
              </a:spcBef>
              <a:defRPr/>
            </a:pPr>
            <a:r>
              <a:rPr lang="en-US" sz="2400" dirty="0">
                <a:solidFill>
                  <a:srgbClr val="FFFFFF"/>
                </a:solidFill>
              </a:rPr>
              <a:t> </a:t>
            </a:r>
            <a:r>
              <a:rPr lang="en-US" sz="2000" dirty="0" err="1">
                <a:solidFill>
                  <a:srgbClr val="FFFFFF"/>
                </a:solidFill>
              </a:rPr>
              <a:t>קטעים</a:t>
            </a:r>
            <a:r>
              <a:rPr lang="en-US" sz="2000" dirty="0">
                <a:solidFill>
                  <a:srgbClr val="FFFFFF"/>
                </a:solidFill>
              </a:rPr>
              <a:t> </a:t>
            </a:r>
            <a:r>
              <a:rPr lang="en-US" sz="2000" dirty="0" err="1">
                <a:solidFill>
                  <a:srgbClr val="FFFFFF"/>
                </a:solidFill>
              </a:rPr>
              <a:t>מהאולימפיאדה</a:t>
            </a:r>
            <a:endParaRPr lang="en-US" sz="2000" dirty="0">
              <a:solidFill>
                <a:srgbClr val="FFFFFF"/>
              </a:solidFill>
            </a:endParaRPr>
          </a:p>
          <a:p>
            <a:pPr marL="539354" algn="r" rtl="1">
              <a:spcBef>
                <a:spcPts val="750"/>
              </a:spcBef>
              <a:defRPr/>
            </a:pPr>
            <a:r>
              <a:rPr lang="en-US" sz="2000" dirty="0" err="1">
                <a:solidFill>
                  <a:srgbClr val="FFFFFF"/>
                </a:solidFill>
              </a:rPr>
              <a:t>כתבות</a:t>
            </a:r>
            <a:r>
              <a:rPr lang="en-US" sz="2000" dirty="0">
                <a:solidFill>
                  <a:srgbClr val="FFFFFF"/>
                </a:solidFill>
              </a:rPr>
              <a:t> </a:t>
            </a:r>
            <a:r>
              <a:rPr lang="en-US" sz="2000" dirty="0" err="1">
                <a:solidFill>
                  <a:srgbClr val="FFFFFF"/>
                </a:solidFill>
              </a:rPr>
              <a:t>מהעיתון</a:t>
            </a:r>
            <a:endParaRPr lang="en-US" sz="2000" dirty="0">
              <a:solidFill>
                <a:srgbClr val="FFFFFF"/>
              </a:solidFill>
            </a:endParaRPr>
          </a:p>
          <a:p>
            <a:pPr marL="539354" algn="r" rtl="1">
              <a:spcBef>
                <a:spcPts val="750"/>
              </a:spcBef>
              <a:defRPr/>
            </a:pPr>
            <a:r>
              <a:rPr lang="en-US" sz="2000" dirty="0" err="1">
                <a:solidFill>
                  <a:srgbClr val="FFFFFF"/>
                </a:solidFill>
              </a:rPr>
              <a:t>שמורת</a:t>
            </a:r>
            <a:r>
              <a:rPr lang="en-US" sz="2000" dirty="0">
                <a:solidFill>
                  <a:srgbClr val="FFFFFF"/>
                </a:solidFill>
              </a:rPr>
              <a:t> </a:t>
            </a:r>
            <a:r>
              <a:rPr lang="en-US" sz="2000" dirty="0" err="1">
                <a:solidFill>
                  <a:srgbClr val="FFFFFF"/>
                </a:solidFill>
              </a:rPr>
              <a:t>טבע</a:t>
            </a:r>
            <a:endParaRPr lang="en-US" sz="2000" dirty="0">
              <a:solidFill>
                <a:srgbClr val="FFFFFF"/>
              </a:solidFill>
            </a:endParaRPr>
          </a:p>
          <a:p>
            <a:pPr marL="539354" algn="r" rtl="1">
              <a:spcBef>
                <a:spcPts val="750"/>
              </a:spcBef>
              <a:defRPr/>
            </a:pPr>
            <a:r>
              <a:rPr lang="en-US" sz="2000" dirty="0" err="1">
                <a:solidFill>
                  <a:srgbClr val="FFFFFF"/>
                </a:solidFill>
              </a:rPr>
              <a:t>בוקר</a:t>
            </a:r>
            <a:r>
              <a:rPr lang="en-US" sz="2000" dirty="0">
                <a:solidFill>
                  <a:srgbClr val="FFFFFF"/>
                </a:solidFill>
              </a:rPr>
              <a:t> </a:t>
            </a:r>
            <a:r>
              <a:rPr lang="en-US" sz="2000" dirty="0" err="1">
                <a:solidFill>
                  <a:srgbClr val="FFFFFF"/>
                </a:solidFill>
              </a:rPr>
              <a:t>טוב</a:t>
            </a:r>
            <a:r>
              <a:rPr lang="en-US" sz="2000" dirty="0">
                <a:solidFill>
                  <a:srgbClr val="FFFFFF"/>
                </a:solidFill>
              </a:rPr>
              <a:t> </a:t>
            </a:r>
            <a:r>
              <a:rPr lang="en-US" sz="2000" dirty="0" err="1">
                <a:solidFill>
                  <a:srgbClr val="FFFFFF"/>
                </a:solidFill>
              </a:rPr>
              <a:t>ביולוגי</a:t>
            </a:r>
            <a:endParaRPr lang="en-US" sz="2000" dirty="0">
              <a:solidFill>
                <a:srgbClr val="FFFFFF"/>
              </a:solidFill>
            </a:endParaRPr>
          </a:p>
          <a:p>
            <a:pPr marL="539354" algn="r" rtl="1">
              <a:spcBef>
                <a:spcPts val="750"/>
              </a:spcBef>
              <a:defRPr/>
            </a:pPr>
            <a:r>
              <a:rPr lang="en-US" sz="2000" dirty="0" err="1">
                <a:solidFill>
                  <a:srgbClr val="FFFFFF"/>
                </a:solidFill>
              </a:rPr>
              <a:t>קטעים</a:t>
            </a:r>
            <a:r>
              <a:rPr lang="en-US" sz="2000" dirty="0">
                <a:solidFill>
                  <a:srgbClr val="FFFFFF"/>
                </a:solidFill>
              </a:rPr>
              <a:t> </a:t>
            </a:r>
            <a:r>
              <a:rPr lang="en-US" sz="2000" dirty="0" err="1">
                <a:solidFill>
                  <a:srgbClr val="FFFFFF"/>
                </a:solidFill>
              </a:rPr>
              <a:t>מבחינת</a:t>
            </a:r>
            <a:r>
              <a:rPr lang="en-US" sz="2000" dirty="0">
                <a:solidFill>
                  <a:srgbClr val="FFFFFF"/>
                </a:solidFill>
              </a:rPr>
              <a:t> </a:t>
            </a:r>
            <a:r>
              <a:rPr lang="en-US" sz="2000" dirty="0" err="1">
                <a:solidFill>
                  <a:srgbClr val="FFFFFF"/>
                </a:solidFill>
              </a:rPr>
              <a:t>הבגרות</a:t>
            </a:r>
            <a:r>
              <a:rPr lang="en-US" sz="2000" dirty="0">
                <a:solidFill>
                  <a:srgbClr val="FFFFFF"/>
                </a:solidFill>
              </a:rPr>
              <a:t> </a:t>
            </a:r>
            <a:r>
              <a:rPr lang="en-US" sz="2000" dirty="0" err="1">
                <a:solidFill>
                  <a:srgbClr val="FFFFFF"/>
                </a:solidFill>
              </a:rPr>
              <a:t>של</a:t>
            </a:r>
            <a:r>
              <a:rPr lang="en-US" sz="2000" dirty="0">
                <a:solidFill>
                  <a:srgbClr val="FFFFFF"/>
                </a:solidFill>
              </a:rPr>
              <a:t> 3   </a:t>
            </a:r>
            <a:r>
              <a:rPr lang="en-US" sz="2000" dirty="0" err="1">
                <a:solidFill>
                  <a:srgbClr val="FFFFFF"/>
                </a:solidFill>
              </a:rPr>
              <a:t>י"ל</a:t>
            </a:r>
            <a:endParaRPr lang="en-US" sz="2000" dirty="0">
              <a:solidFill>
                <a:srgbClr val="FFFFFF"/>
              </a:solidFill>
            </a:endParaRPr>
          </a:p>
          <a:p>
            <a:pPr marL="539354" algn="r" rtl="1">
              <a:spcBef>
                <a:spcPts val="750"/>
              </a:spcBef>
              <a:defRPr/>
            </a:pPr>
            <a:endParaRPr lang="en-US" sz="2000" dirty="0">
              <a:solidFill>
                <a:srgbClr val="FFFFFF"/>
              </a:solidFill>
            </a:endParaRPr>
          </a:p>
          <a:p>
            <a:pPr marL="539354" algn="r" rtl="1">
              <a:spcBef>
                <a:spcPts val="750"/>
              </a:spcBef>
              <a:defRPr/>
            </a:pPr>
            <a:endParaRPr lang="en-US" sz="2000" dirty="0">
              <a:solidFill>
                <a:srgbClr val="FFFFFF"/>
              </a:solidFill>
            </a:endParaRPr>
          </a:p>
        </p:txBody>
      </p:sp>
    </p:spTree>
    <p:extLst>
      <p:ext uri="{BB962C8B-B14F-4D97-AF65-F5344CB8AC3E}">
        <p14:creationId xmlns:p14="http://schemas.microsoft.com/office/powerpoint/2010/main" val="5356257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59AE206-7EBA-4D33-8BC9-9D8158553F0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rtl="0">
              <a:defRPr/>
            </a:pPr>
            <a:endParaRPr lang="en-US" sz="1350">
              <a:solidFill>
                <a:prstClr val="white"/>
              </a:solidFill>
            </a:endParaRPr>
          </a:p>
        </p:txBody>
      </p:sp>
      <p:sp>
        <p:nvSpPr>
          <p:cNvPr id="2" name="Title 1">
            <a:extLst>
              <a:ext uri="{FF2B5EF4-FFF2-40B4-BE49-F238E27FC236}">
                <a16:creationId xmlns:a16="http://schemas.microsoft.com/office/drawing/2014/main" id="{28BCFF1D-135E-48DA-82F0-F723B963FC03}"/>
              </a:ext>
            </a:extLst>
          </p:cNvPr>
          <p:cNvSpPr>
            <a:spLocks noGrp="1"/>
          </p:cNvSpPr>
          <p:nvPr>
            <p:ph type="title"/>
          </p:nvPr>
        </p:nvSpPr>
        <p:spPr>
          <a:xfrm>
            <a:off x="481693" y="4251260"/>
            <a:ext cx="5204792" cy="1303020"/>
          </a:xfrm>
        </p:spPr>
        <p:txBody>
          <a:bodyPr vert="horz" lIns="68580" tIns="34290" rIns="68580" bIns="34290" rtlCol="0" anchor="ctr">
            <a:normAutofit/>
          </a:bodyPr>
          <a:lstStyle/>
          <a:p>
            <a:pPr algn="r" rtl="1"/>
            <a:r>
              <a:rPr lang="en-US" sz="4500" dirty="0" err="1"/>
              <a:t>שילוב</a:t>
            </a:r>
            <a:r>
              <a:rPr lang="en-US" sz="4500" dirty="0"/>
              <a:t> </a:t>
            </a:r>
            <a:r>
              <a:rPr lang="en-US" sz="4500" dirty="0" err="1"/>
              <a:t>קטע</a:t>
            </a:r>
            <a:r>
              <a:rPr lang="en-US" sz="4500" dirty="0"/>
              <a:t> </a:t>
            </a:r>
            <a:r>
              <a:rPr lang="en-US" sz="4500" dirty="0" err="1"/>
              <a:t>מדעי</a:t>
            </a:r>
            <a:r>
              <a:rPr lang="en-US" sz="4500" dirty="0"/>
              <a:t> </a:t>
            </a:r>
            <a:r>
              <a:rPr lang="en-US" sz="4500" dirty="0" err="1"/>
              <a:t>מבחינות</a:t>
            </a:r>
            <a:r>
              <a:rPr lang="en-US" sz="4500" dirty="0"/>
              <a:t> </a:t>
            </a:r>
            <a:r>
              <a:rPr lang="en-US" sz="4500" dirty="0" err="1"/>
              <a:t>הבגרות</a:t>
            </a:r>
            <a:r>
              <a:rPr lang="en-US" sz="4500" dirty="0"/>
              <a:t> </a:t>
            </a:r>
            <a:r>
              <a:rPr lang="he-IL" sz="4500" dirty="0">
                <a:cs typeface="+mn-cs"/>
              </a:rPr>
              <a:t>5 </a:t>
            </a:r>
            <a:r>
              <a:rPr lang="he-IL" sz="4500" dirty="0" err="1">
                <a:cs typeface="+mn-cs"/>
              </a:rPr>
              <a:t>י"ל</a:t>
            </a:r>
            <a:endParaRPr lang="en-US" sz="4500" dirty="0"/>
          </a:p>
        </p:txBody>
      </p:sp>
      <p:sp>
        <p:nvSpPr>
          <p:cNvPr id="73" name="Oval 72">
            <a:extLst>
              <a:ext uri="{FF2B5EF4-FFF2-40B4-BE49-F238E27FC236}">
                <a16:creationId xmlns:a16="http://schemas.microsoft.com/office/drawing/2014/main" id="{6437D937-A7F1-4011-92B4-328E5BE1B1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425" y="1322610"/>
            <a:ext cx="1682850" cy="1682847"/>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rtl="0">
              <a:defRPr/>
            </a:pPr>
            <a:endParaRPr lang="en-US" sz="1350">
              <a:solidFill>
                <a:prstClr val="white"/>
              </a:solidFill>
            </a:endParaRPr>
          </a:p>
        </p:txBody>
      </p:sp>
      <p:sp>
        <p:nvSpPr>
          <p:cNvPr id="75" name="Oval 74">
            <a:extLst>
              <a:ext uri="{FF2B5EF4-FFF2-40B4-BE49-F238E27FC236}">
                <a16:creationId xmlns:a16="http://schemas.microsoft.com/office/drawing/2014/main" id="{B672F332-AF08-46C6-94F0-77684310D7B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46251" y="2707204"/>
            <a:ext cx="721796" cy="721796"/>
          </a:xfrm>
          <a:prstGeom prst="ellipse">
            <a:avLst/>
          </a:prstGeom>
          <a:solidFill>
            <a:srgbClr val="6E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rtl="0">
              <a:defRPr/>
            </a:pPr>
            <a:endParaRPr lang="en-US" sz="1350">
              <a:solidFill>
                <a:prstClr val="white"/>
              </a:solidFill>
            </a:endParaRPr>
          </a:p>
        </p:txBody>
      </p:sp>
      <p:sp>
        <p:nvSpPr>
          <p:cNvPr id="77" name="Oval 76">
            <a:extLst>
              <a:ext uri="{FF2B5EF4-FFF2-40B4-BE49-F238E27FC236}">
                <a16:creationId xmlns:a16="http://schemas.microsoft.com/office/drawing/2014/main" id="{34244EF8-D73A-40E1-BE73-D46E6B4B04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4372" y="2603242"/>
            <a:ext cx="220271" cy="220271"/>
          </a:xfrm>
          <a:prstGeom prst="ellipse">
            <a:avLst/>
          </a:prstGeom>
          <a:solidFill>
            <a:srgbClr val="FEB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rtl="0">
              <a:defRPr/>
            </a:pPr>
            <a:endParaRPr lang="en-US" sz="1350">
              <a:solidFill>
                <a:prstClr val="white"/>
              </a:solidFill>
            </a:endParaRPr>
          </a:p>
        </p:txBody>
      </p:sp>
      <p:pic>
        <p:nvPicPr>
          <p:cNvPr id="4098" name="Picture 2" descr="Image result for â«×©××××â¬â">
            <a:extLst>
              <a:ext uri="{FF2B5EF4-FFF2-40B4-BE49-F238E27FC236}">
                <a16:creationId xmlns:a16="http://schemas.microsoft.com/office/drawing/2014/main" id="{F29E22B0-9004-4E06-B428-2E8C1744BA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86" r="1185" b="1"/>
          <a:stretch/>
        </p:blipFill>
        <p:spPr bwMode="auto">
          <a:xfrm>
            <a:off x="4869085" y="857257"/>
            <a:ext cx="4274915" cy="3044426"/>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noFill/>
          <a:extLst>
            <a:ext uri="{909E8E84-426E-40DD-AFC4-6F175D3DCCD1}">
              <a14:hiddenFill xmlns:a14="http://schemas.microsoft.com/office/drawing/2010/main">
                <a:solidFill>
                  <a:srgbClr val="FFFFFF"/>
                </a:solidFill>
              </a14:hiddenFill>
            </a:ext>
          </a:extLst>
        </p:spPr>
      </p:pic>
      <p:cxnSp>
        <p:nvCxnSpPr>
          <p:cNvPr id="79" name="Straight Connector 78">
            <a:extLst>
              <a:ext uri="{FF2B5EF4-FFF2-40B4-BE49-F238E27FC236}">
                <a16:creationId xmlns:a16="http://schemas.microsoft.com/office/drawing/2014/main" id="{9E8E38ED-369A-44C2-B635-0BED0E48A6E8}"/>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50294" y="4251260"/>
            <a:ext cx="0" cy="130302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6795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CBEE944-D3AF-4DB2-8CDB-EE2A24EC682F}"/>
              </a:ext>
            </a:extLst>
          </p:cNvPr>
          <p:cNvGraphicFramePr>
            <a:graphicFrameLocks noGrp="1"/>
          </p:cNvGraphicFramePr>
          <p:nvPr>
            <p:ph idx="1"/>
          </p:nvPr>
        </p:nvGraphicFramePr>
        <p:xfrm>
          <a:off x="620929" y="1672373"/>
          <a:ext cx="8121833" cy="2498067"/>
        </p:xfrm>
        <a:graphic>
          <a:graphicData uri="http://schemas.openxmlformats.org/drawingml/2006/table">
            <a:tbl>
              <a:tblPr rtl="1" firstRow="1" bandRow="1">
                <a:tableStyleId>{5C22544A-7EE6-4342-B048-85BDC9FD1C3A}</a:tableStyleId>
              </a:tblPr>
              <a:tblGrid>
                <a:gridCol w="1988820">
                  <a:extLst>
                    <a:ext uri="{9D8B030D-6E8A-4147-A177-3AD203B41FA5}">
                      <a16:colId xmlns:a16="http://schemas.microsoft.com/office/drawing/2014/main" val="3307027586"/>
                    </a:ext>
                  </a:extLst>
                </a:gridCol>
                <a:gridCol w="578032">
                  <a:extLst>
                    <a:ext uri="{9D8B030D-6E8A-4147-A177-3AD203B41FA5}">
                      <a16:colId xmlns:a16="http://schemas.microsoft.com/office/drawing/2014/main" val="1355115498"/>
                    </a:ext>
                  </a:extLst>
                </a:gridCol>
                <a:gridCol w="2988128">
                  <a:extLst>
                    <a:ext uri="{9D8B030D-6E8A-4147-A177-3AD203B41FA5}">
                      <a16:colId xmlns:a16="http://schemas.microsoft.com/office/drawing/2014/main" val="2928477410"/>
                    </a:ext>
                  </a:extLst>
                </a:gridCol>
                <a:gridCol w="2566853">
                  <a:extLst>
                    <a:ext uri="{9D8B030D-6E8A-4147-A177-3AD203B41FA5}">
                      <a16:colId xmlns:a16="http://schemas.microsoft.com/office/drawing/2014/main" val="792841810"/>
                    </a:ext>
                  </a:extLst>
                </a:gridCol>
              </a:tblGrid>
              <a:tr h="383517">
                <a:tc>
                  <a:txBody>
                    <a:bodyPr/>
                    <a:lstStyle/>
                    <a:p>
                      <a:pPr algn="r" rtl="1"/>
                      <a:r>
                        <a:rPr lang="he-IL" sz="1000" dirty="0"/>
                        <a:t>שם הקטע</a:t>
                      </a:r>
                    </a:p>
                  </a:txBody>
                  <a:tcPr marL="68580" marR="68580" marT="34290" marB="34290"/>
                </a:tc>
                <a:tc>
                  <a:txBody>
                    <a:bodyPr/>
                    <a:lstStyle/>
                    <a:p>
                      <a:pPr algn="r" rtl="1"/>
                      <a:r>
                        <a:rPr lang="he-IL" sz="1000" dirty="0"/>
                        <a:t>שנה</a:t>
                      </a:r>
                    </a:p>
                  </a:txBody>
                  <a:tcPr marL="68580" marR="68580" marT="34290" marB="34290"/>
                </a:tc>
                <a:tc>
                  <a:txBody>
                    <a:bodyPr/>
                    <a:lstStyle/>
                    <a:p>
                      <a:pPr algn="r" rtl="1"/>
                      <a:endParaRPr lang="he-IL" sz="1000" dirty="0"/>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4225836197"/>
                  </a:ext>
                </a:extLst>
              </a:tr>
              <a:tr h="788670">
                <a:tc>
                  <a:txBody>
                    <a:bodyPr/>
                    <a:lstStyle/>
                    <a:p>
                      <a:pPr algn="r" rtl="1"/>
                      <a:r>
                        <a:rPr lang="he-IL" sz="1000" dirty="0"/>
                        <a:t>מחלת </a:t>
                      </a:r>
                      <a:r>
                        <a:rPr lang="he-IL" sz="1000" dirty="0" err="1"/>
                        <a:t>הלישמניה</a:t>
                      </a:r>
                      <a:endParaRPr lang="he-IL" sz="1000" dirty="0"/>
                    </a:p>
                  </a:txBody>
                  <a:tcPr marL="68580" marR="68580" marT="34290" marB="34290"/>
                </a:tc>
                <a:tc>
                  <a:txBody>
                    <a:bodyPr/>
                    <a:lstStyle/>
                    <a:p>
                      <a:pPr algn="r" rtl="1"/>
                      <a:r>
                        <a:rPr lang="he-IL" sz="1000" dirty="0"/>
                        <a:t>2005</a:t>
                      </a:r>
                    </a:p>
                  </a:txBody>
                  <a:tcPr marL="68580" marR="68580" marT="34290" marB="34290"/>
                </a:tc>
                <a:tc>
                  <a:txBody>
                    <a:bodyPr/>
                    <a:lstStyle/>
                    <a:p>
                      <a:pPr algn="r" rtl="1"/>
                      <a:r>
                        <a:rPr lang="he-IL" sz="1000" dirty="0"/>
                        <a:t>הקטע מגוון מאוד בנשואים שבהם הוא נוגע, כולל התייחסות לפרוקריוטיים ואאוקריוטיים, קרישת דם והומאוסטזיס, יצירת חלבונים ו</a:t>
                      </a:r>
                      <a:r>
                        <a:rPr lang="he-IL" sz="1400" b="1" kern="1200" dirty="0">
                          <a:solidFill>
                            <a:srgbClr val="FF0000"/>
                          </a:solidFill>
                          <a:latin typeface="+mn-lt"/>
                          <a:ea typeface="+mn-ea"/>
                          <a:cs typeface="+mn-cs"/>
                        </a:rPr>
                        <a:t>יחסי גומלין:</a:t>
                      </a:r>
                      <a:r>
                        <a:rPr lang="en-US" sz="1400" b="1" kern="1200" dirty="0">
                          <a:solidFill>
                            <a:srgbClr val="FF0000"/>
                          </a:solidFill>
                          <a:latin typeface="+mn-lt"/>
                          <a:ea typeface="+mn-ea"/>
                          <a:cs typeface="+mn-cs"/>
                        </a:rPr>
                        <a:t> </a:t>
                      </a:r>
                      <a:r>
                        <a:rPr lang="he-IL" sz="1400" b="1" kern="1200" dirty="0">
                          <a:solidFill>
                            <a:srgbClr val="FF0000"/>
                          </a:solidFill>
                          <a:latin typeface="+mn-lt"/>
                          <a:ea typeface="+mn-ea"/>
                          <a:cs typeface="+mn-cs"/>
                        </a:rPr>
                        <a:t>טפילות</a:t>
                      </a:r>
                      <a:r>
                        <a:rPr lang="he-IL" sz="1000" dirty="0"/>
                        <a:t>.</a:t>
                      </a:r>
                    </a:p>
                  </a:txBody>
                  <a:tcPr marL="68580" marR="68580" marT="34290" marB="34290"/>
                </a:tc>
                <a:tc>
                  <a:txBody>
                    <a:bodyPr/>
                    <a:lstStyle/>
                    <a:p>
                      <a:pPr algn="r" rtl="1"/>
                      <a:r>
                        <a:rPr lang="he-IL" sz="1000" dirty="0"/>
                        <a:t>מתאים לאקולוגיה בגלל יחסי הגומלין, אבל אפשר לשלב גם בגוף האדם (מערכות הגנה, או התא)</a:t>
                      </a:r>
                    </a:p>
                  </a:txBody>
                  <a:tcPr marL="68580" marR="68580" marT="34290" marB="34290"/>
                </a:tc>
                <a:extLst>
                  <a:ext uri="{0D108BD9-81ED-4DB2-BD59-A6C34878D82A}">
                    <a16:rowId xmlns:a16="http://schemas.microsoft.com/office/drawing/2014/main" val="1492209996"/>
                  </a:ext>
                </a:extLst>
              </a:tr>
              <a:tr h="377190">
                <a:tc>
                  <a:txBody>
                    <a:bodyPr/>
                    <a:lstStyle/>
                    <a:p>
                      <a:pPr algn="r" rtl="1"/>
                      <a:r>
                        <a:rPr lang="he-IL" sz="1000" dirty="0"/>
                        <a:t>פיזור אורגניזמים על סלעים באזור הגאות והשפל</a:t>
                      </a:r>
                    </a:p>
                  </a:txBody>
                  <a:tcPr marL="68580" marR="68580" marT="34290" marB="34290"/>
                </a:tc>
                <a:tc>
                  <a:txBody>
                    <a:bodyPr/>
                    <a:lstStyle/>
                    <a:p>
                      <a:pPr algn="r" rtl="1"/>
                      <a:r>
                        <a:rPr lang="he-IL" sz="1000" dirty="0"/>
                        <a:t>1997</a:t>
                      </a:r>
                    </a:p>
                  </a:txBody>
                  <a:tcPr marL="68580" marR="68580" marT="34290" marB="34290"/>
                </a:tc>
                <a:tc>
                  <a:txBody>
                    <a:bodyPr/>
                    <a:lstStyle/>
                    <a:p>
                      <a:pPr algn="r" rtl="1"/>
                      <a:r>
                        <a:rPr lang="he-IL" sz="1400" b="1" kern="1200" dirty="0">
                          <a:solidFill>
                            <a:srgbClr val="FF0000"/>
                          </a:solidFill>
                          <a:latin typeface="+mn-lt"/>
                          <a:ea typeface="+mn-ea"/>
                          <a:cs typeface="+mn-cs"/>
                        </a:rPr>
                        <a:t>תחרות</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3755727767"/>
                  </a:ext>
                </a:extLst>
              </a:tr>
              <a:tr h="278130">
                <a:tc>
                  <a:txBody>
                    <a:bodyPr/>
                    <a:lstStyle/>
                    <a:p>
                      <a:pPr algn="r" rtl="1"/>
                      <a:r>
                        <a:rPr lang="he-IL" sz="1000" dirty="0"/>
                        <a:t>מחזור החיים של מדוזה</a:t>
                      </a:r>
                    </a:p>
                  </a:txBody>
                  <a:tcPr marL="68580" marR="68580" marT="34290" marB="34290"/>
                </a:tc>
                <a:tc>
                  <a:txBody>
                    <a:bodyPr/>
                    <a:lstStyle/>
                    <a:p>
                      <a:pPr algn="r" rtl="1"/>
                      <a:r>
                        <a:rPr lang="he-IL" sz="1000" dirty="0"/>
                        <a:t>1992</a:t>
                      </a:r>
                    </a:p>
                  </a:txBody>
                  <a:tcPr marL="68580" marR="68580" marT="34290" marB="34290"/>
                </a:tc>
                <a:tc>
                  <a:txBody>
                    <a:bodyPr/>
                    <a:lstStyle/>
                    <a:p>
                      <a:pPr algn="r" rtl="1"/>
                      <a:r>
                        <a:rPr lang="he-IL" sz="1000" dirty="0"/>
                        <a:t>יחסי גומלין של </a:t>
                      </a:r>
                      <a:r>
                        <a:rPr lang="he-IL" sz="1400" b="1" kern="1200" dirty="0">
                          <a:solidFill>
                            <a:srgbClr val="FF0000"/>
                          </a:solidFill>
                          <a:latin typeface="+mn-lt"/>
                          <a:ea typeface="+mn-ea"/>
                          <a:cs typeface="+mn-cs"/>
                        </a:rPr>
                        <a:t>הדדיות</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3325937547"/>
                  </a:ext>
                </a:extLst>
              </a:tr>
              <a:tr h="377190">
                <a:tc>
                  <a:txBody>
                    <a:bodyPr/>
                    <a:lstStyle/>
                    <a:p>
                      <a:pPr algn="r" rtl="1"/>
                      <a:r>
                        <a:rPr lang="he-IL" sz="1000" dirty="0"/>
                        <a:t>הטלת ביצים וטיפול בגוזלים של סיסים</a:t>
                      </a:r>
                    </a:p>
                  </a:txBody>
                  <a:tcPr marL="68580" marR="68580" marT="34290" marB="34290"/>
                </a:tc>
                <a:tc>
                  <a:txBody>
                    <a:bodyPr/>
                    <a:lstStyle/>
                    <a:p>
                      <a:pPr algn="r" rtl="1"/>
                      <a:r>
                        <a:rPr lang="he-IL" sz="1000" dirty="0"/>
                        <a:t>1987</a:t>
                      </a:r>
                    </a:p>
                  </a:txBody>
                  <a:tcPr marL="68580" marR="68580" marT="34290" marB="34290"/>
                </a:tc>
                <a:tc>
                  <a:txBody>
                    <a:bodyPr/>
                    <a:lstStyle/>
                    <a:p>
                      <a:pPr algn="r" rtl="1"/>
                      <a:r>
                        <a:rPr lang="he-IL" sz="1400" b="1" kern="1200" dirty="0">
                          <a:solidFill>
                            <a:srgbClr val="FF0000"/>
                          </a:solidFill>
                          <a:latin typeface="+mn-lt"/>
                          <a:ea typeface="+mn-ea"/>
                          <a:cs typeface="+mn-cs"/>
                        </a:rPr>
                        <a:t>השפעת הסביבה</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1468773333"/>
                  </a:ext>
                </a:extLst>
              </a:tr>
              <a:tr h="278130">
                <a:tc>
                  <a:txBody>
                    <a:bodyPr/>
                    <a:lstStyle/>
                    <a:p>
                      <a:pPr algn="r" rtl="1"/>
                      <a:r>
                        <a:rPr lang="he-IL" sz="1000" dirty="0"/>
                        <a:t>תקשורת בין צמחים</a:t>
                      </a:r>
                    </a:p>
                  </a:txBody>
                  <a:tcPr marL="68580" marR="68580" marT="34290" marB="34290"/>
                </a:tc>
                <a:tc>
                  <a:txBody>
                    <a:bodyPr/>
                    <a:lstStyle/>
                    <a:p>
                      <a:pPr algn="r" rtl="1"/>
                      <a:r>
                        <a:rPr lang="he-IL" sz="1000" dirty="0"/>
                        <a:t>2018</a:t>
                      </a:r>
                    </a:p>
                  </a:txBody>
                  <a:tcPr marL="68580" marR="68580" marT="34290" marB="34290"/>
                </a:tc>
                <a:tc>
                  <a:txBody>
                    <a:bodyPr/>
                    <a:lstStyle/>
                    <a:p>
                      <a:pPr algn="r" rtl="1"/>
                      <a:endParaRPr lang="he-IL" sz="1000" dirty="0"/>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393524544"/>
                  </a:ext>
                </a:extLst>
              </a:tr>
            </a:tbl>
          </a:graphicData>
        </a:graphic>
      </p:graphicFrame>
      <p:sp>
        <p:nvSpPr>
          <p:cNvPr id="5" name="Rectangle 4">
            <a:extLst>
              <a:ext uri="{FF2B5EF4-FFF2-40B4-BE49-F238E27FC236}">
                <a16:creationId xmlns:a16="http://schemas.microsoft.com/office/drawing/2014/main" id="{DC5189E7-97C3-42C5-9AF7-69FCFE20D54E}"/>
              </a:ext>
            </a:extLst>
          </p:cNvPr>
          <p:cNvSpPr/>
          <p:nvPr/>
        </p:nvSpPr>
        <p:spPr>
          <a:xfrm>
            <a:off x="6487669" y="923538"/>
            <a:ext cx="2255093" cy="553998"/>
          </a:xfrm>
          <a:prstGeom prst="rect">
            <a:avLst/>
          </a:prstGeom>
        </p:spPr>
        <p:txBody>
          <a:bodyPr wrap="square">
            <a:spAutoFit/>
          </a:bodyPr>
          <a:lstStyle/>
          <a:p>
            <a:pPr defTabSz="685800">
              <a:defRPr/>
            </a:pPr>
            <a:r>
              <a:rPr lang="he-IL" sz="3000" dirty="0">
                <a:solidFill>
                  <a:prstClr val="black"/>
                </a:solidFill>
              </a:rPr>
              <a:t>אקולוגיה</a:t>
            </a:r>
          </a:p>
        </p:txBody>
      </p:sp>
    </p:spTree>
    <p:extLst>
      <p:ext uri="{BB962C8B-B14F-4D97-AF65-F5344CB8AC3E}">
        <p14:creationId xmlns:p14="http://schemas.microsoft.com/office/powerpoint/2010/main" val="36737312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CBEE944-D3AF-4DB2-8CDB-EE2A24EC682F}"/>
              </a:ext>
            </a:extLst>
          </p:cNvPr>
          <p:cNvGraphicFramePr>
            <a:graphicFrameLocks noGrp="1"/>
          </p:cNvGraphicFramePr>
          <p:nvPr>
            <p:ph idx="1"/>
          </p:nvPr>
        </p:nvGraphicFramePr>
        <p:xfrm>
          <a:off x="0" y="1409924"/>
          <a:ext cx="9144000" cy="4421505"/>
        </p:xfrm>
        <a:graphic>
          <a:graphicData uri="http://schemas.openxmlformats.org/drawingml/2006/table">
            <a:tbl>
              <a:tblPr rtl="1" firstRow="1" bandRow="1">
                <a:tableStyleId>{5C22544A-7EE6-4342-B048-85BDC9FD1C3A}</a:tableStyleId>
              </a:tblPr>
              <a:tblGrid>
                <a:gridCol w="1649185">
                  <a:extLst>
                    <a:ext uri="{9D8B030D-6E8A-4147-A177-3AD203B41FA5}">
                      <a16:colId xmlns:a16="http://schemas.microsoft.com/office/drawing/2014/main" val="3307027586"/>
                    </a:ext>
                  </a:extLst>
                </a:gridCol>
                <a:gridCol w="695597">
                  <a:extLst>
                    <a:ext uri="{9D8B030D-6E8A-4147-A177-3AD203B41FA5}">
                      <a16:colId xmlns:a16="http://schemas.microsoft.com/office/drawing/2014/main" val="1355115498"/>
                    </a:ext>
                  </a:extLst>
                </a:gridCol>
                <a:gridCol w="3066506">
                  <a:extLst>
                    <a:ext uri="{9D8B030D-6E8A-4147-A177-3AD203B41FA5}">
                      <a16:colId xmlns:a16="http://schemas.microsoft.com/office/drawing/2014/main" val="2928477410"/>
                    </a:ext>
                  </a:extLst>
                </a:gridCol>
                <a:gridCol w="3732712">
                  <a:extLst>
                    <a:ext uri="{9D8B030D-6E8A-4147-A177-3AD203B41FA5}">
                      <a16:colId xmlns:a16="http://schemas.microsoft.com/office/drawing/2014/main" val="57940121"/>
                    </a:ext>
                  </a:extLst>
                </a:gridCol>
              </a:tblGrid>
              <a:tr h="222885">
                <a:tc>
                  <a:txBody>
                    <a:bodyPr/>
                    <a:lstStyle/>
                    <a:p>
                      <a:pPr algn="r" rtl="1"/>
                      <a:r>
                        <a:rPr lang="he-IL" sz="1000" dirty="0"/>
                        <a:t>נושא הקטע</a:t>
                      </a:r>
                    </a:p>
                  </a:txBody>
                  <a:tcPr marL="68580" marR="68580" marT="34290" marB="34290"/>
                </a:tc>
                <a:tc>
                  <a:txBody>
                    <a:bodyPr/>
                    <a:lstStyle/>
                    <a:p>
                      <a:pPr algn="ctr" rtl="1"/>
                      <a:r>
                        <a:rPr lang="he-IL" sz="1000" dirty="0"/>
                        <a:t>שנה</a:t>
                      </a:r>
                    </a:p>
                  </a:txBody>
                  <a:tcPr marL="68580" marR="68580" marT="34290" marB="34290"/>
                </a:tc>
                <a:tc>
                  <a:txBody>
                    <a:bodyPr/>
                    <a:lstStyle/>
                    <a:p>
                      <a:pPr rtl="1"/>
                      <a:endParaRPr lang="he-IL" sz="1000" dirty="0"/>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4225836197"/>
                  </a:ext>
                </a:extLst>
              </a:tr>
              <a:tr h="61722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dk1"/>
                          </a:solidFill>
                          <a:latin typeface="+mn-lt"/>
                          <a:ea typeface="+mn-ea"/>
                          <a:cs typeface="+mn-cs"/>
                        </a:rPr>
                        <a:t>פעילות גופנית והורמון מהלב</a:t>
                      </a:r>
                      <a:endParaRPr lang="en-US" sz="1200" kern="1200" dirty="0">
                        <a:solidFill>
                          <a:schemeClr val="dk1"/>
                        </a:solidFill>
                        <a:latin typeface="+mn-lt"/>
                        <a:ea typeface="+mn-ea"/>
                        <a:cs typeface="+mn-cs"/>
                      </a:endParaRPr>
                    </a:p>
                    <a:p>
                      <a:pPr algn="r" rtl="1"/>
                      <a:endParaRPr lang="he-IL" sz="1200" dirty="0"/>
                    </a:p>
                  </a:txBody>
                  <a:tcPr marL="68580" marR="68580" marT="34290" marB="34290"/>
                </a:tc>
                <a:tc>
                  <a:txBody>
                    <a:bodyPr/>
                    <a:lstStyle/>
                    <a:p>
                      <a:pPr algn="ctr" rtl="1"/>
                      <a:r>
                        <a:rPr lang="he-IL" sz="1200" dirty="0"/>
                        <a:t>2013</a:t>
                      </a:r>
                    </a:p>
                  </a:txBody>
                  <a:tcPr marL="68580" marR="68580" marT="34290" marB="34290"/>
                </a:tc>
                <a:tc>
                  <a:txBody>
                    <a:bodyPr/>
                    <a:lstStyle/>
                    <a:p>
                      <a:pPr algn="r" rtl="1"/>
                      <a:r>
                        <a:rPr lang="he-IL" sz="1200" b="1" kern="1200" dirty="0">
                          <a:solidFill>
                            <a:srgbClr val="FF0000"/>
                          </a:solidFill>
                          <a:latin typeface="+mn-lt"/>
                          <a:ea typeface="+mn-ea"/>
                          <a:cs typeface="+mn-cs"/>
                        </a:rPr>
                        <a:t>מערכת הדם</a:t>
                      </a:r>
                      <a:r>
                        <a:rPr lang="he-IL" sz="1200" dirty="0"/>
                        <a:t>, השפעת הלב על פירוק טריגליצרידים בזמן פעילות וגם הקשר בין ההורמון להפקת חום. </a:t>
                      </a:r>
                    </a:p>
                  </a:txBody>
                  <a:tcPr marL="68580" marR="68580" marT="34290" marB="34290"/>
                </a:tc>
                <a:tc>
                  <a:txBody>
                    <a:bodyPr/>
                    <a:lstStyle/>
                    <a:p>
                      <a:pPr algn="r" rtl="1"/>
                      <a:endParaRPr lang="he-IL" sz="1200" dirty="0"/>
                    </a:p>
                  </a:txBody>
                  <a:tcPr marL="68580" marR="68580" marT="34290" marB="34290"/>
                </a:tc>
                <a:extLst>
                  <a:ext uri="{0D108BD9-81ED-4DB2-BD59-A6C34878D82A}">
                    <a16:rowId xmlns:a16="http://schemas.microsoft.com/office/drawing/2014/main" val="1492209996"/>
                  </a:ext>
                </a:extLst>
              </a:tr>
              <a:tr h="278130">
                <a:tc>
                  <a:txBody>
                    <a:bodyPr/>
                    <a:lstStyle/>
                    <a:p>
                      <a:pPr algn="r" rtl="1"/>
                      <a:r>
                        <a:rPr lang="he-IL" sz="1200" dirty="0" err="1"/>
                        <a:t>לפטין</a:t>
                      </a:r>
                      <a:r>
                        <a:rPr lang="he-IL" sz="1200" dirty="0"/>
                        <a:t> והשמנת יתר</a:t>
                      </a:r>
                    </a:p>
                  </a:txBody>
                  <a:tcPr marL="68580" marR="68580" marT="34290" marB="34290"/>
                </a:tc>
                <a:tc>
                  <a:txBody>
                    <a:bodyPr/>
                    <a:lstStyle/>
                    <a:p>
                      <a:pPr algn="ctr" rtl="1"/>
                      <a:r>
                        <a:rPr lang="he-IL" sz="1200" dirty="0"/>
                        <a:t>2011</a:t>
                      </a:r>
                    </a:p>
                  </a:txBody>
                  <a:tcPr marL="68580" marR="68580" marT="34290" marB="34290"/>
                </a:tc>
                <a:tc>
                  <a:txBody>
                    <a:bodyPr/>
                    <a:lstStyle/>
                    <a:p>
                      <a:pPr algn="r" rtl="1"/>
                      <a:r>
                        <a:rPr lang="he-IL" sz="1200" b="1" kern="1200" dirty="0">
                          <a:solidFill>
                            <a:srgbClr val="FF0000"/>
                          </a:solidFill>
                          <a:latin typeface="+mn-lt"/>
                          <a:ea typeface="+mn-ea"/>
                          <a:cs typeface="+mn-cs"/>
                        </a:rPr>
                        <a:t>הורמונים</a:t>
                      </a:r>
                      <a:r>
                        <a:rPr lang="he-IL" sz="1200" dirty="0"/>
                        <a:t> והומאוסטזיס של משקל הגוף</a:t>
                      </a:r>
                    </a:p>
                  </a:txBody>
                  <a:tcPr marL="68580" marR="68580" marT="34290" marB="34290"/>
                </a:tc>
                <a:tc>
                  <a:txBody>
                    <a:bodyPr/>
                    <a:lstStyle/>
                    <a:p>
                      <a:pPr algn="r" rtl="1"/>
                      <a:endParaRPr lang="he-IL" sz="1200" dirty="0"/>
                    </a:p>
                  </a:txBody>
                  <a:tcPr marL="68580" marR="68580" marT="34290" marB="34290"/>
                </a:tc>
                <a:extLst>
                  <a:ext uri="{0D108BD9-81ED-4DB2-BD59-A6C34878D82A}">
                    <a16:rowId xmlns:a16="http://schemas.microsoft.com/office/drawing/2014/main" val="2069525489"/>
                  </a:ext>
                </a:extLst>
              </a:tr>
              <a:tr h="278130">
                <a:tc>
                  <a:txBody>
                    <a:bodyPr/>
                    <a:lstStyle/>
                    <a:p>
                      <a:pPr algn="r" rtl="1"/>
                      <a:r>
                        <a:rPr lang="he-IL" sz="1200" dirty="0"/>
                        <a:t>גלוקוז </a:t>
                      </a:r>
                      <a:r>
                        <a:rPr lang="he-IL" sz="1200" dirty="0" err="1"/>
                        <a:t>וגליקוגן</a:t>
                      </a:r>
                      <a:endParaRPr lang="he-IL" sz="1200" dirty="0"/>
                    </a:p>
                  </a:txBody>
                  <a:tcPr marL="68580" marR="68580" marT="34290" marB="34290"/>
                </a:tc>
                <a:tc>
                  <a:txBody>
                    <a:bodyPr/>
                    <a:lstStyle/>
                    <a:p>
                      <a:pPr algn="ctr" rtl="1"/>
                      <a:r>
                        <a:rPr lang="he-IL" sz="1200" dirty="0"/>
                        <a:t>1999</a:t>
                      </a:r>
                    </a:p>
                  </a:txBody>
                  <a:tcPr marL="68580" marR="68580" marT="34290" marB="34290"/>
                </a:tc>
                <a:tc>
                  <a:txBody>
                    <a:bodyPr/>
                    <a:lstStyle/>
                    <a:p>
                      <a:pPr algn="r" rtl="1"/>
                      <a:r>
                        <a:rPr lang="he-IL" sz="1200" kern="1200" dirty="0">
                          <a:solidFill>
                            <a:schemeClr val="dk1"/>
                          </a:solidFill>
                          <a:latin typeface="+mn-lt"/>
                          <a:ea typeface="+mn-ea"/>
                          <a:cs typeface="+mn-cs"/>
                        </a:rPr>
                        <a:t>גלוקוז ומאמץ גופני. </a:t>
                      </a:r>
                      <a:r>
                        <a:rPr lang="he-IL" sz="1200" b="1" kern="1200" dirty="0">
                          <a:solidFill>
                            <a:srgbClr val="FF0000"/>
                          </a:solidFill>
                          <a:latin typeface="+mn-lt"/>
                          <a:ea typeface="+mn-ea"/>
                          <a:cs typeface="+mn-cs"/>
                        </a:rPr>
                        <a:t>מטבוליזם</a:t>
                      </a:r>
                    </a:p>
                  </a:txBody>
                  <a:tcPr marL="68580" marR="68580" marT="34290" marB="34290"/>
                </a:tc>
                <a:tc>
                  <a:txBody>
                    <a:bodyPr/>
                    <a:lstStyle/>
                    <a:p>
                      <a:pPr algn="r" rtl="1"/>
                      <a:endParaRPr lang="he-IL" sz="1200" dirty="0"/>
                    </a:p>
                  </a:txBody>
                  <a:tcPr marL="68580" marR="68580" marT="34290" marB="34290"/>
                </a:tc>
                <a:extLst>
                  <a:ext uri="{0D108BD9-81ED-4DB2-BD59-A6C34878D82A}">
                    <a16:rowId xmlns:a16="http://schemas.microsoft.com/office/drawing/2014/main" val="2390833332"/>
                  </a:ext>
                </a:extLst>
              </a:tr>
              <a:tr h="434340">
                <a:tc>
                  <a:txBody>
                    <a:bodyPr/>
                    <a:lstStyle/>
                    <a:p>
                      <a:pPr algn="r" rtl="1"/>
                      <a:r>
                        <a:rPr lang="he-IL" sz="1200" dirty="0"/>
                        <a:t>האם כדאי לצרוך ממתיקים מלאכותיים?</a:t>
                      </a:r>
                    </a:p>
                  </a:txBody>
                  <a:tcPr marL="68580" marR="68580" marT="34290" marB="34290"/>
                </a:tc>
                <a:tc>
                  <a:txBody>
                    <a:bodyPr/>
                    <a:lstStyle/>
                    <a:p>
                      <a:pPr algn="ctr" rtl="1"/>
                      <a:r>
                        <a:rPr lang="he-IL" sz="1200" dirty="0"/>
                        <a:t>2016</a:t>
                      </a:r>
                    </a:p>
                  </a:txBody>
                  <a:tcPr marL="68580" marR="68580" marT="34290" marB="34290"/>
                </a:tc>
                <a:tc>
                  <a:txBody>
                    <a:bodyPr/>
                    <a:lstStyle/>
                    <a:p>
                      <a:pPr algn="r" rtl="1"/>
                      <a:r>
                        <a:rPr lang="he-IL" sz="1200" kern="1200" dirty="0">
                          <a:solidFill>
                            <a:schemeClr val="dk1"/>
                          </a:solidFill>
                          <a:latin typeface="+mn-lt"/>
                          <a:ea typeface="+mn-ea"/>
                          <a:cs typeface="+mn-cs"/>
                        </a:rPr>
                        <a:t>העמסת גלוקוז. השפעת ממתיקים מלאכותיים, סוכרת </a:t>
                      </a:r>
                      <a:r>
                        <a:rPr lang="he-IL" sz="1200" kern="1200" dirty="0" err="1">
                          <a:solidFill>
                            <a:schemeClr val="dk1"/>
                          </a:solidFill>
                          <a:latin typeface="+mn-lt"/>
                          <a:ea typeface="+mn-ea"/>
                          <a:cs typeface="+mn-cs"/>
                        </a:rPr>
                        <a:t>והפלורה</a:t>
                      </a:r>
                      <a:r>
                        <a:rPr lang="he-IL" sz="1200" kern="1200" dirty="0">
                          <a:solidFill>
                            <a:schemeClr val="dk1"/>
                          </a:solidFill>
                          <a:latin typeface="+mn-lt"/>
                          <a:ea typeface="+mn-ea"/>
                          <a:cs typeface="+mn-cs"/>
                        </a:rPr>
                        <a:t> הטבעית במעי</a:t>
                      </a:r>
                    </a:p>
                  </a:txBody>
                  <a:tcPr marL="68580" marR="68580" marT="34290" marB="34290"/>
                </a:tc>
                <a:tc>
                  <a:txBody>
                    <a:bodyPr/>
                    <a:lstStyle/>
                    <a:p>
                      <a:pPr algn="r" rtl="1"/>
                      <a:endParaRPr lang="he-IL" sz="1200" dirty="0"/>
                    </a:p>
                  </a:txBody>
                  <a:tcPr marL="68580" marR="68580" marT="34290" marB="34290"/>
                </a:tc>
                <a:extLst>
                  <a:ext uri="{0D108BD9-81ED-4DB2-BD59-A6C34878D82A}">
                    <a16:rowId xmlns:a16="http://schemas.microsoft.com/office/drawing/2014/main" val="2371666563"/>
                  </a:ext>
                </a:extLst>
              </a:tr>
              <a:tr h="297180">
                <a:tc>
                  <a:txBody>
                    <a:bodyPr/>
                    <a:lstStyle/>
                    <a:p>
                      <a:pPr algn="r" rtl="1"/>
                      <a:r>
                        <a:rPr lang="he-IL" sz="1200" dirty="0"/>
                        <a:t>ריכוז אינסולין בדם</a:t>
                      </a:r>
                    </a:p>
                  </a:txBody>
                  <a:tcPr marL="68580" marR="68580" marT="34290" marB="34290"/>
                </a:tc>
                <a:tc>
                  <a:txBody>
                    <a:bodyPr/>
                    <a:lstStyle/>
                    <a:p>
                      <a:pPr algn="ctr" rtl="1"/>
                      <a:r>
                        <a:rPr lang="he-IL" sz="1200" dirty="0"/>
                        <a:t>2001</a:t>
                      </a:r>
                    </a:p>
                  </a:txBody>
                  <a:tcPr marL="68580" marR="68580" marT="34290" marB="34290"/>
                </a:tc>
                <a:tc>
                  <a:txBody>
                    <a:bodyPr/>
                    <a:lstStyle/>
                    <a:p>
                      <a:pPr algn="r" rtl="1"/>
                      <a:r>
                        <a:rPr lang="he-IL" sz="1200" b="1" kern="1200" dirty="0">
                          <a:solidFill>
                            <a:srgbClr val="FF0000"/>
                          </a:solidFill>
                          <a:latin typeface="+mn-lt"/>
                          <a:ea typeface="+mn-ea"/>
                          <a:cs typeface="+mn-cs"/>
                        </a:rPr>
                        <a:t>הורמונים</a:t>
                      </a:r>
                      <a:r>
                        <a:rPr lang="he-IL" sz="1500" b="1" kern="1200" dirty="0">
                          <a:solidFill>
                            <a:srgbClr val="FF0000"/>
                          </a:solidFill>
                          <a:latin typeface="+mn-lt"/>
                          <a:ea typeface="+mn-ea"/>
                          <a:cs typeface="+mn-cs"/>
                        </a:rPr>
                        <a:t> </a:t>
                      </a:r>
                      <a:r>
                        <a:rPr lang="he-IL" sz="1200" kern="1200" dirty="0">
                          <a:solidFill>
                            <a:schemeClr val="dk1"/>
                          </a:solidFill>
                          <a:latin typeface="+mn-lt"/>
                          <a:ea typeface="+mn-ea"/>
                          <a:cs typeface="+mn-cs"/>
                        </a:rPr>
                        <a:t>והומאוסטזיס של גלוקוז</a:t>
                      </a:r>
                    </a:p>
                  </a:txBody>
                  <a:tcPr marL="68580" marR="68580" marT="34290" marB="34290"/>
                </a:tc>
                <a:tc>
                  <a:txBody>
                    <a:bodyPr/>
                    <a:lstStyle/>
                    <a:p>
                      <a:pPr algn="r" rtl="1"/>
                      <a:endParaRPr lang="he-IL" sz="1200" dirty="0"/>
                    </a:p>
                  </a:txBody>
                  <a:tcPr marL="68580" marR="68580" marT="34290" marB="34290"/>
                </a:tc>
                <a:extLst>
                  <a:ext uri="{0D108BD9-81ED-4DB2-BD59-A6C34878D82A}">
                    <a16:rowId xmlns:a16="http://schemas.microsoft.com/office/drawing/2014/main" val="2441307053"/>
                  </a:ext>
                </a:extLst>
              </a:tr>
              <a:tr h="434340">
                <a:tc>
                  <a:txBody>
                    <a:bodyPr/>
                    <a:lstStyle/>
                    <a:p>
                      <a:pPr algn="r" rtl="1"/>
                      <a:r>
                        <a:rPr lang="he-IL" sz="1200" dirty="0"/>
                        <a:t>מתקן חדשני בטיפול בסוכרת</a:t>
                      </a:r>
                    </a:p>
                  </a:txBody>
                  <a:tcPr marL="68580" marR="68580" marT="34290" marB="34290"/>
                </a:tc>
                <a:tc>
                  <a:txBody>
                    <a:bodyPr/>
                    <a:lstStyle/>
                    <a:p>
                      <a:pPr algn="ctr" rtl="1"/>
                      <a:r>
                        <a:rPr lang="he-IL" sz="1200" dirty="0"/>
                        <a:t>2008</a:t>
                      </a:r>
                    </a:p>
                  </a:txBody>
                  <a:tcPr marL="68580" marR="68580" marT="34290" marB="34290"/>
                </a:tc>
                <a:tc>
                  <a:txBody>
                    <a:bodyPr/>
                    <a:lstStyle/>
                    <a:p>
                      <a:pPr algn="r" rtl="1"/>
                      <a:r>
                        <a:rPr lang="he-IL" sz="1200" b="1" kern="1200" dirty="0">
                          <a:solidFill>
                            <a:srgbClr val="FF0000"/>
                          </a:solidFill>
                          <a:latin typeface="+mn-lt"/>
                          <a:ea typeface="+mn-ea"/>
                          <a:cs typeface="+mn-cs"/>
                        </a:rPr>
                        <a:t>הורמונים</a:t>
                      </a:r>
                      <a:r>
                        <a:rPr lang="he-IL" sz="1500" b="1" kern="1200" dirty="0">
                          <a:solidFill>
                            <a:srgbClr val="FF0000"/>
                          </a:solidFill>
                          <a:latin typeface="+mn-lt"/>
                          <a:ea typeface="+mn-ea"/>
                          <a:cs typeface="+mn-cs"/>
                        </a:rPr>
                        <a:t>. </a:t>
                      </a:r>
                      <a:r>
                        <a:rPr lang="he-IL" sz="1200" kern="1200" dirty="0">
                          <a:solidFill>
                            <a:schemeClr val="dk1"/>
                          </a:solidFill>
                          <a:latin typeface="+mn-lt"/>
                          <a:ea typeface="+mn-ea"/>
                          <a:cs typeface="+mn-cs"/>
                        </a:rPr>
                        <a:t>אינסולין</a:t>
                      </a:r>
                    </a:p>
                  </a:txBody>
                  <a:tcPr marL="68580" marR="68580" marT="34290" marB="34290"/>
                </a:tc>
                <a:tc>
                  <a:txBody>
                    <a:bodyPr/>
                    <a:lstStyle/>
                    <a:p>
                      <a:pPr algn="r" rtl="1"/>
                      <a:r>
                        <a:rPr lang="he-IL" sz="1200" dirty="0"/>
                        <a:t>דורש ידע מאוד בסיסי של תהליך הפוטוסינתזה (יצירת חמצן). משלב התייחסות למערכת הדם. </a:t>
                      </a:r>
                    </a:p>
                  </a:txBody>
                  <a:tcPr marL="68580" marR="68580" marT="34290" marB="34290"/>
                </a:tc>
                <a:extLst>
                  <a:ext uri="{0D108BD9-81ED-4DB2-BD59-A6C34878D82A}">
                    <a16:rowId xmlns:a16="http://schemas.microsoft.com/office/drawing/2014/main" val="54770016"/>
                  </a:ext>
                </a:extLst>
              </a:tr>
              <a:tr h="434340">
                <a:tc>
                  <a:txBody>
                    <a:bodyPr/>
                    <a:lstStyle/>
                    <a:p>
                      <a:pPr algn="r" rtl="1"/>
                      <a:r>
                        <a:rPr lang="he-IL" sz="1200" dirty="0"/>
                        <a:t>ההיפופיזה והורמון הגדילה</a:t>
                      </a:r>
                    </a:p>
                  </a:txBody>
                  <a:tcPr marL="68580" marR="68580" marT="34290" marB="34290"/>
                </a:tc>
                <a:tc>
                  <a:txBody>
                    <a:bodyPr/>
                    <a:lstStyle/>
                    <a:p>
                      <a:pPr algn="ctr" rtl="1"/>
                      <a:r>
                        <a:rPr lang="he-IL" sz="1200" dirty="0"/>
                        <a:t>2007</a:t>
                      </a:r>
                    </a:p>
                  </a:txBody>
                  <a:tcPr marL="68580" marR="68580" marT="34290" marB="34290"/>
                </a:tc>
                <a:tc>
                  <a:txBody>
                    <a:bodyPr/>
                    <a:lstStyle/>
                    <a:p>
                      <a:pPr algn="r" rtl="1"/>
                      <a:r>
                        <a:rPr lang="he-IL" sz="1200" b="1" kern="1200" dirty="0">
                          <a:solidFill>
                            <a:srgbClr val="FF0000"/>
                          </a:solidFill>
                          <a:latin typeface="+mn-lt"/>
                          <a:ea typeface="+mn-ea"/>
                          <a:cs typeface="+mn-cs"/>
                        </a:rPr>
                        <a:t>הורמונים. </a:t>
                      </a:r>
                    </a:p>
                  </a:txBody>
                  <a:tcPr marL="68580" marR="68580" marT="34290" marB="34290"/>
                </a:tc>
                <a:tc>
                  <a:txBody>
                    <a:bodyPr/>
                    <a:lstStyle/>
                    <a:p>
                      <a:pPr algn="r" rtl="1"/>
                      <a:r>
                        <a:rPr lang="he-IL" sz="1200" dirty="0"/>
                        <a:t>הקטע קשה יחסית אבל מזמן חשיבה וסינתזה. משלב גם דיפוזיה ותהליכי משוב. </a:t>
                      </a:r>
                    </a:p>
                  </a:txBody>
                  <a:tcPr marL="68580" marR="68580" marT="34290" marB="34290"/>
                </a:tc>
                <a:extLst>
                  <a:ext uri="{0D108BD9-81ED-4DB2-BD59-A6C34878D82A}">
                    <a16:rowId xmlns:a16="http://schemas.microsoft.com/office/drawing/2014/main" val="1749366829"/>
                  </a:ext>
                </a:extLst>
              </a:tr>
              <a:tr h="434340">
                <a:tc>
                  <a:txBody>
                    <a:bodyPr/>
                    <a:lstStyle/>
                    <a:p>
                      <a:pPr algn="r" rtl="1"/>
                      <a:r>
                        <a:rPr lang="he-IL" sz="1200" dirty="0"/>
                        <a:t>רביה בקיפודי ים</a:t>
                      </a:r>
                    </a:p>
                  </a:txBody>
                  <a:tcPr marL="68580" marR="68580" marT="34290" marB="34290"/>
                </a:tc>
                <a:tc>
                  <a:txBody>
                    <a:bodyPr/>
                    <a:lstStyle/>
                    <a:p>
                      <a:pPr algn="ctr" rtl="1"/>
                      <a:r>
                        <a:rPr lang="he-IL" sz="1200" dirty="0"/>
                        <a:t>2006</a:t>
                      </a:r>
                    </a:p>
                  </a:txBody>
                  <a:tcPr marL="68580" marR="68580" marT="34290" marB="34290"/>
                </a:tc>
                <a:tc>
                  <a:txBody>
                    <a:bodyPr/>
                    <a:lstStyle/>
                    <a:p>
                      <a:pPr algn="r" rtl="1"/>
                      <a:r>
                        <a:rPr lang="he-IL" sz="1200" b="1" kern="1200" dirty="0">
                          <a:solidFill>
                            <a:srgbClr val="FF0000"/>
                          </a:solidFill>
                          <a:latin typeface="+mn-lt"/>
                          <a:ea typeface="+mn-ea"/>
                          <a:cs typeface="+mn-cs"/>
                        </a:rPr>
                        <a:t>רביה</a:t>
                      </a:r>
                    </a:p>
                  </a:txBody>
                  <a:tcPr marL="68580" marR="68580" marT="34290" marB="34290"/>
                </a:tc>
                <a:tc>
                  <a:txBody>
                    <a:bodyPr/>
                    <a:lstStyle/>
                    <a:p>
                      <a:pPr algn="r" rtl="1"/>
                      <a:r>
                        <a:rPr lang="he-IL" sz="1200" dirty="0"/>
                        <a:t>מתאים לנושא רביה באדם. התאמה בין תאי זרע וביצית. אפשר להתמודד עם מושג </a:t>
                      </a:r>
                      <a:r>
                        <a:rPr lang="he-IL" sz="1200" dirty="0" err="1"/>
                        <a:t>האקסוציטוזה</a:t>
                      </a:r>
                      <a:r>
                        <a:rPr lang="he-IL" sz="1200" dirty="0"/>
                        <a:t>. </a:t>
                      </a:r>
                    </a:p>
                  </a:txBody>
                  <a:tcPr marL="68580" marR="68580" marT="34290" marB="34290"/>
                </a:tc>
                <a:extLst>
                  <a:ext uri="{0D108BD9-81ED-4DB2-BD59-A6C34878D82A}">
                    <a16:rowId xmlns:a16="http://schemas.microsoft.com/office/drawing/2014/main" val="3373394331"/>
                  </a:ext>
                </a:extLst>
              </a:tr>
              <a:tr h="434340">
                <a:tc>
                  <a:txBody>
                    <a:bodyPr/>
                    <a:lstStyle/>
                    <a:p>
                      <a:pPr algn="r" rtl="1"/>
                      <a:r>
                        <a:rPr lang="he-IL" sz="1200" dirty="0"/>
                        <a:t>שמירה על טמפרטורת הגוף ומאזן נוזלים</a:t>
                      </a:r>
                    </a:p>
                  </a:txBody>
                  <a:tcPr marL="68580" marR="68580" marT="34290" marB="34290"/>
                </a:tc>
                <a:tc>
                  <a:txBody>
                    <a:bodyPr/>
                    <a:lstStyle/>
                    <a:p>
                      <a:pPr algn="ctr" rtl="1"/>
                      <a:r>
                        <a:rPr lang="he-IL" sz="1200" dirty="0"/>
                        <a:t>1993</a:t>
                      </a:r>
                    </a:p>
                  </a:txBody>
                  <a:tcPr marL="68580" marR="68580" marT="34290" marB="34290"/>
                </a:tc>
                <a:tc>
                  <a:txBody>
                    <a:bodyPr/>
                    <a:lstStyle/>
                    <a:p>
                      <a:pPr algn="r" rtl="1"/>
                      <a:r>
                        <a:rPr lang="he-IL" sz="1200" b="1" kern="1200" dirty="0">
                          <a:solidFill>
                            <a:srgbClr val="FF0000"/>
                          </a:solidFill>
                          <a:latin typeface="+mn-lt"/>
                          <a:ea typeface="+mn-ea"/>
                          <a:cs typeface="+mn-cs"/>
                        </a:rPr>
                        <a:t>הומאוסטזיס</a:t>
                      </a:r>
                      <a:r>
                        <a:rPr lang="he-IL" sz="1200" dirty="0">
                          <a:solidFill>
                            <a:srgbClr val="FF0000"/>
                          </a:solidFill>
                        </a:rPr>
                        <a:t> </a:t>
                      </a:r>
                      <a:r>
                        <a:rPr lang="he-IL" sz="1200" b="1" kern="1200" dirty="0">
                          <a:solidFill>
                            <a:srgbClr val="FF0000"/>
                          </a:solidFill>
                          <a:latin typeface="+mn-lt"/>
                          <a:ea typeface="+mn-ea"/>
                          <a:cs typeface="+mn-cs"/>
                        </a:rPr>
                        <a:t>של</a:t>
                      </a:r>
                      <a:r>
                        <a:rPr lang="he-IL" sz="1200" dirty="0">
                          <a:solidFill>
                            <a:srgbClr val="FF0000"/>
                          </a:solidFill>
                        </a:rPr>
                        <a:t> </a:t>
                      </a:r>
                      <a:r>
                        <a:rPr lang="he-IL" sz="1200" b="1" kern="1200" dirty="0">
                          <a:solidFill>
                            <a:srgbClr val="FF0000"/>
                          </a:solidFill>
                          <a:latin typeface="+mn-lt"/>
                          <a:ea typeface="+mn-ea"/>
                          <a:cs typeface="+mn-cs"/>
                        </a:rPr>
                        <a:t>טמפרטורה</a:t>
                      </a:r>
                      <a:r>
                        <a:rPr lang="he-IL" sz="1200" dirty="0">
                          <a:solidFill>
                            <a:srgbClr val="FF0000"/>
                          </a:solidFill>
                        </a:rPr>
                        <a:t>. </a:t>
                      </a:r>
                    </a:p>
                  </a:txBody>
                  <a:tcPr marL="68580" marR="68580" marT="34290" marB="34290"/>
                </a:tc>
                <a:tc>
                  <a:txBody>
                    <a:bodyPr/>
                    <a:lstStyle/>
                    <a:p>
                      <a:pPr algn="r" rtl="1"/>
                      <a:r>
                        <a:rPr lang="he-IL" sz="1200" dirty="0"/>
                        <a:t>יש גם לחץ דם ועוד נתונים. קטע מורכב, מעניין להתמודד </a:t>
                      </a:r>
                      <a:r>
                        <a:rPr lang="he-IL" sz="1200" dirty="0" err="1"/>
                        <a:t>איתו</a:t>
                      </a:r>
                      <a:endParaRPr lang="he-IL" sz="1200" dirty="0"/>
                    </a:p>
                  </a:txBody>
                  <a:tcPr marL="68580" marR="68580" marT="34290" marB="34290"/>
                </a:tc>
                <a:extLst>
                  <a:ext uri="{0D108BD9-81ED-4DB2-BD59-A6C34878D82A}">
                    <a16:rowId xmlns:a16="http://schemas.microsoft.com/office/drawing/2014/main" val="2964415754"/>
                  </a:ext>
                </a:extLst>
              </a:tr>
              <a:tr h="278130">
                <a:tc>
                  <a:txBody>
                    <a:bodyPr/>
                    <a:lstStyle/>
                    <a:p>
                      <a:pPr algn="r" rtl="1"/>
                      <a:r>
                        <a:rPr lang="he-IL" sz="1200" dirty="0"/>
                        <a:t>התעמלות למוח?</a:t>
                      </a:r>
                    </a:p>
                  </a:txBody>
                  <a:tcPr marL="68580" marR="68580" marT="34290" marB="34290"/>
                </a:tc>
                <a:tc>
                  <a:txBody>
                    <a:bodyPr/>
                    <a:lstStyle/>
                    <a:p>
                      <a:pPr algn="ctr" rtl="1"/>
                      <a:r>
                        <a:rPr lang="he-IL" sz="1200" dirty="0"/>
                        <a:t>2015</a:t>
                      </a:r>
                    </a:p>
                  </a:txBody>
                  <a:tcPr marL="68580" marR="68580" marT="34290" marB="34290"/>
                </a:tc>
                <a:tc>
                  <a:txBody>
                    <a:bodyPr/>
                    <a:lstStyle/>
                    <a:p>
                      <a:pPr algn="r" rtl="1"/>
                      <a:r>
                        <a:rPr lang="he-IL" sz="1200" b="1" kern="1200" dirty="0">
                          <a:solidFill>
                            <a:srgbClr val="FF0000"/>
                          </a:solidFill>
                          <a:latin typeface="+mn-lt"/>
                          <a:ea typeface="+mn-ea"/>
                          <a:cs typeface="+mn-cs"/>
                        </a:rPr>
                        <a:t>מוח</a:t>
                      </a:r>
                      <a:r>
                        <a:rPr lang="he-IL" sz="1200" kern="1200" dirty="0">
                          <a:solidFill>
                            <a:srgbClr val="FF0000"/>
                          </a:solidFill>
                          <a:latin typeface="+mn-lt"/>
                          <a:ea typeface="+mn-ea"/>
                          <a:cs typeface="+mn-cs"/>
                        </a:rPr>
                        <a:t> </a:t>
                      </a:r>
                      <a:r>
                        <a:rPr lang="he-IL" sz="1200" b="1" kern="1200" dirty="0">
                          <a:solidFill>
                            <a:srgbClr val="FF0000"/>
                          </a:solidFill>
                          <a:latin typeface="+mn-lt"/>
                          <a:ea typeface="+mn-ea"/>
                          <a:cs typeface="+mn-cs"/>
                        </a:rPr>
                        <a:t>וזיכרון</a:t>
                      </a:r>
                      <a:r>
                        <a:rPr lang="he-IL" sz="1200" dirty="0"/>
                        <a:t>. פעילות גופנית ולמידה.</a:t>
                      </a:r>
                    </a:p>
                  </a:txBody>
                  <a:tcPr marL="68580" marR="68580" marT="34290" marB="34290"/>
                </a:tc>
                <a:tc>
                  <a:txBody>
                    <a:bodyPr/>
                    <a:lstStyle/>
                    <a:p>
                      <a:pPr algn="r" rtl="1"/>
                      <a:endParaRPr lang="he-IL" sz="1200" dirty="0"/>
                    </a:p>
                  </a:txBody>
                  <a:tcPr marL="68580" marR="68580" marT="34290" marB="34290"/>
                </a:tc>
                <a:extLst>
                  <a:ext uri="{0D108BD9-81ED-4DB2-BD59-A6C34878D82A}">
                    <a16:rowId xmlns:a16="http://schemas.microsoft.com/office/drawing/2014/main" val="2065791873"/>
                  </a:ext>
                </a:extLst>
              </a:tr>
              <a:tr h="278130">
                <a:tc>
                  <a:txBody>
                    <a:bodyPr/>
                    <a:lstStyle/>
                    <a:p>
                      <a:pPr algn="r" rtl="1"/>
                      <a:r>
                        <a:rPr lang="he-IL" sz="1200" dirty="0"/>
                        <a:t>התנהגות הורית</a:t>
                      </a:r>
                    </a:p>
                  </a:txBody>
                  <a:tcPr marL="68580" marR="68580" marT="34290" marB="34290"/>
                </a:tc>
                <a:tc>
                  <a:txBody>
                    <a:bodyPr/>
                    <a:lstStyle/>
                    <a:p>
                      <a:pPr algn="ctr" rtl="1"/>
                      <a:r>
                        <a:rPr lang="he-IL" sz="1200" dirty="0"/>
                        <a:t>2017</a:t>
                      </a:r>
                    </a:p>
                  </a:txBody>
                  <a:tcPr marL="68580" marR="68580" marT="34290" marB="34290"/>
                </a:tc>
                <a:tc>
                  <a:txBody>
                    <a:bodyPr/>
                    <a:lstStyle/>
                    <a:p>
                      <a:pPr algn="r" rtl="1"/>
                      <a:r>
                        <a:rPr lang="he-IL" sz="1200" b="1" kern="1200" dirty="0">
                          <a:solidFill>
                            <a:srgbClr val="FF0000"/>
                          </a:solidFill>
                          <a:latin typeface="+mn-lt"/>
                          <a:ea typeface="+mn-ea"/>
                          <a:cs typeface="+mn-cs"/>
                        </a:rPr>
                        <a:t>מוח</a:t>
                      </a:r>
                      <a:r>
                        <a:rPr lang="he-IL" sz="1200" dirty="0"/>
                        <a:t> ודופמין.</a:t>
                      </a:r>
                    </a:p>
                  </a:txBody>
                  <a:tcPr marL="68580" marR="68580" marT="34290" marB="34290"/>
                </a:tc>
                <a:tc>
                  <a:txBody>
                    <a:bodyPr/>
                    <a:lstStyle/>
                    <a:p>
                      <a:pPr algn="r" rtl="1"/>
                      <a:endParaRPr lang="he-IL" sz="1200" dirty="0"/>
                    </a:p>
                  </a:txBody>
                  <a:tcPr marL="68580" marR="68580" marT="34290" marB="34290"/>
                </a:tc>
                <a:extLst>
                  <a:ext uri="{0D108BD9-81ED-4DB2-BD59-A6C34878D82A}">
                    <a16:rowId xmlns:a16="http://schemas.microsoft.com/office/drawing/2014/main" val="2118525383"/>
                  </a:ext>
                </a:extLst>
              </a:tr>
            </a:tbl>
          </a:graphicData>
        </a:graphic>
      </p:graphicFrame>
      <p:sp>
        <p:nvSpPr>
          <p:cNvPr id="2" name="Rectangle 1">
            <a:extLst>
              <a:ext uri="{FF2B5EF4-FFF2-40B4-BE49-F238E27FC236}">
                <a16:creationId xmlns:a16="http://schemas.microsoft.com/office/drawing/2014/main" id="{626DFE2C-9F1D-4F32-B10D-DC1B88D98F03}"/>
              </a:ext>
            </a:extLst>
          </p:cNvPr>
          <p:cNvSpPr/>
          <p:nvPr/>
        </p:nvSpPr>
        <p:spPr>
          <a:xfrm>
            <a:off x="7167947" y="879009"/>
            <a:ext cx="1632178" cy="553998"/>
          </a:xfrm>
          <a:prstGeom prst="rect">
            <a:avLst/>
          </a:prstGeom>
        </p:spPr>
        <p:txBody>
          <a:bodyPr wrap="none">
            <a:spAutoFit/>
          </a:bodyPr>
          <a:lstStyle/>
          <a:p>
            <a:pPr defTabSz="685800">
              <a:defRPr/>
            </a:pPr>
            <a:r>
              <a:rPr lang="he-IL" sz="3000" dirty="0">
                <a:solidFill>
                  <a:prstClr val="black"/>
                </a:solidFill>
              </a:rPr>
              <a:t>גוף האדם</a:t>
            </a:r>
          </a:p>
        </p:txBody>
      </p:sp>
    </p:spTree>
    <p:extLst>
      <p:ext uri="{BB962C8B-B14F-4D97-AF65-F5344CB8AC3E}">
        <p14:creationId xmlns:p14="http://schemas.microsoft.com/office/powerpoint/2010/main" val="40803583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CBEE944-D3AF-4DB2-8CDB-EE2A24EC682F}"/>
              </a:ext>
            </a:extLst>
          </p:cNvPr>
          <p:cNvGraphicFramePr>
            <a:graphicFrameLocks noGrp="1"/>
          </p:cNvGraphicFramePr>
          <p:nvPr>
            <p:ph idx="1"/>
          </p:nvPr>
        </p:nvGraphicFramePr>
        <p:xfrm>
          <a:off x="266558" y="1621428"/>
          <a:ext cx="8610886" cy="3507153"/>
        </p:xfrm>
        <a:graphic>
          <a:graphicData uri="http://schemas.openxmlformats.org/drawingml/2006/table">
            <a:tbl>
              <a:tblPr rtl="1" firstRow="1" bandRow="1">
                <a:tableStyleId>{5C22544A-7EE6-4342-B048-85BDC9FD1C3A}</a:tableStyleId>
              </a:tblPr>
              <a:tblGrid>
                <a:gridCol w="2585644">
                  <a:extLst>
                    <a:ext uri="{9D8B030D-6E8A-4147-A177-3AD203B41FA5}">
                      <a16:colId xmlns:a16="http://schemas.microsoft.com/office/drawing/2014/main" val="3307027586"/>
                    </a:ext>
                  </a:extLst>
                </a:gridCol>
                <a:gridCol w="627017">
                  <a:extLst>
                    <a:ext uri="{9D8B030D-6E8A-4147-A177-3AD203B41FA5}">
                      <a16:colId xmlns:a16="http://schemas.microsoft.com/office/drawing/2014/main" val="1355115498"/>
                    </a:ext>
                  </a:extLst>
                </a:gridCol>
                <a:gridCol w="2752997">
                  <a:extLst>
                    <a:ext uri="{9D8B030D-6E8A-4147-A177-3AD203B41FA5}">
                      <a16:colId xmlns:a16="http://schemas.microsoft.com/office/drawing/2014/main" val="2928477410"/>
                    </a:ext>
                  </a:extLst>
                </a:gridCol>
                <a:gridCol w="2645228">
                  <a:extLst>
                    <a:ext uri="{9D8B030D-6E8A-4147-A177-3AD203B41FA5}">
                      <a16:colId xmlns:a16="http://schemas.microsoft.com/office/drawing/2014/main" val="166041446"/>
                    </a:ext>
                  </a:extLst>
                </a:gridCol>
              </a:tblGrid>
              <a:tr h="285103">
                <a:tc>
                  <a:txBody>
                    <a:bodyPr/>
                    <a:lstStyle/>
                    <a:p>
                      <a:pPr algn="r" rtl="1"/>
                      <a:r>
                        <a:rPr lang="he-IL" sz="1000" dirty="0"/>
                        <a:t>נושא הקטע</a:t>
                      </a:r>
                    </a:p>
                  </a:txBody>
                  <a:tcPr marL="68580" marR="68580" marT="34290" marB="34290"/>
                </a:tc>
                <a:tc>
                  <a:txBody>
                    <a:bodyPr/>
                    <a:lstStyle/>
                    <a:p>
                      <a:pPr algn="r" rtl="1"/>
                      <a:r>
                        <a:rPr lang="he-IL" sz="1000" dirty="0"/>
                        <a:t>שנה</a:t>
                      </a:r>
                    </a:p>
                  </a:txBody>
                  <a:tcPr marL="68580" marR="68580" marT="34290" marB="34290"/>
                </a:tc>
                <a:tc>
                  <a:txBody>
                    <a:bodyPr/>
                    <a:lstStyle/>
                    <a:p>
                      <a:pPr algn="r" rtl="1"/>
                      <a:r>
                        <a:rPr lang="he-IL" sz="1000" dirty="0"/>
                        <a:t>תיאור</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4225836197"/>
                  </a:ext>
                </a:extLst>
              </a:tr>
              <a:tr h="492095">
                <a:tc>
                  <a:txBody>
                    <a:bodyPr/>
                    <a:lstStyle/>
                    <a:p>
                      <a:pPr algn="r" rtl="1"/>
                      <a:r>
                        <a:rPr lang="he-IL" sz="1000" dirty="0"/>
                        <a:t>קשרים </a:t>
                      </a:r>
                      <a:r>
                        <a:rPr lang="he-IL" sz="1000" dirty="0" err="1"/>
                        <a:t>פלסמטיים</a:t>
                      </a:r>
                      <a:r>
                        <a:rPr lang="he-IL" sz="1000" dirty="0"/>
                        <a:t> בין תאים</a:t>
                      </a:r>
                    </a:p>
                  </a:txBody>
                  <a:tcPr marL="68580" marR="68580" marT="34290" marB="34290"/>
                </a:tc>
                <a:tc>
                  <a:txBody>
                    <a:bodyPr/>
                    <a:lstStyle/>
                    <a:p>
                      <a:pPr algn="r" rtl="1"/>
                      <a:r>
                        <a:rPr lang="he-IL" sz="1000" dirty="0"/>
                        <a:t>1991</a:t>
                      </a:r>
                    </a:p>
                  </a:txBody>
                  <a:tcPr marL="68580" marR="68580" marT="34290" marB="34290"/>
                </a:tc>
                <a:tc>
                  <a:txBody>
                    <a:bodyPr/>
                    <a:lstStyle/>
                    <a:p>
                      <a:pPr algn="r" rtl="1"/>
                      <a:r>
                        <a:rPr lang="he-IL" sz="1400" b="1" kern="1200" dirty="0">
                          <a:solidFill>
                            <a:srgbClr val="FF0000"/>
                          </a:solidFill>
                          <a:latin typeface="+mn-lt"/>
                          <a:ea typeface="+mn-ea"/>
                          <a:cs typeface="+mn-cs"/>
                        </a:rPr>
                        <a:t>מעבר חומרים </a:t>
                      </a:r>
                      <a:r>
                        <a:rPr lang="he-IL" sz="1400" kern="1200" dirty="0">
                          <a:solidFill>
                            <a:schemeClr val="dk1"/>
                          </a:solidFill>
                          <a:latin typeface="+mn-lt"/>
                          <a:ea typeface="+mn-ea"/>
                          <a:cs typeface="+mn-cs"/>
                        </a:rPr>
                        <a:t>בין תאים באמצעות קשרים </a:t>
                      </a:r>
                      <a:r>
                        <a:rPr lang="he-IL" sz="1400" kern="1200" dirty="0" err="1">
                          <a:solidFill>
                            <a:schemeClr val="dk1"/>
                          </a:solidFill>
                          <a:latin typeface="+mn-lt"/>
                          <a:ea typeface="+mn-ea"/>
                          <a:cs typeface="+mn-cs"/>
                        </a:rPr>
                        <a:t>פלסמטיים</a:t>
                      </a:r>
                      <a:r>
                        <a:rPr lang="he-IL" sz="1400" kern="1200" dirty="0">
                          <a:solidFill>
                            <a:schemeClr val="dk1"/>
                          </a:solidFill>
                          <a:latin typeface="+mn-lt"/>
                          <a:ea typeface="+mn-ea"/>
                          <a:cs typeface="+mn-cs"/>
                        </a:rPr>
                        <a:t>.  </a:t>
                      </a:r>
                    </a:p>
                  </a:txBody>
                  <a:tcPr marL="68580" marR="68580" marT="34290" marB="34290"/>
                </a:tc>
                <a:tc>
                  <a:txBody>
                    <a:bodyPr/>
                    <a:lstStyle/>
                    <a:p>
                      <a:pPr algn="r" rtl="1"/>
                      <a:r>
                        <a:rPr lang="he-IL" sz="1000" dirty="0"/>
                        <a:t>השוואה בין תאים נורמליים ותאים סרטניים</a:t>
                      </a:r>
                    </a:p>
                  </a:txBody>
                  <a:tcPr marL="68580" marR="68580" marT="34290" marB="34290"/>
                </a:tc>
                <a:extLst>
                  <a:ext uri="{0D108BD9-81ED-4DB2-BD59-A6C34878D82A}">
                    <a16:rowId xmlns:a16="http://schemas.microsoft.com/office/drawing/2014/main" val="2691549649"/>
                  </a:ext>
                </a:extLst>
              </a:tr>
              <a:tr h="492095">
                <a:tc>
                  <a:txBody>
                    <a:bodyPr/>
                    <a:lstStyle/>
                    <a:p>
                      <a:pPr algn="r" rtl="1"/>
                      <a:r>
                        <a:rPr lang="he-IL" sz="1000" dirty="0"/>
                        <a:t>מעבר מים בין קרומים</a:t>
                      </a:r>
                    </a:p>
                  </a:txBody>
                  <a:tcPr marL="68580" marR="68580" marT="34290" marB="34290"/>
                </a:tc>
                <a:tc>
                  <a:txBody>
                    <a:bodyPr/>
                    <a:lstStyle/>
                    <a:p>
                      <a:pPr algn="r" rtl="1"/>
                      <a:r>
                        <a:rPr lang="he-IL" sz="1000" dirty="0"/>
                        <a:t>2010</a:t>
                      </a:r>
                    </a:p>
                  </a:txBody>
                  <a:tcPr marL="68580" marR="68580" marT="34290" marB="34290"/>
                </a:tc>
                <a:tc>
                  <a:txBody>
                    <a:bodyPr/>
                    <a:lstStyle/>
                    <a:p>
                      <a:pPr algn="r" rtl="1"/>
                      <a:r>
                        <a:rPr lang="he-IL" sz="1400" b="1" kern="1200" dirty="0">
                          <a:solidFill>
                            <a:srgbClr val="FF0000"/>
                          </a:solidFill>
                          <a:latin typeface="+mn-lt"/>
                          <a:ea typeface="+mn-ea"/>
                          <a:cs typeface="+mn-cs"/>
                        </a:rPr>
                        <a:t>קרום התא, תעלות מים, אוסמוזה. </a:t>
                      </a:r>
                    </a:p>
                  </a:txBody>
                  <a:tcPr marL="68580" marR="68580" marT="34290" marB="34290"/>
                </a:tc>
                <a:tc>
                  <a:txBody>
                    <a:bodyPr/>
                    <a:lstStyle/>
                    <a:p>
                      <a:pPr algn="r" rtl="1"/>
                      <a:r>
                        <a:rPr lang="he-IL" sz="1000" dirty="0"/>
                        <a:t>הקטע משלב גם ידע בנוגע לכליות וההורמון </a:t>
                      </a:r>
                      <a:r>
                        <a:rPr lang="en-US" sz="1000" dirty="0"/>
                        <a:t>ADH</a:t>
                      </a:r>
                      <a:r>
                        <a:rPr lang="he-IL" sz="1000" dirty="0"/>
                        <a:t>. </a:t>
                      </a:r>
                    </a:p>
                  </a:txBody>
                  <a:tcPr marL="68580" marR="68580" marT="34290" marB="34290"/>
                </a:tc>
                <a:extLst>
                  <a:ext uri="{0D108BD9-81ED-4DB2-BD59-A6C34878D82A}">
                    <a16:rowId xmlns:a16="http://schemas.microsoft.com/office/drawing/2014/main" val="2854190426"/>
                  </a:ext>
                </a:extLst>
              </a:tr>
              <a:tr h="492095">
                <a:tc>
                  <a:txBody>
                    <a:bodyPr/>
                    <a:lstStyle/>
                    <a:p>
                      <a:pPr algn="r" rtl="1"/>
                      <a:r>
                        <a:rPr lang="he-IL" sz="1000" dirty="0"/>
                        <a:t>כיצד חיים בים המלח?</a:t>
                      </a:r>
                    </a:p>
                  </a:txBody>
                  <a:tcPr marL="68580" marR="68580" marT="34290" marB="34290"/>
                </a:tc>
                <a:tc>
                  <a:txBody>
                    <a:bodyPr/>
                    <a:lstStyle/>
                    <a:p>
                      <a:pPr algn="r" rtl="1"/>
                      <a:r>
                        <a:rPr lang="he-IL" sz="1000" dirty="0"/>
                        <a:t>2014</a:t>
                      </a:r>
                    </a:p>
                  </a:txBody>
                  <a:tcPr marL="68580" marR="68580" marT="34290" marB="34290"/>
                </a:tc>
                <a:tc>
                  <a:txBody>
                    <a:bodyPr/>
                    <a:lstStyle/>
                    <a:p>
                      <a:pPr algn="r" rtl="1"/>
                      <a:r>
                        <a:rPr lang="he-IL" sz="1400" b="1" kern="1200" dirty="0">
                          <a:solidFill>
                            <a:srgbClr val="FF0000"/>
                          </a:solidFill>
                          <a:latin typeface="+mn-lt"/>
                          <a:ea typeface="+mn-ea"/>
                          <a:cs typeface="+mn-cs"/>
                        </a:rPr>
                        <a:t>אוסמוזה</a:t>
                      </a:r>
                      <a:r>
                        <a:rPr lang="he-IL" sz="1000" dirty="0"/>
                        <a:t> והתאמות לחיים בריכוז מומסים גבוה</a:t>
                      </a:r>
                    </a:p>
                  </a:txBody>
                  <a:tcPr marL="68580" marR="68580" marT="34290" marB="34290"/>
                </a:tc>
                <a:tc>
                  <a:txBody>
                    <a:bodyPr/>
                    <a:lstStyle/>
                    <a:p>
                      <a:pPr algn="r" rtl="1"/>
                      <a:r>
                        <a:rPr lang="he-IL" sz="1000" dirty="0"/>
                        <a:t>יכול להתאים גם להתאמות באקולוגיה אם התלמידים לפני זה אוסמוזה. </a:t>
                      </a:r>
                    </a:p>
                  </a:txBody>
                  <a:tcPr marL="68580" marR="68580" marT="34290" marB="34290"/>
                </a:tc>
                <a:extLst>
                  <a:ext uri="{0D108BD9-81ED-4DB2-BD59-A6C34878D82A}">
                    <a16:rowId xmlns:a16="http://schemas.microsoft.com/office/drawing/2014/main" val="1492209996"/>
                  </a:ext>
                </a:extLst>
              </a:tr>
              <a:tr h="464801">
                <a:tc>
                  <a:txBody>
                    <a:bodyPr/>
                    <a:lstStyle/>
                    <a:p>
                      <a:pPr algn="r" rtl="1"/>
                      <a:r>
                        <a:rPr lang="he-IL" sz="1000" dirty="0"/>
                        <a:t>חדירות תרופות נגד סרטן לתאים</a:t>
                      </a:r>
                    </a:p>
                  </a:txBody>
                  <a:tcPr marL="68580" marR="68580" marT="34290" marB="34290"/>
                </a:tc>
                <a:tc>
                  <a:txBody>
                    <a:bodyPr/>
                    <a:lstStyle/>
                    <a:p>
                      <a:pPr algn="r" rtl="1"/>
                      <a:r>
                        <a:rPr lang="he-IL" sz="1000" dirty="0"/>
                        <a:t>1998</a:t>
                      </a:r>
                    </a:p>
                  </a:txBody>
                  <a:tcPr marL="68580" marR="68580" marT="34290" marB="34290"/>
                </a:tc>
                <a:tc>
                  <a:txBody>
                    <a:bodyPr/>
                    <a:lstStyle/>
                    <a:p>
                      <a:pPr algn="r" rtl="1"/>
                      <a:r>
                        <a:rPr lang="he-IL" sz="1400" b="1" kern="1200" dirty="0">
                          <a:solidFill>
                            <a:srgbClr val="FF0000"/>
                          </a:solidFill>
                          <a:latin typeface="+mn-lt"/>
                          <a:ea typeface="+mn-ea"/>
                          <a:cs typeface="+mn-cs"/>
                        </a:rPr>
                        <a:t>דיפוזיה והעברה פעילה</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1164626126"/>
                  </a:ext>
                </a:extLst>
              </a:tr>
              <a:tr h="425613">
                <a:tc>
                  <a:txBody>
                    <a:bodyPr/>
                    <a:lstStyle/>
                    <a:p>
                      <a:pPr algn="r" rtl="1"/>
                      <a:r>
                        <a:rPr lang="he-IL" sz="1000" dirty="0"/>
                        <a:t>השפעת חומרי </a:t>
                      </a:r>
                      <a:r>
                        <a:rPr lang="he-IL" sz="1000" dirty="0" err="1"/>
                        <a:t>דיגיטליס</a:t>
                      </a:r>
                      <a:r>
                        <a:rPr lang="he-IL" sz="1000" dirty="0"/>
                        <a:t> על תהליכים המתרחשים בתא</a:t>
                      </a:r>
                    </a:p>
                  </a:txBody>
                  <a:tcPr marL="68580" marR="68580" marT="34290" marB="34290"/>
                </a:tc>
                <a:tc>
                  <a:txBody>
                    <a:bodyPr/>
                    <a:lstStyle/>
                    <a:p>
                      <a:pPr algn="r" rtl="1"/>
                      <a:r>
                        <a:rPr lang="he-IL" sz="1000" dirty="0"/>
                        <a:t>1995</a:t>
                      </a:r>
                    </a:p>
                  </a:txBody>
                  <a:tcPr marL="68580" marR="68580" marT="34290" marB="34290"/>
                </a:tc>
                <a:tc>
                  <a:txBody>
                    <a:bodyPr/>
                    <a:lstStyle/>
                    <a:p>
                      <a:pPr algn="r" rtl="1"/>
                      <a:r>
                        <a:rPr lang="he-IL" sz="1400" b="1" kern="1200" dirty="0">
                          <a:solidFill>
                            <a:srgbClr val="FF0000"/>
                          </a:solidFill>
                          <a:latin typeface="+mn-lt"/>
                          <a:ea typeface="+mn-ea"/>
                          <a:cs typeface="+mn-cs"/>
                        </a:rPr>
                        <a:t>העברה פעילה</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630897637"/>
                  </a:ext>
                </a:extLst>
              </a:tr>
              <a:tr h="285103">
                <a:tc>
                  <a:txBody>
                    <a:bodyPr/>
                    <a:lstStyle/>
                    <a:p>
                      <a:pPr algn="r" rtl="1"/>
                      <a:r>
                        <a:rPr lang="he-IL" sz="1000" dirty="0" err="1"/>
                        <a:t>אצטבולריה</a:t>
                      </a:r>
                      <a:endParaRPr lang="he-IL" sz="1000" dirty="0"/>
                    </a:p>
                  </a:txBody>
                  <a:tcPr marL="68580" marR="68580" marT="34290" marB="34290"/>
                </a:tc>
                <a:tc>
                  <a:txBody>
                    <a:bodyPr/>
                    <a:lstStyle/>
                    <a:p>
                      <a:pPr algn="r" rtl="1"/>
                      <a:r>
                        <a:rPr lang="he-IL" sz="1000" dirty="0"/>
                        <a:t>1989</a:t>
                      </a:r>
                    </a:p>
                  </a:txBody>
                  <a:tcPr marL="68580" marR="68580" marT="34290" marB="34290"/>
                </a:tc>
                <a:tc>
                  <a:txBody>
                    <a:bodyPr/>
                    <a:lstStyle/>
                    <a:p>
                      <a:pPr marL="0" algn="r" defTabSz="914400" rtl="1" eaLnBrk="1" latinLnBrk="0" hangingPunct="1"/>
                      <a:r>
                        <a:rPr lang="he-IL" sz="1400" b="1" kern="1200" dirty="0">
                          <a:solidFill>
                            <a:srgbClr val="FF0000"/>
                          </a:solidFill>
                          <a:latin typeface="+mn-lt"/>
                          <a:ea typeface="+mn-ea"/>
                          <a:cs typeface="+mn-cs"/>
                        </a:rPr>
                        <a:t>הקשר בין </a:t>
                      </a:r>
                      <a:r>
                        <a:rPr lang="en-US" sz="1400" b="1" kern="1200" dirty="0">
                          <a:solidFill>
                            <a:srgbClr val="FF0000"/>
                          </a:solidFill>
                          <a:latin typeface="+mn-lt"/>
                          <a:ea typeface="+mn-ea"/>
                          <a:cs typeface="+mn-cs"/>
                        </a:rPr>
                        <a:t>DNA</a:t>
                      </a:r>
                      <a:r>
                        <a:rPr lang="he-IL" sz="1400" b="1" kern="1200" dirty="0">
                          <a:solidFill>
                            <a:srgbClr val="FF0000"/>
                          </a:solidFill>
                          <a:latin typeface="+mn-lt"/>
                          <a:ea typeface="+mn-ea"/>
                          <a:cs typeface="+mn-cs"/>
                        </a:rPr>
                        <a:t> לתכונות</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1386684402"/>
                  </a:ext>
                </a:extLst>
              </a:tr>
              <a:tr h="285103">
                <a:tc>
                  <a:txBody>
                    <a:bodyPr/>
                    <a:lstStyle/>
                    <a:p>
                      <a:pPr algn="r" rtl="1"/>
                      <a:r>
                        <a:rPr lang="he-IL" sz="1000" dirty="0"/>
                        <a:t>חילוף חומרים בגוף ומחלת הסוכרת</a:t>
                      </a:r>
                    </a:p>
                  </a:txBody>
                  <a:tcPr marL="68580" marR="68580" marT="34290" marB="34290"/>
                </a:tc>
                <a:tc>
                  <a:txBody>
                    <a:bodyPr/>
                    <a:lstStyle/>
                    <a:p>
                      <a:pPr algn="r" rtl="1"/>
                      <a:r>
                        <a:rPr lang="he-IL" sz="1000" dirty="0"/>
                        <a:t>2004</a:t>
                      </a:r>
                    </a:p>
                  </a:txBody>
                  <a:tcPr marL="68580" marR="68580" marT="34290" marB="34290"/>
                </a:tc>
                <a:tc>
                  <a:txBody>
                    <a:bodyPr/>
                    <a:lstStyle/>
                    <a:p>
                      <a:pPr marL="0" algn="r" defTabSz="914400" rtl="1" eaLnBrk="1" latinLnBrk="0" hangingPunct="1"/>
                      <a:r>
                        <a:rPr lang="he-IL" sz="1400" b="1" kern="1200" dirty="0">
                          <a:solidFill>
                            <a:srgbClr val="FF0000"/>
                          </a:solidFill>
                          <a:latin typeface="+mn-lt"/>
                          <a:ea typeface="+mn-ea"/>
                          <a:cs typeface="+mn-cs"/>
                        </a:rPr>
                        <a:t>תורשה וסביבה. חילוף חומרים.</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393524544"/>
                  </a:ext>
                </a:extLst>
              </a:tr>
              <a:tr h="274320">
                <a:tc>
                  <a:txBody>
                    <a:bodyPr/>
                    <a:lstStyle/>
                    <a:p>
                      <a:pPr marL="0" algn="r" defTabSz="914400" rtl="1" eaLnBrk="1" latinLnBrk="0" hangingPunct="1"/>
                      <a:r>
                        <a:rPr lang="he-IL" sz="1400" kern="1200" dirty="0">
                          <a:solidFill>
                            <a:schemeClr val="dk1"/>
                          </a:solidFill>
                          <a:latin typeface="+mn-lt"/>
                          <a:ea typeface="+mn-ea"/>
                          <a:cs typeface="+mn-cs"/>
                        </a:rPr>
                        <a:t>טרנספורמציה בחיידקים</a:t>
                      </a:r>
                    </a:p>
                  </a:txBody>
                  <a:tcPr marL="68580" marR="68580" marT="34290" marB="34290"/>
                </a:tc>
                <a:tc>
                  <a:txBody>
                    <a:bodyPr/>
                    <a:lstStyle/>
                    <a:p>
                      <a:pPr marL="0" algn="r" defTabSz="914400" rtl="1" eaLnBrk="1" latinLnBrk="0" hangingPunct="1"/>
                      <a:r>
                        <a:rPr lang="he-IL" sz="1400" kern="1200" dirty="0">
                          <a:solidFill>
                            <a:schemeClr val="dk1"/>
                          </a:solidFill>
                          <a:latin typeface="+mn-lt"/>
                          <a:ea typeface="+mn-ea"/>
                          <a:cs typeface="+mn-cs"/>
                        </a:rPr>
                        <a:t>1990</a:t>
                      </a:r>
                    </a:p>
                  </a:txBody>
                  <a:tcPr marL="68580" marR="68580" marT="34290" marB="34290"/>
                </a:tc>
                <a:tc>
                  <a:txBody>
                    <a:bodyPr/>
                    <a:lstStyle/>
                    <a:p>
                      <a:pPr marL="0" algn="r" defTabSz="914400" rtl="1" eaLnBrk="1" latinLnBrk="0" hangingPunct="1"/>
                      <a:r>
                        <a:rPr lang="he-IL" sz="1400" b="1" kern="1200" dirty="0">
                          <a:solidFill>
                            <a:srgbClr val="FF0000"/>
                          </a:solidFill>
                          <a:latin typeface="+mn-lt"/>
                          <a:ea typeface="+mn-ea"/>
                          <a:cs typeface="+mn-cs"/>
                        </a:rPr>
                        <a:t>"רכישה"</a:t>
                      </a:r>
                      <a:r>
                        <a:rPr lang="en-US" sz="1400" b="1" kern="1200" dirty="0">
                          <a:solidFill>
                            <a:srgbClr val="FF0000"/>
                          </a:solidFill>
                          <a:latin typeface="+mn-lt"/>
                          <a:ea typeface="+mn-ea"/>
                          <a:cs typeface="+mn-cs"/>
                        </a:rPr>
                        <a:t> </a:t>
                      </a:r>
                      <a:r>
                        <a:rPr lang="he-IL" sz="1400" b="1" kern="1200" dirty="0">
                          <a:solidFill>
                            <a:srgbClr val="FF0000"/>
                          </a:solidFill>
                          <a:latin typeface="+mn-lt"/>
                          <a:ea typeface="+mn-ea"/>
                          <a:cs typeface="+mn-cs"/>
                        </a:rPr>
                        <a:t>של תכונות חדשות</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2839735698"/>
                  </a:ext>
                </a:extLst>
              </a:tr>
            </a:tbl>
          </a:graphicData>
        </a:graphic>
      </p:graphicFrame>
      <p:sp>
        <p:nvSpPr>
          <p:cNvPr id="2" name="Rectangle 1">
            <a:extLst>
              <a:ext uri="{FF2B5EF4-FFF2-40B4-BE49-F238E27FC236}">
                <a16:creationId xmlns:a16="http://schemas.microsoft.com/office/drawing/2014/main" id="{F5A2CA64-2BDF-4798-B750-2E04AA0F032C}"/>
              </a:ext>
            </a:extLst>
          </p:cNvPr>
          <p:cNvSpPr/>
          <p:nvPr/>
        </p:nvSpPr>
        <p:spPr>
          <a:xfrm>
            <a:off x="8265233" y="857250"/>
            <a:ext cx="878767" cy="553998"/>
          </a:xfrm>
          <a:prstGeom prst="rect">
            <a:avLst/>
          </a:prstGeom>
        </p:spPr>
        <p:txBody>
          <a:bodyPr wrap="none">
            <a:spAutoFit/>
          </a:bodyPr>
          <a:lstStyle/>
          <a:p>
            <a:pPr defTabSz="685800">
              <a:defRPr/>
            </a:pPr>
            <a:r>
              <a:rPr lang="he-IL" sz="3000" dirty="0">
                <a:solidFill>
                  <a:prstClr val="black"/>
                </a:solidFill>
              </a:rPr>
              <a:t>התא</a:t>
            </a:r>
          </a:p>
        </p:txBody>
      </p:sp>
    </p:spTree>
    <p:extLst>
      <p:ext uri="{BB962C8B-B14F-4D97-AF65-F5344CB8AC3E}">
        <p14:creationId xmlns:p14="http://schemas.microsoft.com/office/powerpoint/2010/main" val="33629408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A2CA64-2BDF-4798-B750-2E04AA0F032C}"/>
              </a:ext>
            </a:extLst>
          </p:cNvPr>
          <p:cNvSpPr/>
          <p:nvPr/>
        </p:nvSpPr>
        <p:spPr>
          <a:xfrm>
            <a:off x="8265233" y="910590"/>
            <a:ext cx="878767" cy="553998"/>
          </a:xfrm>
          <a:prstGeom prst="rect">
            <a:avLst/>
          </a:prstGeom>
        </p:spPr>
        <p:txBody>
          <a:bodyPr wrap="none">
            <a:spAutoFit/>
          </a:bodyPr>
          <a:lstStyle/>
          <a:p>
            <a:pPr defTabSz="685800">
              <a:defRPr/>
            </a:pPr>
            <a:r>
              <a:rPr lang="he-IL" sz="3000" dirty="0">
                <a:solidFill>
                  <a:prstClr val="black"/>
                </a:solidFill>
              </a:rPr>
              <a:t>התא</a:t>
            </a:r>
          </a:p>
        </p:txBody>
      </p:sp>
      <p:graphicFrame>
        <p:nvGraphicFramePr>
          <p:cNvPr id="6" name="Table 5">
            <a:extLst>
              <a:ext uri="{FF2B5EF4-FFF2-40B4-BE49-F238E27FC236}">
                <a16:creationId xmlns:a16="http://schemas.microsoft.com/office/drawing/2014/main" id="{3AD2E8A8-CB43-454A-A5BC-D6BF469F8D75}"/>
              </a:ext>
            </a:extLst>
          </p:cNvPr>
          <p:cNvGraphicFramePr>
            <a:graphicFrameLocks noGrp="1"/>
          </p:cNvGraphicFramePr>
          <p:nvPr/>
        </p:nvGraphicFramePr>
        <p:xfrm>
          <a:off x="306971" y="1491683"/>
          <a:ext cx="8610886" cy="3055042"/>
        </p:xfrm>
        <a:graphic>
          <a:graphicData uri="http://schemas.openxmlformats.org/drawingml/2006/table">
            <a:tbl>
              <a:tblPr rtl="1" firstRow="1" bandRow="1">
                <a:tableStyleId>{5C22544A-7EE6-4342-B048-85BDC9FD1C3A}</a:tableStyleId>
              </a:tblPr>
              <a:tblGrid>
                <a:gridCol w="2585644">
                  <a:extLst>
                    <a:ext uri="{9D8B030D-6E8A-4147-A177-3AD203B41FA5}">
                      <a16:colId xmlns:a16="http://schemas.microsoft.com/office/drawing/2014/main" val="1996358078"/>
                    </a:ext>
                  </a:extLst>
                </a:gridCol>
                <a:gridCol w="627017">
                  <a:extLst>
                    <a:ext uri="{9D8B030D-6E8A-4147-A177-3AD203B41FA5}">
                      <a16:colId xmlns:a16="http://schemas.microsoft.com/office/drawing/2014/main" val="2607249837"/>
                    </a:ext>
                  </a:extLst>
                </a:gridCol>
                <a:gridCol w="2752997">
                  <a:extLst>
                    <a:ext uri="{9D8B030D-6E8A-4147-A177-3AD203B41FA5}">
                      <a16:colId xmlns:a16="http://schemas.microsoft.com/office/drawing/2014/main" val="3478646602"/>
                    </a:ext>
                  </a:extLst>
                </a:gridCol>
                <a:gridCol w="2645228">
                  <a:extLst>
                    <a:ext uri="{9D8B030D-6E8A-4147-A177-3AD203B41FA5}">
                      <a16:colId xmlns:a16="http://schemas.microsoft.com/office/drawing/2014/main" val="497201386"/>
                    </a:ext>
                  </a:extLst>
                </a:gridCol>
              </a:tblGrid>
              <a:tr h="293915">
                <a:tc>
                  <a:txBody>
                    <a:bodyPr/>
                    <a:lstStyle/>
                    <a:p>
                      <a:pPr algn="r" rtl="1"/>
                      <a:r>
                        <a:rPr lang="he-IL" sz="1000" dirty="0"/>
                        <a:t>שם הקטע</a:t>
                      </a:r>
                    </a:p>
                  </a:txBody>
                  <a:tcPr marL="68580" marR="68580" marT="34290" marB="34290"/>
                </a:tc>
                <a:tc>
                  <a:txBody>
                    <a:bodyPr/>
                    <a:lstStyle/>
                    <a:p>
                      <a:pPr algn="r" rtl="1"/>
                      <a:r>
                        <a:rPr lang="he-IL" sz="1000" dirty="0"/>
                        <a:t>שנה</a:t>
                      </a:r>
                    </a:p>
                  </a:txBody>
                  <a:tcPr marL="68580" marR="68580" marT="34290" marB="34290"/>
                </a:tc>
                <a:tc>
                  <a:txBody>
                    <a:bodyPr/>
                    <a:lstStyle/>
                    <a:p>
                      <a:pPr algn="r" rtl="1"/>
                      <a:r>
                        <a:rPr lang="he-IL" sz="1000" dirty="0"/>
                        <a:t>תיאור</a:t>
                      </a:r>
                    </a:p>
                  </a:txBody>
                  <a:tcPr marL="68580" marR="68580" marT="34290" marB="34290"/>
                </a:tc>
                <a:tc>
                  <a:txBody>
                    <a:bodyPr/>
                    <a:lstStyle/>
                    <a:p>
                      <a:pPr algn="r" rtl="1"/>
                      <a:r>
                        <a:rPr lang="he-IL" sz="1000" dirty="0"/>
                        <a:t>הערות</a:t>
                      </a:r>
                    </a:p>
                  </a:txBody>
                  <a:tcPr marL="68580" marR="68580" marT="34290" marB="34290"/>
                </a:tc>
                <a:extLst>
                  <a:ext uri="{0D108BD9-81ED-4DB2-BD59-A6C34878D82A}">
                    <a16:rowId xmlns:a16="http://schemas.microsoft.com/office/drawing/2014/main" val="154915730"/>
                  </a:ext>
                </a:extLst>
              </a:tr>
              <a:tr h="345281">
                <a:tc>
                  <a:txBody>
                    <a:bodyPr/>
                    <a:lstStyle/>
                    <a:p>
                      <a:pPr algn="r" rtl="1"/>
                      <a:r>
                        <a:rPr lang="he-IL" sz="1000" dirty="0"/>
                        <a:t>ויסות כמות יוני ברזל בתוך התא</a:t>
                      </a:r>
                    </a:p>
                  </a:txBody>
                  <a:tcPr marL="68580" marR="68580" marT="34290" marB="34290"/>
                </a:tc>
                <a:tc>
                  <a:txBody>
                    <a:bodyPr/>
                    <a:lstStyle/>
                    <a:p>
                      <a:pPr algn="r" rtl="1"/>
                      <a:r>
                        <a:rPr lang="he-IL" sz="1000" dirty="0"/>
                        <a:t>1996</a:t>
                      </a:r>
                    </a:p>
                  </a:txBody>
                  <a:tcPr marL="68580" marR="68580" marT="34290" marB="34290"/>
                </a:tc>
                <a:tc>
                  <a:txBody>
                    <a:bodyPr/>
                    <a:lstStyle/>
                    <a:p>
                      <a:pPr algn="r" rtl="1"/>
                      <a:r>
                        <a:rPr lang="he-IL" sz="1400" b="1" kern="1200" dirty="0">
                          <a:solidFill>
                            <a:srgbClr val="FF0000"/>
                          </a:solidFill>
                          <a:latin typeface="+mn-lt"/>
                          <a:ea typeface="+mn-ea"/>
                          <a:cs typeface="+mn-cs"/>
                        </a:rPr>
                        <a:t>הומאוסטזיס של ברזל וביטוי גנים</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2390578040"/>
                  </a:ext>
                </a:extLst>
              </a:tr>
              <a:tr h="702993">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1400" b="0" u="none" kern="1200" dirty="0">
                          <a:solidFill>
                            <a:schemeClr val="dk1"/>
                          </a:solidFill>
                          <a:effectLst/>
                          <a:latin typeface="+mn-lt"/>
                          <a:ea typeface="+mn-ea"/>
                          <a:cs typeface="+mn-cs"/>
                        </a:rPr>
                        <a:t>מי גדל בקור?</a:t>
                      </a:r>
                      <a:endParaRPr lang="en-US" sz="1400" b="0" u="none" kern="1200" dirty="0">
                        <a:solidFill>
                          <a:schemeClr val="dk1"/>
                        </a:solidFill>
                        <a:effectLst/>
                        <a:latin typeface="+mn-lt"/>
                        <a:ea typeface="+mn-ea"/>
                        <a:cs typeface="+mn-cs"/>
                      </a:endParaRPr>
                    </a:p>
                    <a:p>
                      <a:pPr algn="r" rtl="1"/>
                      <a:endParaRPr lang="he-IL" sz="1000" dirty="0"/>
                    </a:p>
                  </a:txBody>
                  <a:tcPr marL="68580" marR="68580" marT="34290" marB="34290"/>
                </a:tc>
                <a:tc>
                  <a:txBody>
                    <a:bodyPr/>
                    <a:lstStyle/>
                    <a:p>
                      <a:pPr algn="r" rtl="1"/>
                      <a:r>
                        <a:rPr lang="he-IL" sz="1000" dirty="0"/>
                        <a:t>2012</a:t>
                      </a:r>
                    </a:p>
                  </a:txBody>
                  <a:tcPr marL="68580" marR="68580" marT="34290" marB="34290"/>
                </a:tc>
                <a:tc>
                  <a:txBody>
                    <a:bodyPr/>
                    <a:lstStyle/>
                    <a:p>
                      <a:pPr algn="r" rtl="1"/>
                      <a:r>
                        <a:rPr lang="he-IL" sz="1000" dirty="0"/>
                        <a:t>שיטות לשימור מזון כמו המלחה וטמפרטורה. השפעת טמפרטורה על </a:t>
                      </a:r>
                      <a:r>
                        <a:rPr lang="he-IL" sz="1000" b="1" dirty="0">
                          <a:solidFill>
                            <a:srgbClr val="FF0000"/>
                          </a:solidFill>
                        </a:rPr>
                        <a:t>ביטוי גנים </a:t>
                      </a:r>
                      <a:r>
                        <a:rPr lang="he-IL" sz="1000" dirty="0"/>
                        <a:t>המקודדים לחלבוני עקת קור. </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2631013623"/>
                  </a:ext>
                </a:extLst>
              </a:tr>
              <a:tr h="274320">
                <a:tc>
                  <a:txBody>
                    <a:bodyPr/>
                    <a:lstStyle/>
                    <a:p>
                      <a:pPr algn="r" rtl="1"/>
                      <a:r>
                        <a:rPr lang="he-IL" sz="1000" dirty="0"/>
                        <a:t>השפעת עקה על תאים</a:t>
                      </a:r>
                    </a:p>
                  </a:txBody>
                  <a:tcPr marL="68580" marR="68580" marT="34290" marB="34290"/>
                </a:tc>
                <a:tc>
                  <a:txBody>
                    <a:bodyPr/>
                    <a:lstStyle/>
                    <a:p>
                      <a:pPr algn="r" rtl="1"/>
                      <a:r>
                        <a:rPr lang="he-IL" sz="1000" dirty="0"/>
                        <a:t>2002</a:t>
                      </a:r>
                    </a:p>
                  </a:txBody>
                  <a:tcPr marL="68580" marR="68580" marT="34290" marB="34290"/>
                </a:tc>
                <a:tc>
                  <a:txBody>
                    <a:bodyPr/>
                    <a:lstStyle/>
                    <a:p>
                      <a:pPr algn="r" rtl="1"/>
                      <a:r>
                        <a:rPr lang="he-IL" sz="1000" b="1" dirty="0">
                          <a:solidFill>
                            <a:srgbClr val="FF0000"/>
                          </a:solidFill>
                        </a:rPr>
                        <a:t>ביטוי גנים. </a:t>
                      </a:r>
                      <a:r>
                        <a:rPr lang="he-IL" sz="1400" kern="1200" dirty="0">
                          <a:solidFill>
                            <a:schemeClr val="dk1"/>
                          </a:solidFill>
                          <a:latin typeface="+mn-lt"/>
                          <a:ea typeface="+mn-ea"/>
                          <a:cs typeface="+mn-cs"/>
                        </a:rPr>
                        <a:t>חלבוני עקת חום. </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885095780"/>
                  </a:ext>
                </a:extLst>
              </a:tr>
              <a:tr h="367277">
                <a:tc>
                  <a:txBody>
                    <a:bodyPr/>
                    <a:lstStyle/>
                    <a:p>
                      <a:pPr algn="r" rtl="1"/>
                      <a:r>
                        <a:rPr lang="he-IL" sz="1000" dirty="0"/>
                        <a:t>פעילות ההורמון </a:t>
                      </a:r>
                      <a:r>
                        <a:rPr lang="he-IL" sz="1000" dirty="0" err="1"/>
                        <a:t>קורטיזול</a:t>
                      </a:r>
                      <a:r>
                        <a:rPr lang="he-IL" sz="1000" dirty="0"/>
                        <a:t> בתנאי לחץ</a:t>
                      </a:r>
                    </a:p>
                  </a:txBody>
                  <a:tcPr marL="68580" marR="68580" marT="34290" marB="34290"/>
                </a:tc>
                <a:tc>
                  <a:txBody>
                    <a:bodyPr/>
                    <a:lstStyle/>
                    <a:p>
                      <a:pPr algn="r" rtl="1"/>
                      <a:r>
                        <a:rPr lang="he-IL" sz="1000" dirty="0"/>
                        <a:t>2000</a:t>
                      </a:r>
                    </a:p>
                  </a:txBody>
                  <a:tcPr marL="68580" marR="68580" marT="34290" marB="34290"/>
                </a:tc>
                <a:tc>
                  <a:txBody>
                    <a:bodyPr/>
                    <a:lstStyle/>
                    <a:p>
                      <a:pPr algn="r" rtl="1"/>
                      <a:r>
                        <a:rPr lang="he-IL" sz="1000" dirty="0"/>
                        <a:t>השפעת הורמון על </a:t>
                      </a:r>
                      <a:r>
                        <a:rPr lang="he-IL" sz="1400" b="1" kern="1200" dirty="0">
                          <a:solidFill>
                            <a:srgbClr val="FF0000"/>
                          </a:solidFill>
                          <a:latin typeface="+mn-lt"/>
                          <a:ea typeface="+mn-ea"/>
                          <a:cs typeface="+mn-cs"/>
                        </a:rPr>
                        <a:t>ביטוי גנים</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2638991879"/>
                  </a:ext>
                </a:extLst>
              </a:tr>
              <a:tr h="274320">
                <a:tc>
                  <a:txBody>
                    <a:bodyPr/>
                    <a:lstStyle/>
                    <a:p>
                      <a:pPr algn="r" rtl="1"/>
                      <a:r>
                        <a:rPr lang="he-IL" sz="1000" dirty="0"/>
                        <a:t>רבייה בקיפודי ים</a:t>
                      </a:r>
                    </a:p>
                  </a:txBody>
                  <a:tcPr marL="68580" marR="68580" marT="34290" marB="34290"/>
                </a:tc>
                <a:tc>
                  <a:txBody>
                    <a:bodyPr/>
                    <a:lstStyle/>
                    <a:p>
                      <a:pPr algn="r" rtl="1"/>
                      <a:r>
                        <a:rPr lang="he-IL" sz="1000" dirty="0"/>
                        <a:t>1994</a:t>
                      </a:r>
                    </a:p>
                  </a:txBody>
                  <a:tcPr marL="68580" marR="68580" marT="34290" marB="34290"/>
                </a:tc>
                <a:tc>
                  <a:txBody>
                    <a:bodyPr/>
                    <a:lstStyle/>
                    <a:p>
                      <a:pPr algn="r" rtl="1"/>
                      <a:r>
                        <a:rPr lang="he-IL" sz="1400" b="1" kern="1200" dirty="0">
                          <a:solidFill>
                            <a:srgbClr val="FF0000"/>
                          </a:solidFill>
                          <a:latin typeface="+mn-lt"/>
                          <a:ea typeface="+mn-ea"/>
                          <a:cs typeface="+mn-cs"/>
                        </a:rPr>
                        <a:t>ביטוי גנים לאחר הפריה</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911682374"/>
                  </a:ext>
                </a:extLst>
              </a:tr>
              <a:tr h="492095">
                <a:tc>
                  <a:txBody>
                    <a:bodyPr/>
                    <a:lstStyle/>
                    <a:p>
                      <a:pPr algn="r" rtl="1"/>
                      <a:r>
                        <a:rPr lang="he-IL" sz="1000" dirty="0"/>
                        <a:t>תאי גזע עובריים – תקווה לחולים</a:t>
                      </a:r>
                    </a:p>
                  </a:txBody>
                  <a:tcPr marL="68580" marR="68580" marT="34290" marB="34290"/>
                </a:tc>
                <a:tc>
                  <a:txBody>
                    <a:bodyPr/>
                    <a:lstStyle/>
                    <a:p>
                      <a:pPr algn="r" rtl="1"/>
                      <a:r>
                        <a:rPr lang="he-IL" sz="1000" dirty="0"/>
                        <a:t>2009</a:t>
                      </a:r>
                    </a:p>
                  </a:txBody>
                  <a:tcPr marL="68580" marR="68580" marT="34290" marB="34290"/>
                </a:tc>
                <a:tc>
                  <a:txBody>
                    <a:bodyPr/>
                    <a:lstStyle/>
                    <a:p>
                      <a:pPr algn="r" rtl="1"/>
                      <a:r>
                        <a:rPr lang="he-IL" sz="1000" b="1" dirty="0">
                          <a:solidFill>
                            <a:srgbClr val="FF0000"/>
                          </a:solidFill>
                        </a:rPr>
                        <a:t>מיטוזה והתמיינות תאים. </a:t>
                      </a:r>
                    </a:p>
                  </a:txBody>
                  <a:tcPr marL="68580" marR="68580" marT="34290" marB="34290"/>
                </a:tc>
                <a:tc>
                  <a:txBody>
                    <a:bodyPr/>
                    <a:lstStyle/>
                    <a:p>
                      <a:pPr algn="r" rtl="1"/>
                      <a:r>
                        <a:rPr lang="he-IL" sz="1000" dirty="0"/>
                        <a:t>יש שילוב של תפקוד מערכת העצבים ומערכת החיסון. </a:t>
                      </a:r>
                    </a:p>
                  </a:txBody>
                  <a:tcPr marL="68580" marR="68580" marT="34290" marB="34290"/>
                </a:tc>
                <a:extLst>
                  <a:ext uri="{0D108BD9-81ED-4DB2-BD59-A6C34878D82A}">
                    <a16:rowId xmlns:a16="http://schemas.microsoft.com/office/drawing/2014/main" val="2078954502"/>
                  </a:ext>
                </a:extLst>
              </a:tr>
              <a:tr h="289601">
                <a:tc>
                  <a:txBody>
                    <a:bodyPr/>
                    <a:lstStyle/>
                    <a:p>
                      <a:pPr algn="r" rtl="1"/>
                      <a:r>
                        <a:rPr lang="he-IL" sz="1000" dirty="0"/>
                        <a:t>התפתחות עוברית ושיבוט</a:t>
                      </a:r>
                    </a:p>
                  </a:txBody>
                  <a:tcPr marL="68580" marR="68580" marT="34290" marB="34290"/>
                </a:tc>
                <a:tc>
                  <a:txBody>
                    <a:bodyPr/>
                    <a:lstStyle/>
                    <a:p>
                      <a:pPr algn="r" rtl="1"/>
                      <a:r>
                        <a:rPr lang="he-IL" sz="1000" dirty="0"/>
                        <a:t>2003</a:t>
                      </a:r>
                    </a:p>
                  </a:txBody>
                  <a:tcPr marL="68580" marR="68580" marT="34290" marB="34290"/>
                </a:tc>
                <a:tc>
                  <a:txBody>
                    <a:bodyPr/>
                    <a:lstStyle/>
                    <a:p>
                      <a:pPr algn="r" rtl="1"/>
                      <a:r>
                        <a:rPr lang="he-IL" sz="1400" b="1" kern="1200" dirty="0">
                          <a:solidFill>
                            <a:srgbClr val="FF0000"/>
                          </a:solidFill>
                          <a:latin typeface="+mn-lt"/>
                          <a:ea typeface="+mn-ea"/>
                          <a:cs typeface="+mn-cs"/>
                        </a:rPr>
                        <a:t>התמיינות תאים</a:t>
                      </a:r>
                    </a:p>
                  </a:txBody>
                  <a:tcPr marL="68580" marR="68580" marT="34290" marB="34290"/>
                </a:tc>
                <a:tc>
                  <a:txBody>
                    <a:bodyPr/>
                    <a:lstStyle/>
                    <a:p>
                      <a:pPr algn="r" rtl="1"/>
                      <a:endParaRPr lang="he-IL" sz="1000" dirty="0"/>
                    </a:p>
                  </a:txBody>
                  <a:tcPr marL="68580" marR="68580" marT="34290" marB="34290"/>
                </a:tc>
                <a:extLst>
                  <a:ext uri="{0D108BD9-81ED-4DB2-BD59-A6C34878D82A}">
                    <a16:rowId xmlns:a16="http://schemas.microsoft.com/office/drawing/2014/main" val="1120647689"/>
                  </a:ext>
                </a:extLst>
              </a:tr>
            </a:tbl>
          </a:graphicData>
        </a:graphic>
      </p:graphicFrame>
    </p:spTree>
    <p:extLst>
      <p:ext uri="{BB962C8B-B14F-4D97-AF65-F5344CB8AC3E}">
        <p14:creationId xmlns:p14="http://schemas.microsoft.com/office/powerpoint/2010/main" val="32810720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59AE206-7EBA-4D33-8BC9-9D8158553F0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rtl="0">
              <a:defRPr/>
            </a:pPr>
            <a:endParaRPr lang="en-US" sz="1350">
              <a:solidFill>
                <a:prstClr val="white"/>
              </a:solidFill>
            </a:endParaRPr>
          </a:p>
        </p:txBody>
      </p:sp>
      <p:sp>
        <p:nvSpPr>
          <p:cNvPr id="2" name="Title 1">
            <a:extLst>
              <a:ext uri="{FF2B5EF4-FFF2-40B4-BE49-F238E27FC236}">
                <a16:creationId xmlns:a16="http://schemas.microsoft.com/office/drawing/2014/main" id="{28BCFF1D-135E-48DA-82F0-F723B963FC03}"/>
              </a:ext>
            </a:extLst>
          </p:cNvPr>
          <p:cNvSpPr>
            <a:spLocks noGrp="1"/>
          </p:cNvSpPr>
          <p:nvPr>
            <p:ph type="title"/>
          </p:nvPr>
        </p:nvSpPr>
        <p:spPr>
          <a:xfrm>
            <a:off x="481693" y="4251260"/>
            <a:ext cx="5204792" cy="1303020"/>
          </a:xfrm>
        </p:spPr>
        <p:txBody>
          <a:bodyPr vert="horz" lIns="68580" tIns="34290" rIns="68580" bIns="34290" rtlCol="0" anchor="ctr">
            <a:normAutofit/>
          </a:bodyPr>
          <a:lstStyle/>
          <a:p>
            <a:pPr algn="r" rtl="1"/>
            <a:r>
              <a:rPr lang="en-US" sz="4500" dirty="0" err="1"/>
              <a:t>שילוב</a:t>
            </a:r>
            <a:r>
              <a:rPr lang="en-US" sz="4500" dirty="0"/>
              <a:t> </a:t>
            </a:r>
            <a:r>
              <a:rPr lang="en-US" sz="4500" dirty="0" err="1"/>
              <a:t>קטע</a:t>
            </a:r>
            <a:r>
              <a:rPr lang="en-US" sz="4500" dirty="0"/>
              <a:t> </a:t>
            </a:r>
            <a:r>
              <a:rPr lang="en-US" sz="4500" dirty="0" err="1"/>
              <a:t>מדעי</a:t>
            </a:r>
            <a:r>
              <a:rPr lang="en-US" sz="4500" dirty="0"/>
              <a:t> </a:t>
            </a:r>
            <a:r>
              <a:rPr lang="en-US" sz="4500" dirty="0" err="1"/>
              <a:t>מבחינות</a:t>
            </a:r>
            <a:r>
              <a:rPr lang="en-US" sz="4500" dirty="0"/>
              <a:t> </a:t>
            </a:r>
            <a:r>
              <a:rPr lang="en-US" sz="4500" dirty="0" err="1">
                <a:cs typeface="+mn-cs"/>
              </a:rPr>
              <a:t>הבגרות</a:t>
            </a:r>
            <a:r>
              <a:rPr lang="en-US" sz="4500" dirty="0">
                <a:cs typeface="+mn-cs"/>
              </a:rPr>
              <a:t> </a:t>
            </a:r>
            <a:r>
              <a:rPr lang="he-IL" sz="4500" dirty="0">
                <a:cs typeface="+mn-cs"/>
              </a:rPr>
              <a:t>3 </a:t>
            </a:r>
            <a:r>
              <a:rPr lang="he-IL" sz="4500" dirty="0" err="1">
                <a:cs typeface="+mn-cs"/>
              </a:rPr>
              <a:t>י"ל</a:t>
            </a:r>
            <a:endParaRPr lang="en-US" sz="4500" dirty="0">
              <a:cs typeface="+mn-cs"/>
            </a:endParaRPr>
          </a:p>
        </p:txBody>
      </p:sp>
      <p:sp>
        <p:nvSpPr>
          <p:cNvPr id="73" name="Oval 72">
            <a:extLst>
              <a:ext uri="{FF2B5EF4-FFF2-40B4-BE49-F238E27FC236}">
                <a16:creationId xmlns:a16="http://schemas.microsoft.com/office/drawing/2014/main" id="{6437D937-A7F1-4011-92B4-328E5BE1B1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425" y="1322610"/>
            <a:ext cx="1682850" cy="1682847"/>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rtl="0">
              <a:defRPr/>
            </a:pPr>
            <a:endParaRPr lang="en-US" sz="1350">
              <a:solidFill>
                <a:prstClr val="white"/>
              </a:solidFill>
            </a:endParaRPr>
          </a:p>
        </p:txBody>
      </p:sp>
      <p:sp>
        <p:nvSpPr>
          <p:cNvPr id="75" name="Oval 74">
            <a:extLst>
              <a:ext uri="{FF2B5EF4-FFF2-40B4-BE49-F238E27FC236}">
                <a16:creationId xmlns:a16="http://schemas.microsoft.com/office/drawing/2014/main" id="{B672F332-AF08-46C6-94F0-77684310D7B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46251" y="2707204"/>
            <a:ext cx="721796" cy="721796"/>
          </a:xfrm>
          <a:prstGeom prst="ellipse">
            <a:avLst/>
          </a:prstGeom>
          <a:solidFill>
            <a:srgbClr val="6E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rtl="0">
              <a:defRPr/>
            </a:pPr>
            <a:endParaRPr lang="en-US" sz="1350">
              <a:solidFill>
                <a:prstClr val="white"/>
              </a:solidFill>
            </a:endParaRPr>
          </a:p>
        </p:txBody>
      </p:sp>
      <p:sp>
        <p:nvSpPr>
          <p:cNvPr id="77" name="Oval 76">
            <a:extLst>
              <a:ext uri="{FF2B5EF4-FFF2-40B4-BE49-F238E27FC236}">
                <a16:creationId xmlns:a16="http://schemas.microsoft.com/office/drawing/2014/main" id="{34244EF8-D73A-40E1-BE73-D46E6B4B04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4372" y="2603242"/>
            <a:ext cx="220271" cy="220271"/>
          </a:xfrm>
          <a:prstGeom prst="ellipse">
            <a:avLst/>
          </a:prstGeom>
          <a:solidFill>
            <a:srgbClr val="FEB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rtl="0">
              <a:defRPr/>
            </a:pPr>
            <a:endParaRPr lang="en-US" sz="1350">
              <a:solidFill>
                <a:prstClr val="white"/>
              </a:solidFill>
            </a:endParaRPr>
          </a:p>
        </p:txBody>
      </p:sp>
      <p:pic>
        <p:nvPicPr>
          <p:cNvPr id="4098" name="Picture 2" descr="Image result for â«×©××××â¬â">
            <a:extLst>
              <a:ext uri="{FF2B5EF4-FFF2-40B4-BE49-F238E27FC236}">
                <a16:creationId xmlns:a16="http://schemas.microsoft.com/office/drawing/2014/main" id="{F29E22B0-9004-4E06-B428-2E8C1744BA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86" r="1185" b="1"/>
          <a:stretch/>
        </p:blipFill>
        <p:spPr bwMode="auto">
          <a:xfrm>
            <a:off x="4869085" y="857257"/>
            <a:ext cx="4274915" cy="3044426"/>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noFill/>
          <a:extLst>
            <a:ext uri="{909E8E84-426E-40DD-AFC4-6F175D3DCCD1}">
              <a14:hiddenFill xmlns:a14="http://schemas.microsoft.com/office/drawing/2010/main">
                <a:solidFill>
                  <a:srgbClr val="FFFFFF"/>
                </a:solidFill>
              </a14:hiddenFill>
            </a:ext>
          </a:extLst>
        </p:spPr>
      </p:pic>
      <p:cxnSp>
        <p:nvCxnSpPr>
          <p:cNvPr id="79" name="Straight Connector 78">
            <a:extLst>
              <a:ext uri="{FF2B5EF4-FFF2-40B4-BE49-F238E27FC236}">
                <a16:creationId xmlns:a16="http://schemas.microsoft.com/office/drawing/2014/main" id="{9E8E38ED-369A-44C2-B635-0BED0E48A6E8}"/>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50294" y="4251260"/>
            <a:ext cx="0" cy="130302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497284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2C0F2AF7-9A7D-4D76-8844-F884D0AC44FD}"/>
              </a:ext>
            </a:extLst>
          </p:cNvPr>
          <p:cNvGraphicFramePr>
            <a:graphicFrameLocks noGrp="1"/>
          </p:cNvGraphicFramePr>
          <p:nvPr>
            <p:ph idx="1"/>
          </p:nvPr>
        </p:nvGraphicFramePr>
        <p:xfrm>
          <a:off x="0" y="948690"/>
          <a:ext cx="9144000" cy="5021580"/>
        </p:xfrm>
        <a:graphic>
          <a:graphicData uri="http://schemas.openxmlformats.org/drawingml/2006/table">
            <a:tbl>
              <a:tblPr rtl="1" firstRow="1" bandRow="1">
                <a:tableStyleId>{5C22544A-7EE6-4342-B048-85BDC9FD1C3A}</a:tableStyleId>
              </a:tblPr>
              <a:tblGrid>
                <a:gridCol w="3040380">
                  <a:extLst>
                    <a:ext uri="{9D8B030D-6E8A-4147-A177-3AD203B41FA5}">
                      <a16:colId xmlns:a16="http://schemas.microsoft.com/office/drawing/2014/main" val="3109692158"/>
                    </a:ext>
                  </a:extLst>
                </a:gridCol>
                <a:gridCol w="3055620">
                  <a:extLst>
                    <a:ext uri="{9D8B030D-6E8A-4147-A177-3AD203B41FA5}">
                      <a16:colId xmlns:a16="http://schemas.microsoft.com/office/drawing/2014/main" val="466617470"/>
                    </a:ext>
                  </a:extLst>
                </a:gridCol>
                <a:gridCol w="3048000">
                  <a:extLst>
                    <a:ext uri="{9D8B030D-6E8A-4147-A177-3AD203B41FA5}">
                      <a16:colId xmlns:a16="http://schemas.microsoft.com/office/drawing/2014/main" val="14525449"/>
                    </a:ext>
                  </a:extLst>
                </a:gridCol>
              </a:tblGrid>
              <a:tr h="278130">
                <a:tc>
                  <a:txBody>
                    <a:bodyPr/>
                    <a:lstStyle/>
                    <a:p>
                      <a:pPr algn="ctr" rtl="1"/>
                      <a:r>
                        <a:rPr lang="he-IL" sz="1200" dirty="0"/>
                        <a:t>אקולוגיה</a:t>
                      </a:r>
                    </a:p>
                  </a:txBody>
                  <a:tcPr marL="68580" marR="68580" marT="34290" marB="34290"/>
                </a:tc>
                <a:tc>
                  <a:txBody>
                    <a:bodyPr/>
                    <a:lstStyle/>
                    <a:p>
                      <a:pPr algn="ctr" rtl="1"/>
                      <a:r>
                        <a:rPr lang="he-IL" sz="1200" dirty="0"/>
                        <a:t>גוף האדם</a:t>
                      </a:r>
                    </a:p>
                  </a:txBody>
                  <a:tcPr marL="68580" marR="68580" marT="34290" marB="34290"/>
                </a:tc>
                <a:tc>
                  <a:txBody>
                    <a:bodyPr/>
                    <a:lstStyle/>
                    <a:p>
                      <a:pPr algn="ctr" rtl="1"/>
                      <a:r>
                        <a:rPr lang="he-IL" sz="1200" dirty="0"/>
                        <a:t>התא</a:t>
                      </a:r>
                    </a:p>
                  </a:txBody>
                  <a:tcPr marL="68580" marR="68580" marT="34290" marB="34290"/>
                </a:tc>
                <a:extLst>
                  <a:ext uri="{0D108BD9-81ED-4DB2-BD59-A6C34878D82A}">
                    <a16:rowId xmlns:a16="http://schemas.microsoft.com/office/drawing/2014/main" val="3752683119"/>
                  </a:ext>
                </a:extLst>
              </a:tr>
              <a:tr h="278130">
                <a:tc>
                  <a:txBody>
                    <a:bodyPr/>
                    <a:lstStyle/>
                    <a:p>
                      <a:pPr algn="r" rtl="1"/>
                      <a:r>
                        <a:rPr lang="he-IL" sz="1100" dirty="0"/>
                        <a:t>שונית האלמוגים וההתחממות העולמית 2014</a:t>
                      </a:r>
                    </a:p>
                  </a:txBody>
                  <a:tcPr marL="68580" marR="68580" marT="34290" marB="34290"/>
                </a:tc>
                <a:tc>
                  <a:txBody>
                    <a:bodyPr/>
                    <a:lstStyle/>
                    <a:p>
                      <a:pPr algn="r" rtl="1"/>
                      <a:r>
                        <a:rPr lang="he-IL" sz="1100" dirty="0"/>
                        <a:t>צהבת ילודים (המוגלובין) 2014</a:t>
                      </a:r>
                    </a:p>
                  </a:txBody>
                  <a:tcPr marL="68580" marR="68580" marT="34290" marB="34290"/>
                </a:tc>
                <a:tc>
                  <a:txBody>
                    <a:bodyPr/>
                    <a:lstStyle/>
                    <a:p>
                      <a:pPr algn="r" rtl="1"/>
                      <a:r>
                        <a:rPr lang="he-IL" sz="1100" dirty="0"/>
                        <a:t>פטריית התקווה הטובה (תרופה לסרטן) 2013</a:t>
                      </a:r>
                    </a:p>
                  </a:txBody>
                  <a:tcPr marL="68580" marR="68580" marT="34290" marB="34290"/>
                </a:tc>
                <a:extLst>
                  <a:ext uri="{0D108BD9-81ED-4DB2-BD59-A6C34878D82A}">
                    <a16:rowId xmlns:a16="http://schemas.microsoft.com/office/drawing/2014/main" val="3833720425"/>
                  </a:ext>
                </a:extLst>
              </a:tr>
              <a:tr h="388620">
                <a:tc>
                  <a:txBody>
                    <a:bodyPr/>
                    <a:lstStyle/>
                    <a:p>
                      <a:pPr algn="r" rtl="1"/>
                      <a:r>
                        <a:rPr lang="he-IL" sz="1100" dirty="0"/>
                        <a:t>האם צמחים מסוגלים "להריח"? (תקשורת בין צמחים) 2013</a:t>
                      </a:r>
                    </a:p>
                  </a:txBody>
                  <a:tcPr marL="68580" marR="68580" marT="34290" marB="34290"/>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1100" dirty="0"/>
                        <a:t>כולסטרול וטרשת עורקים (2008)</a:t>
                      </a:r>
                    </a:p>
                  </a:txBody>
                  <a:tcPr marL="68580" marR="68580" marT="34290" marB="34290"/>
                </a:tc>
                <a:tc>
                  <a:txBody>
                    <a:bodyPr/>
                    <a:lstStyle/>
                    <a:p>
                      <a:pPr algn="r" rtl="1"/>
                      <a:r>
                        <a:rPr lang="he-IL" sz="1100" dirty="0"/>
                        <a:t>"שחורה אני ונאוה" – האומנם? תורשה וסביבה 2003</a:t>
                      </a:r>
                    </a:p>
                  </a:txBody>
                  <a:tcPr marL="68580" marR="68580" marT="34290" marB="34290"/>
                </a:tc>
                <a:extLst>
                  <a:ext uri="{0D108BD9-81ED-4DB2-BD59-A6C34878D82A}">
                    <a16:rowId xmlns:a16="http://schemas.microsoft.com/office/drawing/2014/main" val="3037984553"/>
                  </a:ext>
                </a:extLst>
              </a:tr>
              <a:tr h="278130">
                <a:tc>
                  <a:txBody>
                    <a:bodyPr/>
                    <a:lstStyle/>
                    <a:p>
                      <a:pPr algn="r" rtl="1"/>
                      <a:r>
                        <a:rPr lang="he-IL" sz="1100" dirty="0"/>
                        <a:t>השרפה בכרמל 2012</a:t>
                      </a:r>
                    </a:p>
                  </a:txBody>
                  <a:tcPr marL="68580" marR="68580" marT="34290" marB="34290"/>
                </a:tc>
                <a:tc>
                  <a:txBody>
                    <a:bodyPr/>
                    <a:lstStyle/>
                    <a:p>
                      <a:pPr algn="r" rtl="1"/>
                      <a:r>
                        <a:rPr lang="he-IL" sz="1100" dirty="0"/>
                        <a:t>רימון מוסיף המון (ויסות כולסטרול בדם) 2011</a:t>
                      </a:r>
                    </a:p>
                  </a:txBody>
                  <a:tcPr marL="68580" marR="68580" marT="34290" marB="34290"/>
                </a:tc>
                <a:tc>
                  <a:txBody>
                    <a:bodyPr/>
                    <a:lstStyle/>
                    <a:p>
                      <a:pPr algn="r" rtl="1"/>
                      <a:endParaRPr lang="he-IL" sz="1100" dirty="0"/>
                    </a:p>
                  </a:txBody>
                  <a:tcPr marL="68580" marR="68580" marT="34290" marB="34290"/>
                </a:tc>
                <a:extLst>
                  <a:ext uri="{0D108BD9-81ED-4DB2-BD59-A6C34878D82A}">
                    <a16:rowId xmlns:a16="http://schemas.microsoft.com/office/drawing/2014/main" val="556037543"/>
                  </a:ext>
                </a:extLst>
              </a:tr>
              <a:tr h="228600">
                <a:tc>
                  <a:txBody>
                    <a:bodyPr/>
                    <a:lstStyle/>
                    <a:p>
                      <a:pPr algn="r" rtl="1"/>
                      <a:r>
                        <a:rPr lang="he-IL" sz="1100" dirty="0"/>
                        <a:t>שנת העטלף (התאמות, הדברה, חקלאות) 2011</a:t>
                      </a:r>
                    </a:p>
                  </a:txBody>
                  <a:tcPr marL="68580" marR="68580" marT="34290" marB="34290"/>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1100" dirty="0"/>
                        <a:t>ויסות רמת הסידן בדם (2005)</a:t>
                      </a:r>
                    </a:p>
                  </a:txBody>
                  <a:tcPr marL="68580" marR="68580" marT="34290" marB="34290"/>
                </a:tc>
                <a:tc>
                  <a:txBody>
                    <a:bodyPr/>
                    <a:lstStyle/>
                    <a:p>
                      <a:pPr algn="r" rtl="1"/>
                      <a:endParaRPr lang="he-IL" sz="1100"/>
                    </a:p>
                  </a:txBody>
                  <a:tcPr marL="68580" marR="68580" marT="34290" marB="34290"/>
                </a:tc>
                <a:extLst>
                  <a:ext uri="{0D108BD9-81ED-4DB2-BD59-A6C34878D82A}">
                    <a16:rowId xmlns:a16="http://schemas.microsoft.com/office/drawing/2014/main" val="452954493"/>
                  </a:ext>
                </a:extLst>
              </a:tr>
              <a:tr h="278130">
                <a:tc>
                  <a:txBody>
                    <a:bodyPr/>
                    <a:lstStyle/>
                    <a:p>
                      <a:pPr algn="r" rtl="1"/>
                      <a:r>
                        <a:rPr lang="he-IL" sz="1100" dirty="0"/>
                        <a:t>סרטנים ב"הסגר" (מחלות והתנהגות). 2010</a:t>
                      </a:r>
                    </a:p>
                  </a:txBody>
                  <a:tcPr marL="68580" marR="68580" marT="34290" marB="34290"/>
                </a:tc>
                <a:tc>
                  <a:txBody>
                    <a:bodyPr/>
                    <a:lstStyle/>
                    <a:p>
                      <a:pPr algn="r" rtl="1"/>
                      <a:r>
                        <a:rPr lang="he-IL" sz="1100" dirty="0"/>
                        <a:t>שבץ מוחי (2009)</a:t>
                      </a:r>
                    </a:p>
                  </a:txBody>
                  <a:tcPr marL="68580" marR="68580" marT="34290" marB="34290"/>
                </a:tc>
                <a:tc>
                  <a:txBody>
                    <a:bodyPr/>
                    <a:lstStyle/>
                    <a:p>
                      <a:pPr algn="r" rtl="1"/>
                      <a:endParaRPr lang="he-IL" sz="1100"/>
                    </a:p>
                  </a:txBody>
                  <a:tcPr marL="68580" marR="68580" marT="34290" marB="34290"/>
                </a:tc>
                <a:extLst>
                  <a:ext uri="{0D108BD9-81ED-4DB2-BD59-A6C34878D82A}">
                    <a16:rowId xmlns:a16="http://schemas.microsoft.com/office/drawing/2014/main" val="1737686388"/>
                  </a:ext>
                </a:extLst>
              </a:tr>
              <a:tr h="278130">
                <a:tc>
                  <a:txBody>
                    <a:bodyPr/>
                    <a:lstStyle/>
                    <a:p>
                      <a:pPr algn="r" rtl="1"/>
                      <a:r>
                        <a:rPr lang="he-IL" sz="1100" dirty="0"/>
                        <a:t>צב הים החום (השפעת הסביבה, שרשרת מזון)</a:t>
                      </a:r>
                      <a:r>
                        <a:rPr lang="en-US" sz="1100" dirty="0"/>
                        <a:t> </a:t>
                      </a:r>
                      <a:r>
                        <a:rPr lang="he-IL" sz="1100" dirty="0"/>
                        <a:t>2009</a:t>
                      </a:r>
                    </a:p>
                  </a:txBody>
                  <a:tcPr marL="68580" marR="68580" marT="34290" marB="34290"/>
                </a:tc>
                <a:tc>
                  <a:txBody>
                    <a:bodyPr/>
                    <a:lstStyle/>
                    <a:p>
                      <a:pPr algn="r" rtl="1"/>
                      <a:r>
                        <a:rPr lang="he-IL" sz="1100" dirty="0"/>
                        <a:t>האוזן והרעש (2004)</a:t>
                      </a:r>
                    </a:p>
                  </a:txBody>
                  <a:tcPr marL="68580" marR="68580" marT="34290" marB="34290"/>
                </a:tc>
                <a:tc>
                  <a:txBody>
                    <a:bodyPr/>
                    <a:lstStyle/>
                    <a:p>
                      <a:pPr algn="r" rtl="1"/>
                      <a:endParaRPr lang="he-IL" sz="1100"/>
                    </a:p>
                  </a:txBody>
                  <a:tcPr marL="68580" marR="68580" marT="34290" marB="34290"/>
                </a:tc>
                <a:extLst>
                  <a:ext uri="{0D108BD9-81ED-4DB2-BD59-A6C34878D82A}">
                    <a16:rowId xmlns:a16="http://schemas.microsoft.com/office/drawing/2014/main" val="463084788"/>
                  </a:ext>
                </a:extLst>
              </a:tr>
              <a:tr h="278130">
                <a:tc>
                  <a:txBody>
                    <a:bodyPr/>
                    <a:lstStyle/>
                    <a:p>
                      <a:pPr algn="r" rtl="1"/>
                      <a:r>
                        <a:rPr lang="he-IL" sz="1100" dirty="0"/>
                        <a:t>היעלמות הדבורים (2008)</a:t>
                      </a:r>
                    </a:p>
                  </a:txBody>
                  <a:tcPr marL="68580" marR="68580" marT="34290" marB="34290"/>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1100" dirty="0"/>
                        <a:t>מר יכול להיות טוב? טיפול בסוכרת מטיפוס </a:t>
                      </a:r>
                      <a:r>
                        <a:rPr lang="en-US" sz="1100" dirty="0"/>
                        <a:t>II</a:t>
                      </a:r>
                      <a:r>
                        <a:rPr lang="he-IL" sz="1100" dirty="0"/>
                        <a:t>. 2012</a:t>
                      </a:r>
                    </a:p>
                  </a:txBody>
                  <a:tcPr marL="68580" marR="68580" marT="34290" marB="34290"/>
                </a:tc>
                <a:tc>
                  <a:txBody>
                    <a:bodyPr/>
                    <a:lstStyle/>
                    <a:p>
                      <a:pPr algn="r" rtl="1"/>
                      <a:endParaRPr lang="he-IL" sz="1100"/>
                    </a:p>
                  </a:txBody>
                  <a:tcPr marL="68580" marR="68580" marT="34290" marB="34290"/>
                </a:tc>
                <a:extLst>
                  <a:ext uri="{0D108BD9-81ED-4DB2-BD59-A6C34878D82A}">
                    <a16:rowId xmlns:a16="http://schemas.microsoft.com/office/drawing/2014/main" val="894784842"/>
                  </a:ext>
                </a:extLst>
              </a:tr>
              <a:tr h="388620">
                <a:tc>
                  <a:txBody>
                    <a:bodyPr/>
                    <a:lstStyle/>
                    <a:p>
                      <a:pPr algn="r" rtl="1"/>
                      <a:r>
                        <a:rPr lang="he-IL" sz="1100" dirty="0"/>
                        <a:t>למה בגבעת הכלניות אין כלניות? התאמה, השפעה של האדם, גורמים אביוטיים. 2007</a:t>
                      </a:r>
                    </a:p>
                  </a:txBody>
                  <a:tcPr marL="68580" marR="68580" marT="34290" marB="34290"/>
                </a:tc>
                <a:tc>
                  <a:txBody>
                    <a:bodyPr/>
                    <a:lstStyle/>
                    <a:p>
                      <a:pPr algn="r" rtl="1"/>
                      <a:r>
                        <a:rPr lang="he-IL" sz="1100" dirty="0"/>
                        <a:t>נזקי עישון (2006)</a:t>
                      </a:r>
                    </a:p>
                  </a:txBody>
                  <a:tcPr marL="68580" marR="68580" marT="34290" marB="34290"/>
                </a:tc>
                <a:tc>
                  <a:txBody>
                    <a:bodyPr/>
                    <a:lstStyle/>
                    <a:p>
                      <a:pPr algn="r" rtl="1"/>
                      <a:endParaRPr lang="he-IL" sz="1100"/>
                    </a:p>
                  </a:txBody>
                  <a:tcPr marL="68580" marR="68580" marT="34290" marB="34290"/>
                </a:tc>
                <a:extLst>
                  <a:ext uri="{0D108BD9-81ED-4DB2-BD59-A6C34878D82A}">
                    <a16:rowId xmlns:a16="http://schemas.microsoft.com/office/drawing/2014/main" val="3208644511"/>
                  </a:ext>
                </a:extLst>
              </a:tr>
              <a:tr h="278130">
                <a:tc>
                  <a:txBody>
                    <a:bodyPr/>
                    <a:lstStyle/>
                    <a:p>
                      <a:pPr algn="r" rtl="1"/>
                      <a:r>
                        <a:rPr lang="he-IL" sz="1100" dirty="0"/>
                        <a:t>מלריה ויתושים מהונדסים (הדברה) 2007</a:t>
                      </a:r>
                    </a:p>
                  </a:txBody>
                  <a:tcPr marL="68580" marR="68580" marT="34290" marB="34290"/>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1100" dirty="0"/>
                        <a:t>מה דומעות עינייך? (מערך הגנה ראשון) 2010</a:t>
                      </a:r>
                    </a:p>
                  </a:txBody>
                  <a:tcPr marL="68580" marR="68580" marT="34290" marB="34290"/>
                </a:tc>
                <a:tc>
                  <a:txBody>
                    <a:bodyPr/>
                    <a:lstStyle/>
                    <a:p>
                      <a:pPr algn="r" rtl="1"/>
                      <a:endParaRPr lang="he-IL" sz="1100"/>
                    </a:p>
                  </a:txBody>
                  <a:tcPr marL="68580" marR="68580" marT="34290" marB="34290"/>
                </a:tc>
                <a:extLst>
                  <a:ext uri="{0D108BD9-81ED-4DB2-BD59-A6C34878D82A}">
                    <a16:rowId xmlns:a16="http://schemas.microsoft.com/office/drawing/2014/main" val="47002251"/>
                  </a:ext>
                </a:extLst>
              </a:tr>
              <a:tr h="388620">
                <a:tc>
                  <a:txBody>
                    <a:bodyPr/>
                    <a:lstStyle/>
                    <a:p>
                      <a:pPr algn="r" rtl="1"/>
                      <a:r>
                        <a:rPr lang="he-IL" sz="1100" dirty="0"/>
                        <a:t>המדוזות באות (גורמים ביוטיים ואביוטיים, יחסי גומלין, תחרות) 2006</a:t>
                      </a:r>
                    </a:p>
                  </a:txBody>
                  <a:tcPr marL="68580" marR="68580" marT="34290" marB="34290"/>
                </a:tc>
                <a:tc>
                  <a:txBody>
                    <a:bodyPr/>
                    <a:lstStyle/>
                    <a:p>
                      <a:pPr algn="r" rtl="1"/>
                      <a:r>
                        <a:rPr lang="he-IL" sz="1100" dirty="0"/>
                        <a:t>מגפה במאה העשרים ואחת (2004)</a:t>
                      </a:r>
                    </a:p>
                  </a:txBody>
                  <a:tcPr marL="68580" marR="68580" marT="34290" marB="34290"/>
                </a:tc>
                <a:tc>
                  <a:txBody>
                    <a:bodyPr/>
                    <a:lstStyle/>
                    <a:p>
                      <a:pPr algn="r" rtl="1"/>
                      <a:endParaRPr lang="he-IL" sz="1100"/>
                    </a:p>
                  </a:txBody>
                  <a:tcPr marL="68580" marR="68580" marT="34290" marB="34290"/>
                </a:tc>
                <a:extLst>
                  <a:ext uri="{0D108BD9-81ED-4DB2-BD59-A6C34878D82A}">
                    <a16:rowId xmlns:a16="http://schemas.microsoft.com/office/drawing/2014/main" val="3846877880"/>
                  </a:ext>
                </a:extLst>
              </a:tr>
              <a:tr h="278130">
                <a:tc>
                  <a:txBody>
                    <a:bodyPr/>
                    <a:lstStyle/>
                    <a:p>
                      <a:pPr algn="r" rtl="1"/>
                      <a:r>
                        <a:rPr lang="he-IL" sz="1100" dirty="0"/>
                        <a:t>ארבה (גורמים אביוטיים, הדברה) 2005</a:t>
                      </a:r>
                    </a:p>
                  </a:txBody>
                  <a:tcPr marL="68580" marR="68580" marT="34290" marB="34290"/>
                </a:tc>
                <a:tc>
                  <a:txBody>
                    <a:bodyPr/>
                    <a:lstStyle/>
                    <a:p>
                      <a:pPr algn="r" rtl="1"/>
                      <a:r>
                        <a:rPr lang="he-IL" sz="1100" dirty="0"/>
                        <a:t>אלרגיה (2003)</a:t>
                      </a:r>
                    </a:p>
                  </a:txBody>
                  <a:tcPr marL="68580" marR="68580" marT="34290" marB="34290"/>
                </a:tc>
                <a:tc>
                  <a:txBody>
                    <a:bodyPr/>
                    <a:lstStyle/>
                    <a:p>
                      <a:pPr algn="r" rtl="1"/>
                      <a:endParaRPr lang="he-IL" sz="1100"/>
                    </a:p>
                  </a:txBody>
                  <a:tcPr marL="68580" marR="68580" marT="34290" marB="34290"/>
                </a:tc>
                <a:extLst>
                  <a:ext uri="{0D108BD9-81ED-4DB2-BD59-A6C34878D82A}">
                    <a16:rowId xmlns:a16="http://schemas.microsoft.com/office/drawing/2014/main" val="1619103434"/>
                  </a:ext>
                </a:extLst>
              </a:tr>
              <a:tr h="278130">
                <a:tc>
                  <a:txBody>
                    <a:bodyPr/>
                    <a:lstStyle/>
                    <a:p>
                      <a:pPr algn="r" rtl="1"/>
                      <a:r>
                        <a:rPr lang="he-IL" sz="1100" dirty="0"/>
                        <a:t>ינשופים במצוקה (השפעת האדם)</a:t>
                      </a:r>
                      <a:r>
                        <a:rPr lang="en-US" sz="1100" dirty="0"/>
                        <a:t> </a:t>
                      </a:r>
                      <a:r>
                        <a:rPr lang="he-IL" sz="1100" dirty="0"/>
                        <a:t>2004</a:t>
                      </a:r>
                    </a:p>
                  </a:txBody>
                  <a:tcPr marL="68580" marR="68580" marT="34290" marB="34290"/>
                </a:tc>
                <a:tc>
                  <a:txBody>
                    <a:bodyPr/>
                    <a:lstStyle/>
                    <a:p>
                      <a:pPr algn="r" rtl="1"/>
                      <a:r>
                        <a:rPr lang="he-IL" sz="1100" dirty="0"/>
                        <a:t>ארוחת בוקר מתי? (2002)</a:t>
                      </a:r>
                    </a:p>
                  </a:txBody>
                  <a:tcPr marL="68580" marR="68580" marT="34290" marB="34290"/>
                </a:tc>
                <a:tc>
                  <a:txBody>
                    <a:bodyPr/>
                    <a:lstStyle/>
                    <a:p>
                      <a:pPr algn="r" rtl="1"/>
                      <a:endParaRPr lang="he-IL" sz="1100" dirty="0"/>
                    </a:p>
                  </a:txBody>
                  <a:tcPr marL="68580" marR="68580" marT="34290" marB="34290"/>
                </a:tc>
                <a:extLst>
                  <a:ext uri="{0D108BD9-81ED-4DB2-BD59-A6C34878D82A}">
                    <a16:rowId xmlns:a16="http://schemas.microsoft.com/office/drawing/2014/main" val="3915941309"/>
                  </a:ext>
                </a:extLst>
              </a:tr>
              <a:tr h="278130">
                <a:tc>
                  <a:txBody>
                    <a:bodyPr/>
                    <a:lstStyle/>
                    <a:p>
                      <a:pPr algn="r" rtl="1"/>
                      <a:r>
                        <a:rPr lang="he-IL" sz="1100" dirty="0"/>
                        <a:t>התנשמת מדביר ביולוגי (2003)</a:t>
                      </a:r>
                    </a:p>
                  </a:txBody>
                  <a:tcPr marL="68580" marR="68580" marT="34290" marB="34290"/>
                </a:tc>
                <a:tc>
                  <a:txBody>
                    <a:bodyPr/>
                    <a:lstStyle/>
                    <a:p>
                      <a:pPr algn="r" rtl="1"/>
                      <a:r>
                        <a:rPr lang="he-IL" sz="1100" dirty="0"/>
                        <a:t>מינה ימינה שמאלה שמאל \(על סימטריה בגוף) 2001</a:t>
                      </a:r>
                    </a:p>
                  </a:txBody>
                  <a:tcPr marL="68580" marR="68580" marT="34290" marB="34290"/>
                </a:tc>
                <a:tc>
                  <a:txBody>
                    <a:bodyPr/>
                    <a:lstStyle/>
                    <a:p>
                      <a:pPr algn="r" rtl="1"/>
                      <a:endParaRPr lang="he-IL" sz="1100" dirty="0"/>
                    </a:p>
                  </a:txBody>
                  <a:tcPr marL="68580" marR="68580" marT="34290" marB="34290"/>
                </a:tc>
                <a:extLst>
                  <a:ext uri="{0D108BD9-81ED-4DB2-BD59-A6C34878D82A}">
                    <a16:rowId xmlns:a16="http://schemas.microsoft.com/office/drawing/2014/main" val="1238305715"/>
                  </a:ext>
                </a:extLst>
              </a:tr>
              <a:tr h="228600">
                <a:tc>
                  <a:txBody>
                    <a:bodyPr/>
                    <a:lstStyle/>
                    <a:p>
                      <a:pPr algn="r" rtl="1"/>
                      <a:r>
                        <a:rPr lang="he-IL" sz="1100" dirty="0"/>
                        <a:t>זיהום נפט וחיידקים מפרקי נפט (2002)</a:t>
                      </a:r>
                    </a:p>
                  </a:txBody>
                  <a:tcPr marL="68580" marR="68580" marT="34290" marB="34290"/>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1100" dirty="0"/>
                        <a:t>ויטמין </a:t>
                      </a:r>
                      <a:r>
                        <a:rPr lang="en-US" sz="1100" dirty="0"/>
                        <a:t>D</a:t>
                      </a:r>
                      <a:r>
                        <a:rPr lang="he-IL" sz="1100" dirty="0"/>
                        <a:t> (2001)</a:t>
                      </a:r>
                    </a:p>
                  </a:txBody>
                  <a:tcPr marL="68580" marR="68580" marT="34290" marB="34290"/>
                </a:tc>
                <a:tc>
                  <a:txBody>
                    <a:bodyPr/>
                    <a:lstStyle/>
                    <a:p>
                      <a:pPr algn="r" rtl="1"/>
                      <a:endParaRPr lang="he-IL" sz="1100" dirty="0"/>
                    </a:p>
                  </a:txBody>
                  <a:tcPr marL="68580" marR="68580" marT="34290" marB="34290"/>
                </a:tc>
                <a:extLst>
                  <a:ext uri="{0D108BD9-81ED-4DB2-BD59-A6C34878D82A}">
                    <a16:rowId xmlns:a16="http://schemas.microsoft.com/office/drawing/2014/main" val="4153969702"/>
                  </a:ext>
                </a:extLst>
              </a:tr>
              <a:tr h="278130">
                <a:tc>
                  <a:txBody>
                    <a:bodyPr/>
                    <a:lstStyle/>
                    <a:p>
                      <a:pPr algn="r" rtl="1"/>
                      <a:r>
                        <a:rPr lang="he-IL" sz="1100" dirty="0"/>
                        <a:t>עטלפים (2002)</a:t>
                      </a:r>
                    </a:p>
                  </a:txBody>
                  <a:tcPr marL="68580" marR="68580" marT="34290" marB="34290"/>
                </a:tc>
                <a:tc>
                  <a:txBody>
                    <a:bodyPr/>
                    <a:lstStyle/>
                    <a:p>
                      <a:endParaRPr lang="he-IL" sz="1100" dirty="0"/>
                    </a:p>
                  </a:txBody>
                  <a:tcPr marL="68580" marR="68580" marT="34290" marB="34290"/>
                </a:tc>
                <a:tc>
                  <a:txBody>
                    <a:bodyPr/>
                    <a:lstStyle/>
                    <a:p>
                      <a:pPr algn="r" rtl="1"/>
                      <a:endParaRPr lang="he-IL" sz="1100" dirty="0"/>
                    </a:p>
                  </a:txBody>
                  <a:tcPr marL="68580" marR="68580" marT="34290" marB="34290"/>
                </a:tc>
                <a:extLst>
                  <a:ext uri="{0D108BD9-81ED-4DB2-BD59-A6C34878D82A}">
                    <a16:rowId xmlns:a16="http://schemas.microsoft.com/office/drawing/2014/main" val="1128040721"/>
                  </a:ext>
                </a:extLst>
              </a:tr>
              <a:tr h="278130">
                <a:tc>
                  <a:txBody>
                    <a:bodyPr/>
                    <a:lstStyle/>
                    <a:p>
                      <a:pPr algn="r" rtl="1"/>
                      <a:r>
                        <a:rPr lang="he-IL" sz="1100" dirty="0"/>
                        <a:t>נדידת העורבים הקנדיים (2001)</a:t>
                      </a:r>
                    </a:p>
                  </a:txBody>
                  <a:tcPr marL="68580" marR="68580" marT="34290" marB="34290"/>
                </a:tc>
                <a:tc>
                  <a:txBody>
                    <a:bodyPr/>
                    <a:lstStyle/>
                    <a:p>
                      <a:endParaRPr lang="he-IL" sz="1100" dirty="0"/>
                    </a:p>
                  </a:txBody>
                  <a:tcPr marL="68580" marR="68580" marT="34290" marB="34290"/>
                </a:tc>
                <a:tc>
                  <a:txBody>
                    <a:bodyPr/>
                    <a:lstStyle/>
                    <a:p>
                      <a:pPr algn="r" rtl="1"/>
                      <a:endParaRPr lang="he-IL" sz="1100" dirty="0"/>
                    </a:p>
                  </a:txBody>
                  <a:tcPr marL="68580" marR="68580" marT="34290" marB="34290"/>
                </a:tc>
                <a:extLst>
                  <a:ext uri="{0D108BD9-81ED-4DB2-BD59-A6C34878D82A}">
                    <a16:rowId xmlns:a16="http://schemas.microsoft.com/office/drawing/2014/main" val="2677316092"/>
                  </a:ext>
                </a:extLst>
              </a:tr>
            </a:tbl>
          </a:graphicData>
        </a:graphic>
      </p:graphicFrame>
    </p:spTree>
    <p:extLst>
      <p:ext uri="{BB962C8B-B14F-4D97-AF65-F5344CB8AC3E}">
        <p14:creationId xmlns:p14="http://schemas.microsoft.com/office/powerpoint/2010/main" val="27204346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191707" y="1561552"/>
            <a:ext cx="8759110" cy="3939537"/>
          </a:xfrm>
          <a:prstGeom prst="rect">
            <a:avLst/>
          </a:prstGeom>
          <a:ln>
            <a:solidFill>
              <a:schemeClr val="tx1"/>
            </a:solidFill>
          </a:ln>
        </p:spPr>
      </p:pic>
      <p:sp>
        <p:nvSpPr>
          <p:cNvPr id="3" name="מלבן 2"/>
          <p:cNvSpPr/>
          <p:nvPr/>
        </p:nvSpPr>
        <p:spPr>
          <a:xfrm>
            <a:off x="0" y="6273225"/>
            <a:ext cx="8950816" cy="584775"/>
          </a:xfrm>
          <a:prstGeom prst="rect">
            <a:avLst/>
          </a:prstGeom>
        </p:spPr>
        <p:txBody>
          <a:bodyPr wrap="square">
            <a:spAutoFit/>
          </a:bodyPr>
          <a:lstStyle/>
          <a:p>
            <a:pPr algn="l" rtl="0"/>
            <a:r>
              <a:rPr lang="he-IL" sz="800" dirty="0">
                <a:hlinkClick r:id="rId3"/>
              </a:rPr>
              <a:t>https://www.bioteach.org.il/%D7%9E%D7%99%D7%95%D7%9E%D7%A0%D7%95%D7%99%D7%95%D7%AA-%D7%94%D7%95%D7%A8%D7%90%D7%94/%D7%94%D7%95%D7%A8%D7%90%D7%AA-%D7%A7%D7%98%D7%A2%D7%99-%D7%9E%D7%97%D7%A7%D7%A8/%D7%AA%D7%97%D7%A0%D7%95%D7%AA-%D7%AA%D7%A8%D7%92%D7%95%D7%9C-%D7%9C%D7%94%D7%95%D7%A8%D7%90%D7%AA-%D7%A7%D7%98%D7%A2%D7%99-%</a:t>
            </a:r>
            <a:r>
              <a:rPr lang="he-IL" sz="800" dirty="0" smtClean="0">
                <a:hlinkClick r:id="rId3"/>
              </a:rPr>
              <a:t>D7%9E%D7%97%D7%A7%D7%A8</a:t>
            </a:r>
            <a:endParaRPr lang="he-IL" sz="800" dirty="0" smtClean="0"/>
          </a:p>
        </p:txBody>
      </p:sp>
      <p:sp>
        <p:nvSpPr>
          <p:cNvPr id="4" name="TextBox 3"/>
          <p:cNvSpPr txBox="1"/>
          <p:nvPr/>
        </p:nvSpPr>
        <p:spPr>
          <a:xfrm>
            <a:off x="191707" y="476518"/>
            <a:ext cx="8578806" cy="584775"/>
          </a:xfrm>
          <a:prstGeom prst="rect">
            <a:avLst/>
          </a:prstGeom>
          <a:noFill/>
        </p:spPr>
        <p:txBody>
          <a:bodyPr wrap="square" rtlCol="1">
            <a:spAutoFit/>
          </a:bodyPr>
          <a:lstStyle/>
          <a:p>
            <a:r>
              <a:rPr lang="he-IL" sz="3200" b="1" dirty="0" smtClean="0">
                <a:solidFill>
                  <a:srgbClr val="006666"/>
                </a:solidFill>
              </a:rPr>
              <a:t>פעילות – תחנות תרגול להוראת קטעי מחקר </a:t>
            </a:r>
            <a:endParaRPr lang="he-IL" sz="3200" b="1" dirty="0">
              <a:solidFill>
                <a:srgbClr val="006666"/>
              </a:solidFill>
            </a:endParaRPr>
          </a:p>
        </p:txBody>
      </p:sp>
    </p:spTree>
    <p:extLst>
      <p:ext uri="{BB962C8B-B14F-4D97-AF65-F5344CB8AC3E}">
        <p14:creationId xmlns:p14="http://schemas.microsoft.com/office/powerpoint/2010/main" val="7096952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0" y="857250"/>
            <a:ext cx="9144000" cy="662940"/>
          </a:xfrm>
          <a:prstGeom prst="rect">
            <a:avLst/>
          </a:prstGeom>
        </p:spPr>
      </p:pic>
      <p:sp>
        <p:nvSpPr>
          <p:cNvPr id="3" name="TextBox 2"/>
          <p:cNvSpPr txBox="1"/>
          <p:nvPr/>
        </p:nvSpPr>
        <p:spPr>
          <a:xfrm>
            <a:off x="151279" y="1704679"/>
            <a:ext cx="8992721" cy="646331"/>
          </a:xfrm>
          <a:prstGeom prst="rect">
            <a:avLst/>
          </a:prstGeom>
          <a:noFill/>
        </p:spPr>
        <p:txBody>
          <a:bodyPr wrap="square" rtlCol="1">
            <a:spAutoFit/>
          </a:bodyPr>
          <a:lstStyle/>
          <a:p>
            <a:r>
              <a:rPr lang="he-IL" b="1" dirty="0">
                <a:solidFill>
                  <a:schemeClr val="accent6">
                    <a:lumMod val="75000"/>
                  </a:schemeClr>
                </a:solidFill>
                <a:latin typeface="Gisha" panose="020B0502040204020203" pitchFamily="34" charset="-79"/>
                <a:cs typeface="Gisha" panose="020B0502040204020203" pitchFamily="34" charset="-79"/>
              </a:rPr>
              <a:t>מורים המשתלמים בהשתלמויות המחוזיות </a:t>
            </a:r>
          </a:p>
          <a:p>
            <a:r>
              <a:rPr lang="he-IL" b="1" dirty="0">
                <a:solidFill>
                  <a:schemeClr val="accent6">
                    <a:lumMod val="75000"/>
                  </a:schemeClr>
                </a:solidFill>
                <a:latin typeface="Gisha" panose="020B0502040204020203" pitchFamily="34" charset="-79"/>
                <a:cs typeface="Gisha" panose="020B0502040204020203" pitchFamily="34" charset="-79"/>
              </a:rPr>
              <a:t>סרקו את הברקוד או העתיקו את הקישור לצורך הרשמה או היכנסו לקישור המופיע בצ'אט  </a:t>
            </a:r>
          </a:p>
        </p:txBody>
      </p:sp>
      <p:sp>
        <p:nvSpPr>
          <p:cNvPr id="4" name="TextBox 3"/>
          <p:cNvSpPr txBox="1"/>
          <p:nvPr/>
        </p:nvSpPr>
        <p:spPr>
          <a:xfrm>
            <a:off x="131110" y="4891367"/>
            <a:ext cx="5302463" cy="369332"/>
          </a:xfrm>
          <a:prstGeom prst="rect">
            <a:avLst/>
          </a:prstGeom>
          <a:noFill/>
        </p:spPr>
        <p:txBody>
          <a:bodyPr wrap="square" rtlCol="1">
            <a:spAutoFit/>
          </a:bodyPr>
          <a:lstStyle/>
          <a:p>
            <a:r>
              <a:rPr lang="he-IL" b="1" dirty="0">
                <a:solidFill>
                  <a:srgbClr val="FF3300"/>
                </a:solidFill>
              </a:rPr>
              <a:t>להתראות במפגש המקוון הבא בתאריך 12.2.19 </a:t>
            </a:r>
          </a:p>
        </p:txBody>
      </p:sp>
      <p:sp>
        <p:nvSpPr>
          <p:cNvPr id="5" name="TextBox 4"/>
          <p:cNvSpPr txBox="1"/>
          <p:nvPr/>
        </p:nvSpPr>
        <p:spPr>
          <a:xfrm>
            <a:off x="269262" y="3247464"/>
            <a:ext cx="5214097" cy="738664"/>
          </a:xfrm>
          <a:prstGeom prst="rect">
            <a:avLst/>
          </a:prstGeom>
          <a:noFill/>
        </p:spPr>
        <p:txBody>
          <a:bodyPr wrap="square" rtlCol="1">
            <a:spAutoFit/>
          </a:bodyPr>
          <a:lstStyle/>
          <a:p>
            <a:r>
              <a:rPr lang="en-US" sz="2100" dirty="0">
                <a:hlinkClick r:id="rId3"/>
              </a:rPr>
              <a:t>https://goo.gl/forms/zjDxfGTDXafa5jCJ2</a:t>
            </a:r>
          </a:p>
          <a:p>
            <a:endParaRPr lang="he-IL" sz="2100" dirty="0"/>
          </a:p>
        </p:txBody>
      </p:sp>
      <p:pic>
        <p:nvPicPr>
          <p:cNvPr id="7" name="תמונה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0458" y="2393937"/>
            <a:ext cx="2768821" cy="2768821"/>
          </a:xfrm>
          <a:prstGeom prst="rect">
            <a:avLst/>
          </a:prstGeom>
        </p:spPr>
      </p:pic>
    </p:spTree>
    <p:extLst>
      <p:ext uri="{BB962C8B-B14F-4D97-AF65-F5344CB8AC3E}">
        <p14:creationId xmlns:p14="http://schemas.microsoft.com/office/powerpoint/2010/main" val="42767867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p:cNvPicPr>
            <a:picLocks noChangeAspect="1"/>
          </p:cNvPicPr>
          <p:nvPr/>
        </p:nvPicPr>
        <p:blipFill>
          <a:blip r:embed="rId2"/>
          <a:stretch>
            <a:fillRect/>
          </a:stretch>
        </p:blipFill>
        <p:spPr>
          <a:xfrm>
            <a:off x="4601970" y="1407498"/>
            <a:ext cx="4168543" cy="5276636"/>
          </a:xfrm>
          <a:prstGeom prst="rect">
            <a:avLst/>
          </a:prstGeom>
        </p:spPr>
      </p:pic>
      <p:pic>
        <p:nvPicPr>
          <p:cNvPr id="4" name="תמונה 3"/>
          <p:cNvPicPr>
            <a:picLocks noChangeAspect="1"/>
          </p:cNvPicPr>
          <p:nvPr/>
        </p:nvPicPr>
        <p:blipFill>
          <a:blip r:embed="rId3"/>
          <a:stretch>
            <a:fillRect/>
          </a:stretch>
        </p:blipFill>
        <p:spPr>
          <a:xfrm>
            <a:off x="167425" y="1411625"/>
            <a:ext cx="4174432" cy="5272509"/>
          </a:xfrm>
          <a:prstGeom prst="rect">
            <a:avLst/>
          </a:prstGeom>
        </p:spPr>
      </p:pic>
      <p:pic>
        <p:nvPicPr>
          <p:cNvPr id="5" name="תמונה 4"/>
          <p:cNvPicPr>
            <a:picLocks noChangeAspect="1"/>
          </p:cNvPicPr>
          <p:nvPr/>
        </p:nvPicPr>
        <p:blipFill>
          <a:blip r:embed="rId4"/>
          <a:stretch>
            <a:fillRect/>
          </a:stretch>
        </p:blipFill>
        <p:spPr>
          <a:xfrm>
            <a:off x="5563672" y="1"/>
            <a:ext cx="3086369" cy="1109516"/>
          </a:xfrm>
          <a:prstGeom prst="rect">
            <a:avLst/>
          </a:prstGeom>
        </p:spPr>
      </p:pic>
      <p:sp>
        <p:nvSpPr>
          <p:cNvPr id="6" name="מלבן 5"/>
          <p:cNvSpPr/>
          <p:nvPr/>
        </p:nvSpPr>
        <p:spPr>
          <a:xfrm>
            <a:off x="6684135" y="2588654"/>
            <a:ext cx="2086378" cy="2086377"/>
          </a:xfrm>
          <a:prstGeom prst="rect">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7" name="מלבן 6"/>
          <p:cNvSpPr/>
          <p:nvPr/>
        </p:nvSpPr>
        <p:spPr>
          <a:xfrm>
            <a:off x="4601970" y="2588654"/>
            <a:ext cx="2082165" cy="785611"/>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8" name="מלבן 7"/>
          <p:cNvSpPr/>
          <p:nvPr/>
        </p:nvSpPr>
        <p:spPr>
          <a:xfrm>
            <a:off x="4601970" y="3400023"/>
            <a:ext cx="2082165" cy="127500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9" name="מלבן 8"/>
          <p:cNvSpPr/>
          <p:nvPr/>
        </p:nvSpPr>
        <p:spPr>
          <a:xfrm>
            <a:off x="2266682" y="1300766"/>
            <a:ext cx="2075175" cy="2408349"/>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167425" y="2768958"/>
            <a:ext cx="2073499" cy="155834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1" name="מלבן 10"/>
          <p:cNvSpPr/>
          <p:nvPr/>
        </p:nvSpPr>
        <p:spPr>
          <a:xfrm>
            <a:off x="167425" y="4327299"/>
            <a:ext cx="2073499" cy="20348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TextBox 11"/>
          <p:cNvSpPr txBox="1"/>
          <p:nvPr/>
        </p:nvSpPr>
        <p:spPr>
          <a:xfrm>
            <a:off x="9564" y="0"/>
            <a:ext cx="2591968" cy="461665"/>
          </a:xfrm>
          <a:prstGeom prst="rect">
            <a:avLst/>
          </a:prstGeom>
          <a:solidFill>
            <a:schemeClr val="accent1">
              <a:lumMod val="75000"/>
            </a:schemeClr>
          </a:solidFill>
        </p:spPr>
        <p:txBody>
          <a:bodyPr wrap="square" rtlCol="1">
            <a:spAutoFit/>
          </a:bodyPr>
          <a:lstStyle/>
          <a:p>
            <a:pPr algn="ctr"/>
            <a:r>
              <a:rPr lang="he-IL" sz="2400" dirty="0" smtClean="0">
                <a:solidFill>
                  <a:schemeClr val="bg1"/>
                </a:solidFill>
              </a:rPr>
              <a:t>מאמרים מדעיים</a:t>
            </a:r>
            <a:endParaRPr lang="he-IL" sz="2400" dirty="0">
              <a:solidFill>
                <a:schemeClr val="bg1"/>
              </a:solidFill>
            </a:endParaRPr>
          </a:p>
        </p:txBody>
      </p:sp>
    </p:spTree>
    <p:extLst>
      <p:ext uri="{BB962C8B-B14F-4D97-AF65-F5344CB8AC3E}">
        <p14:creationId xmlns:p14="http://schemas.microsoft.com/office/powerpoint/2010/main" val="2446367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152876" y="434351"/>
            <a:ext cx="8823699" cy="5981407"/>
          </a:xfrm>
          <a:prstGeom prst="rect">
            <a:avLst/>
          </a:prstGeom>
          <a:ln>
            <a:solidFill>
              <a:schemeClr val="tx1"/>
            </a:solidFill>
          </a:ln>
        </p:spPr>
      </p:pic>
    </p:spTree>
    <p:extLst>
      <p:ext uri="{BB962C8B-B14F-4D97-AF65-F5344CB8AC3E}">
        <p14:creationId xmlns:p14="http://schemas.microsoft.com/office/powerpoint/2010/main" val="3533569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4945487" y="382878"/>
            <a:ext cx="3995205" cy="1146715"/>
          </a:xfrm>
          <a:prstGeom prst="rect">
            <a:avLst/>
          </a:prstGeom>
        </p:spPr>
      </p:pic>
      <p:pic>
        <p:nvPicPr>
          <p:cNvPr id="3" name="תמונה 2"/>
          <p:cNvPicPr>
            <a:picLocks noChangeAspect="1"/>
          </p:cNvPicPr>
          <p:nvPr/>
        </p:nvPicPr>
        <p:blipFill>
          <a:blip r:embed="rId3"/>
          <a:stretch>
            <a:fillRect/>
          </a:stretch>
        </p:blipFill>
        <p:spPr>
          <a:xfrm>
            <a:off x="4765183" y="1478125"/>
            <a:ext cx="4175509" cy="967420"/>
          </a:xfrm>
          <a:prstGeom prst="rect">
            <a:avLst/>
          </a:prstGeom>
        </p:spPr>
      </p:pic>
      <p:pic>
        <p:nvPicPr>
          <p:cNvPr id="4" name="תמונה 3"/>
          <p:cNvPicPr>
            <a:picLocks noChangeAspect="1"/>
          </p:cNvPicPr>
          <p:nvPr/>
        </p:nvPicPr>
        <p:blipFill>
          <a:blip r:embed="rId4"/>
          <a:stretch>
            <a:fillRect/>
          </a:stretch>
        </p:blipFill>
        <p:spPr>
          <a:xfrm>
            <a:off x="4765182" y="2426463"/>
            <a:ext cx="4175509" cy="1011459"/>
          </a:xfrm>
          <a:prstGeom prst="rect">
            <a:avLst/>
          </a:prstGeom>
        </p:spPr>
      </p:pic>
      <p:pic>
        <p:nvPicPr>
          <p:cNvPr id="5" name="תמונה 4"/>
          <p:cNvPicPr>
            <a:picLocks noChangeAspect="1"/>
          </p:cNvPicPr>
          <p:nvPr/>
        </p:nvPicPr>
        <p:blipFill>
          <a:blip r:embed="rId5"/>
          <a:stretch>
            <a:fillRect/>
          </a:stretch>
        </p:blipFill>
        <p:spPr>
          <a:xfrm>
            <a:off x="4842455" y="3418543"/>
            <a:ext cx="4075290" cy="1997570"/>
          </a:xfrm>
          <a:prstGeom prst="rect">
            <a:avLst/>
          </a:prstGeom>
        </p:spPr>
      </p:pic>
      <p:pic>
        <p:nvPicPr>
          <p:cNvPr id="6" name="תמונה 5"/>
          <p:cNvPicPr>
            <a:picLocks noChangeAspect="1"/>
          </p:cNvPicPr>
          <p:nvPr/>
        </p:nvPicPr>
        <p:blipFill>
          <a:blip r:embed="rId6"/>
          <a:stretch>
            <a:fillRect/>
          </a:stretch>
        </p:blipFill>
        <p:spPr>
          <a:xfrm>
            <a:off x="4662150" y="5448567"/>
            <a:ext cx="4255595" cy="1164689"/>
          </a:xfrm>
          <a:prstGeom prst="rect">
            <a:avLst/>
          </a:prstGeom>
        </p:spPr>
      </p:pic>
      <p:pic>
        <p:nvPicPr>
          <p:cNvPr id="7" name="Picture 2" descr=" ××ª× ××¢×ª Evolutionary Psychology"/>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72294" y="3594380"/>
            <a:ext cx="2538118" cy="301887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7126" y="1410044"/>
            <a:ext cx="3296012" cy="830997"/>
          </a:xfrm>
          <a:prstGeom prst="rect">
            <a:avLst/>
          </a:prstGeom>
          <a:noFill/>
        </p:spPr>
        <p:txBody>
          <a:bodyPr wrap="square" rtlCol="1">
            <a:spAutoFit/>
          </a:bodyPr>
          <a:lstStyle/>
          <a:p>
            <a:r>
              <a:rPr lang="he-IL" sz="2400" dirty="0" smtClean="0">
                <a:solidFill>
                  <a:srgbClr val="00B0F0"/>
                </a:solidFill>
              </a:rPr>
              <a:t>זהירות: כתבה מידבקת! מדוע אנחנו מפהקים?</a:t>
            </a:r>
            <a:endParaRPr lang="he-IL" sz="2400" dirty="0">
              <a:solidFill>
                <a:srgbClr val="00B0F0"/>
              </a:solidFill>
            </a:endParaRPr>
          </a:p>
        </p:txBody>
      </p:sp>
      <p:sp>
        <p:nvSpPr>
          <p:cNvPr id="9" name="מלבן 8"/>
          <p:cNvSpPr/>
          <p:nvPr/>
        </p:nvSpPr>
        <p:spPr>
          <a:xfrm>
            <a:off x="4662150" y="382878"/>
            <a:ext cx="4278541" cy="4988415"/>
          </a:xfrm>
          <a:prstGeom prst="rect">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4662150" y="5416113"/>
            <a:ext cx="4255595" cy="611200"/>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1" name="מלבן 10"/>
          <p:cNvSpPr/>
          <p:nvPr/>
        </p:nvSpPr>
        <p:spPr>
          <a:xfrm>
            <a:off x="4662150" y="5821250"/>
            <a:ext cx="4255595" cy="79200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2" name="תמונה 11"/>
          <p:cNvPicPr>
            <a:picLocks noChangeAspect="1"/>
          </p:cNvPicPr>
          <p:nvPr/>
        </p:nvPicPr>
        <p:blipFill>
          <a:blip r:embed="rId8"/>
          <a:stretch>
            <a:fillRect/>
          </a:stretch>
        </p:blipFill>
        <p:spPr>
          <a:xfrm>
            <a:off x="2094788" y="835268"/>
            <a:ext cx="2038350" cy="504825"/>
          </a:xfrm>
          <a:prstGeom prst="rect">
            <a:avLst/>
          </a:prstGeom>
        </p:spPr>
      </p:pic>
      <p:sp>
        <p:nvSpPr>
          <p:cNvPr id="13" name="TextBox 12"/>
          <p:cNvSpPr txBox="1"/>
          <p:nvPr/>
        </p:nvSpPr>
        <p:spPr>
          <a:xfrm>
            <a:off x="9564" y="0"/>
            <a:ext cx="2591968" cy="461665"/>
          </a:xfrm>
          <a:prstGeom prst="rect">
            <a:avLst/>
          </a:prstGeom>
          <a:solidFill>
            <a:schemeClr val="accent1">
              <a:lumMod val="75000"/>
            </a:schemeClr>
          </a:solidFill>
        </p:spPr>
        <p:txBody>
          <a:bodyPr wrap="square" rtlCol="1">
            <a:spAutoFit/>
          </a:bodyPr>
          <a:lstStyle/>
          <a:p>
            <a:pPr algn="ctr"/>
            <a:r>
              <a:rPr lang="he-IL" sz="2400" dirty="0" smtClean="0">
                <a:solidFill>
                  <a:schemeClr val="bg1"/>
                </a:solidFill>
              </a:rPr>
              <a:t>מאמרים פופולריים</a:t>
            </a:r>
            <a:endParaRPr lang="he-IL" sz="2400" dirty="0">
              <a:solidFill>
                <a:schemeClr val="bg1"/>
              </a:solidFill>
            </a:endParaRPr>
          </a:p>
        </p:txBody>
      </p:sp>
    </p:spTree>
    <p:extLst>
      <p:ext uri="{BB962C8B-B14F-4D97-AF65-F5344CB8AC3E}">
        <p14:creationId xmlns:p14="http://schemas.microsoft.com/office/powerpoint/2010/main" val="2722847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9396" y="1240940"/>
            <a:ext cx="8152327" cy="1061829"/>
          </a:xfrm>
          <a:prstGeom prst="rect">
            <a:avLst/>
          </a:prstGeom>
          <a:noFill/>
          <a:ln w="28575">
            <a:solidFill>
              <a:schemeClr val="accent1">
                <a:lumMod val="75000"/>
              </a:schemeClr>
            </a:solidFill>
          </a:ln>
        </p:spPr>
        <p:txBody>
          <a:bodyPr wrap="square" rtlCol="1">
            <a:spAutoFit/>
          </a:bodyPr>
          <a:lstStyle/>
          <a:p>
            <a:pPr>
              <a:lnSpc>
                <a:spcPct val="150000"/>
              </a:lnSpc>
            </a:pPr>
            <a:r>
              <a:rPr lang="he-IL" sz="1400" dirty="0">
                <a:latin typeface="Guttman Drogolin" panose="02010401010101010101" pitchFamily="2" charset="-79"/>
              </a:rPr>
              <a:t>לכולנו יש ציפור קטנה בלב. גם לתושבי קליפורניה. פעמים רבות אנו מתחבטים בשאלה האם התערבות וסיוע לבעלי חיים יותר מזיקה ממועילה? אנשים רבים בקליפורניה נוהגים להציב בחצר ביתם עמדות האכלה ל"ציפורים הקטנות שבליבם", </a:t>
            </a:r>
            <a:r>
              <a:rPr lang="he-IL" sz="1400" dirty="0" err="1">
                <a:latin typeface="Guttman Drogolin" panose="02010401010101010101" pitchFamily="2" charset="-79"/>
              </a:rPr>
              <a:t>לקוליברים</a:t>
            </a:r>
            <a:r>
              <a:rPr lang="he-IL" sz="1400" dirty="0">
                <a:latin typeface="Guttman Drogolin" panose="02010401010101010101" pitchFamily="2" charset="-79"/>
              </a:rPr>
              <a:t> (יונקי הדבש).</a:t>
            </a:r>
            <a:endParaRPr lang="he-IL" sz="1400" dirty="0" smtClean="0">
              <a:latin typeface="Guttman Drogolin" panose="02010401010101010101" pitchFamily="2" charset="-79"/>
            </a:endParaRPr>
          </a:p>
        </p:txBody>
      </p:sp>
      <p:sp>
        <p:nvSpPr>
          <p:cNvPr id="3" name="TextBox 2"/>
          <p:cNvSpPr txBox="1"/>
          <p:nvPr/>
        </p:nvSpPr>
        <p:spPr>
          <a:xfrm>
            <a:off x="489392" y="3798674"/>
            <a:ext cx="8152327" cy="738664"/>
          </a:xfrm>
          <a:prstGeom prst="rect">
            <a:avLst/>
          </a:prstGeom>
          <a:noFill/>
          <a:ln w="28575">
            <a:solidFill>
              <a:srgbClr val="C00000"/>
            </a:solidFill>
          </a:ln>
        </p:spPr>
        <p:txBody>
          <a:bodyPr wrap="square" rtlCol="1">
            <a:spAutoFit/>
          </a:bodyPr>
          <a:lstStyle/>
          <a:p>
            <a:pPr>
              <a:lnSpc>
                <a:spcPct val="150000"/>
              </a:lnSpc>
            </a:pPr>
            <a:r>
              <a:rPr lang="he-IL" sz="1400" dirty="0">
                <a:latin typeface="Guttman Drogolin" panose="02010401010101010101" pitchFamily="2" charset="-79"/>
              </a:rPr>
              <a:t>ניתוח הנתונים הראה ש-61 אחוזים מהפרטים חזרו לתחנת האכלה בה בקרו בעבר. נקבות נשארו בקרבת המזון יותר מזכרים, וביקורי הזכרים חפפו יותר ביקורים של זכרים אחרים מאשר ביקורי נקבות. </a:t>
            </a:r>
            <a:endParaRPr lang="he-IL" sz="1400" dirty="0"/>
          </a:p>
        </p:txBody>
      </p:sp>
      <p:sp>
        <p:nvSpPr>
          <p:cNvPr id="4" name="TextBox 3"/>
          <p:cNvSpPr txBox="1"/>
          <p:nvPr/>
        </p:nvSpPr>
        <p:spPr>
          <a:xfrm>
            <a:off x="489391" y="4708209"/>
            <a:ext cx="8152327" cy="1061829"/>
          </a:xfrm>
          <a:prstGeom prst="rect">
            <a:avLst/>
          </a:prstGeom>
          <a:noFill/>
          <a:ln w="28575">
            <a:solidFill>
              <a:schemeClr val="accent6">
                <a:lumMod val="75000"/>
              </a:schemeClr>
            </a:solidFill>
          </a:ln>
        </p:spPr>
        <p:txBody>
          <a:bodyPr wrap="square" rtlCol="1">
            <a:spAutoFit/>
          </a:bodyPr>
          <a:lstStyle/>
          <a:p>
            <a:pPr>
              <a:lnSpc>
                <a:spcPct val="150000"/>
              </a:lnSpc>
            </a:pPr>
            <a:r>
              <a:rPr lang="he-IL" sz="1400" dirty="0">
                <a:latin typeface="Guttman Drogolin" panose="02010401010101010101" pitchFamily="2" charset="-79"/>
              </a:rPr>
              <a:t>בטבע יונקי הדבש לא מתקבצים יחדיו </a:t>
            </a:r>
            <a:r>
              <a:rPr lang="he-IL" sz="1400" dirty="0" err="1">
                <a:latin typeface="Guttman Drogolin" panose="02010401010101010101" pitchFamily="2" charset="-79"/>
              </a:rPr>
              <a:t>ונזונים</a:t>
            </a:r>
            <a:r>
              <a:rPr lang="he-IL" sz="1400" dirty="0">
                <a:latin typeface="Guttman Drogolin" panose="02010401010101010101" pitchFamily="2" charset="-79"/>
              </a:rPr>
              <a:t> בדרך כלל בנפרד. הסיטואציה המלאכותית בה הציפורים מצטופפות יחדיו וחולקות את אותו צוף גורמת לחוקרים לתהות האם הדבר עלול להעלות את הסיכון להעברת מחלות בין הציפורים ולפגיעה </a:t>
            </a:r>
            <a:r>
              <a:rPr lang="he-IL" sz="1400" dirty="0" err="1">
                <a:latin typeface="Guttman Drogolin" panose="02010401010101010101" pitchFamily="2" charset="-79"/>
              </a:rPr>
              <a:t>באוכלוסיתן</a:t>
            </a:r>
            <a:r>
              <a:rPr lang="he-IL" sz="1400" dirty="0">
                <a:latin typeface="Guttman Drogolin" panose="02010401010101010101" pitchFamily="2" charset="-79"/>
              </a:rPr>
              <a:t>. אז מה? מתערבים או לא?</a:t>
            </a:r>
            <a:endParaRPr lang="he-IL" sz="1400" dirty="0"/>
          </a:p>
        </p:txBody>
      </p:sp>
      <p:sp>
        <p:nvSpPr>
          <p:cNvPr id="5" name="TextBox 4"/>
          <p:cNvSpPr txBox="1"/>
          <p:nvPr/>
        </p:nvSpPr>
        <p:spPr>
          <a:xfrm>
            <a:off x="489391" y="5987076"/>
            <a:ext cx="8152327" cy="600164"/>
          </a:xfrm>
          <a:prstGeom prst="rect">
            <a:avLst/>
          </a:prstGeom>
          <a:noFill/>
        </p:spPr>
        <p:txBody>
          <a:bodyPr wrap="square" rtlCol="1">
            <a:spAutoFit/>
          </a:bodyPr>
          <a:lstStyle/>
          <a:p>
            <a:pPr>
              <a:lnSpc>
                <a:spcPct val="150000"/>
              </a:lnSpc>
            </a:pPr>
            <a:r>
              <a:rPr lang="he-IL" sz="1400" dirty="0">
                <a:latin typeface="Guttman Drogolin" panose="02010401010101010101" pitchFamily="2" charset="-79"/>
              </a:rPr>
              <a:t>בוקר טוב ביולוגי...עם שתי גומות ומנגינה.. </a:t>
            </a:r>
            <a:r>
              <a:rPr lang="he-IL" sz="1400" dirty="0" smtClean="0">
                <a:latin typeface="Guttman Drogolin" panose="02010401010101010101" pitchFamily="2" charset="-79"/>
              </a:rPr>
              <a:t>והכל</a:t>
            </a:r>
          </a:p>
          <a:p>
            <a:pPr>
              <a:lnSpc>
                <a:spcPct val="150000"/>
              </a:lnSpc>
            </a:pPr>
            <a:r>
              <a:rPr lang="he-IL" sz="800" dirty="0">
                <a:latin typeface="Guttman Drogolin" panose="02010401010101010101" pitchFamily="2" charset="-79"/>
                <a:hlinkClick r:id="rId2"/>
              </a:rPr>
              <a:t>יש לי ציפור קטנה בלב- לזכרו של יגאל בשן- </a:t>
            </a:r>
            <a:r>
              <a:rPr lang="he-IL" sz="800" dirty="0" smtClean="0">
                <a:latin typeface="Guttman Drogolin" panose="02010401010101010101" pitchFamily="2" charset="-79"/>
                <a:hlinkClick r:id="rId2"/>
              </a:rPr>
              <a:t> </a:t>
            </a:r>
            <a:r>
              <a:rPr lang="he-IL" sz="800" dirty="0">
                <a:latin typeface="Guttman Drogolin" panose="02010401010101010101" pitchFamily="2" charset="-79"/>
              </a:rPr>
              <a:t> </a:t>
            </a:r>
            <a:r>
              <a:rPr lang="he-IL" sz="800" dirty="0" smtClean="0">
                <a:latin typeface="Guttman Drogolin" panose="02010401010101010101" pitchFamily="2" charset="-79"/>
              </a:rPr>
              <a:t>                    </a:t>
            </a:r>
            <a:r>
              <a:rPr lang="he-IL" sz="800" dirty="0" smtClean="0">
                <a:latin typeface="Guttman Drogolin" panose="02010401010101010101" pitchFamily="2" charset="-79"/>
                <a:hlinkClick r:id="rId3"/>
              </a:rPr>
              <a:t>מקור</a:t>
            </a:r>
            <a:endParaRPr lang="en-US" sz="800" dirty="0" smtClean="0">
              <a:latin typeface="Guttman Drogolin" panose="02010401010101010101" pitchFamily="2" charset="-79"/>
            </a:endParaRPr>
          </a:p>
        </p:txBody>
      </p:sp>
      <p:sp>
        <p:nvSpPr>
          <p:cNvPr id="6" name="TextBox 5"/>
          <p:cNvSpPr txBox="1"/>
          <p:nvPr/>
        </p:nvSpPr>
        <p:spPr>
          <a:xfrm>
            <a:off x="953037" y="502276"/>
            <a:ext cx="6748529" cy="461665"/>
          </a:xfrm>
          <a:prstGeom prst="rect">
            <a:avLst/>
          </a:prstGeom>
          <a:noFill/>
        </p:spPr>
        <p:txBody>
          <a:bodyPr wrap="square" rtlCol="1">
            <a:spAutoFit/>
          </a:bodyPr>
          <a:lstStyle/>
          <a:p>
            <a:r>
              <a:rPr lang="he-IL" sz="2400" dirty="0" smtClean="0">
                <a:solidFill>
                  <a:srgbClr val="00B0F0"/>
                </a:solidFill>
              </a:rPr>
              <a:t>בוקר טוב ביולוגי – יוסי לבנון</a:t>
            </a:r>
            <a:endParaRPr lang="he-IL" sz="2400" dirty="0">
              <a:solidFill>
                <a:srgbClr val="00B0F0"/>
              </a:solidFill>
            </a:endParaRPr>
          </a:p>
        </p:txBody>
      </p:sp>
      <p:pic>
        <p:nvPicPr>
          <p:cNvPr id="7" name="תמונה 6"/>
          <p:cNvPicPr>
            <a:picLocks noChangeAspect="1"/>
          </p:cNvPicPr>
          <p:nvPr/>
        </p:nvPicPr>
        <p:blipFill rotWithShape="1">
          <a:blip r:embed="rId4"/>
          <a:srcRect l="8777" t="3986" r="6029" b="5475"/>
          <a:stretch/>
        </p:blipFill>
        <p:spPr>
          <a:xfrm>
            <a:off x="7843234" y="89119"/>
            <a:ext cx="1171977" cy="1149294"/>
          </a:xfrm>
          <a:prstGeom prst="rect">
            <a:avLst/>
          </a:prstGeom>
        </p:spPr>
      </p:pic>
      <p:sp>
        <p:nvSpPr>
          <p:cNvPr id="8" name="TextBox 7"/>
          <p:cNvSpPr txBox="1"/>
          <p:nvPr/>
        </p:nvSpPr>
        <p:spPr>
          <a:xfrm>
            <a:off x="489393" y="2519807"/>
            <a:ext cx="8152327" cy="1061829"/>
          </a:xfrm>
          <a:prstGeom prst="rect">
            <a:avLst/>
          </a:prstGeom>
          <a:noFill/>
          <a:ln w="28575">
            <a:solidFill>
              <a:schemeClr val="accent4">
                <a:lumMod val="60000"/>
                <a:lumOff val="40000"/>
              </a:schemeClr>
            </a:solidFill>
          </a:ln>
        </p:spPr>
        <p:txBody>
          <a:bodyPr wrap="square" rtlCol="1">
            <a:spAutoFit/>
          </a:bodyPr>
          <a:lstStyle/>
          <a:p>
            <a:pPr>
              <a:lnSpc>
                <a:spcPct val="150000"/>
              </a:lnSpc>
            </a:pPr>
            <a:r>
              <a:rPr lang="he-IL" sz="1400" dirty="0">
                <a:latin typeface="Guttman Drogolin" panose="02010401010101010101" pitchFamily="2" charset="-79"/>
              </a:rPr>
              <a:t>במחקר שהסתיים לאחרונה, משדרו חוקרים 230 פרטים של </a:t>
            </a:r>
            <a:r>
              <a:rPr lang="he-IL" sz="1400" dirty="0" err="1">
                <a:latin typeface="Guttman Drogolin" panose="02010401010101010101" pitchFamily="2" charset="-79"/>
              </a:rPr>
              <a:t>קוליברי</a:t>
            </a:r>
            <a:r>
              <a:rPr lang="he-IL" sz="1400" dirty="0">
                <a:latin typeface="Guttman Drogolin" panose="02010401010101010101" pitchFamily="2" charset="-79"/>
              </a:rPr>
              <a:t> אנה </a:t>
            </a:r>
            <a:r>
              <a:rPr lang="he-IL" sz="1400" dirty="0" err="1" smtClean="0">
                <a:latin typeface="Guttman Drogolin" panose="02010401010101010101" pitchFamily="2" charset="-79"/>
              </a:rPr>
              <a:t>וקוליברי</a:t>
            </a:r>
            <a:r>
              <a:rPr lang="he-IL" sz="1400" dirty="0" smtClean="0">
                <a:latin typeface="Guttman Drogolin" panose="02010401010101010101" pitchFamily="2" charset="-79"/>
              </a:rPr>
              <a:t> </a:t>
            </a:r>
            <a:r>
              <a:rPr lang="he-IL" sz="1400" dirty="0">
                <a:latin typeface="Guttman Drogolin" panose="02010401010101010101" pitchFamily="2" charset="-79"/>
              </a:rPr>
              <a:t>אלן </a:t>
            </a:r>
            <a:r>
              <a:rPr lang="he-IL" sz="1400" dirty="0" smtClean="0">
                <a:latin typeface="Guttman Drogolin" panose="02010401010101010101" pitchFamily="2" charset="-79"/>
              </a:rPr>
              <a:t>והציבו </a:t>
            </a:r>
            <a:r>
              <a:rPr lang="he-IL" sz="1400" dirty="0">
                <a:latin typeface="Guttman Drogolin" panose="02010401010101010101" pitchFamily="2" charset="-79"/>
              </a:rPr>
              <a:t>7 תחנות האכלה המצוידות במַקְלֵטים. בכל פעם שביקר פרט בתחנת האכלה פרטיו נאגרו. במשך כשנתיים תועדו למעלה מ-65,000 </a:t>
            </a:r>
            <a:r>
              <a:rPr lang="he-IL" sz="1400" dirty="0" err="1">
                <a:latin typeface="Guttman Drogolin" panose="02010401010101010101" pitchFamily="2" charset="-79"/>
              </a:rPr>
              <a:t>ארועי</a:t>
            </a:r>
            <a:r>
              <a:rPr lang="he-IL" sz="1400" dirty="0">
                <a:latin typeface="Guttman Drogolin" panose="02010401010101010101" pitchFamily="2" charset="-79"/>
              </a:rPr>
              <a:t> האכלה</a:t>
            </a:r>
            <a:r>
              <a:rPr lang="he-IL" sz="1400" dirty="0" smtClean="0">
                <a:latin typeface="Guttman Drogolin" panose="02010401010101010101" pitchFamily="2" charset="-79"/>
              </a:rPr>
              <a:t>.</a:t>
            </a:r>
            <a:endParaRPr lang="he-IL" sz="1400" dirty="0"/>
          </a:p>
        </p:txBody>
      </p:sp>
      <p:sp>
        <p:nvSpPr>
          <p:cNvPr id="10" name="TextBox 9"/>
          <p:cNvSpPr txBox="1"/>
          <p:nvPr/>
        </p:nvSpPr>
        <p:spPr>
          <a:xfrm>
            <a:off x="9564" y="0"/>
            <a:ext cx="2591968" cy="461665"/>
          </a:xfrm>
          <a:prstGeom prst="rect">
            <a:avLst/>
          </a:prstGeom>
          <a:solidFill>
            <a:schemeClr val="accent1">
              <a:lumMod val="75000"/>
            </a:schemeClr>
          </a:solidFill>
        </p:spPr>
        <p:txBody>
          <a:bodyPr wrap="square" rtlCol="1">
            <a:spAutoFit/>
          </a:bodyPr>
          <a:lstStyle/>
          <a:p>
            <a:pPr algn="ctr"/>
            <a:r>
              <a:rPr lang="he-IL" sz="2400" dirty="0" smtClean="0">
                <a:solidFill>
                  <a:schemeClr val="bg1"/>
                </a:solidFill>
              </a:rPr>
              <a:t>ידיעות מדע</a:t>
            </a:r>
            <a:endParaRPr lang="he-IL" sz="2400" dirty="0">
              <a:solidFill>
                <a:schemeClr val="bg1"/>
              </a:solidFill>
            </a:endParaRPr>
          </a:p>
        </p:txBody>
      </p:sp>
    </p:spTree>
    <p:extLst>
      <p:ext uri="{BB962C8B-B14F-4D97-AF65-F5344CB8AC3E}">
        <p14:creationId xmlns:p14="http://schemas.microsoft.com/office/powerpoint/2010/main" val="377646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9555" y="6516710"/>
            <a:ext cx="4610636" cy="461665"/>
          </a:xfrm>
          <a:prstGeom prst="rect">
            <a:avLst/>
          </a:prstGeom>
          <a:noFill/>
        </p:spPr>
        <p:txBody>
          <a:bodyPr wrap="square" rtlCol="1">
            <a:spAutoFit/>
          </a:bodyPr>
          <a:lstStyle/>
          <a:p>
            <a:r>
              <a:rPr lang="en-US" sz="800" dirty="0">
                <a:hlinkClick r:id="rId2"/>
              </a:rPr>
              <a:t>https://</a:t>
            </a:r>
            <a:r>
              <a:rPr lang="en-US" sz="800" dirty="0" smtClean="0">
                <a:hlinkClick r:id="rId2"/>
              </a:rPr>
              <a:t>www.youtube.com/watch?time_continue=194&amp;v=Zf1XdKkYgZo</a:t>
            </a:r>
            <a:endParaRPr lang="he-IL" sz="800" dirty="0" smtClean="0"/>
          </a:p>
          <a:p>
            <a:endParaRPr lang="he-IL" sz="800" dirty="0"/>
          </a:p>
          <a:p>
            <a:endParaRPr lang="he-IL" sz="800" dirty="0"/>
          </a:p>
        </p:txBody>
      </p:sp>
      <p:pic>
        <p:nvPicPr>
          <p:cNvPr id="3" name="תמונה 2"/>
          <p:cNvPicPr>
            <a:picLocks noChangeAspect="1"/>
          </p:cNvPicPr>
          <p:nvPr/>
        </p:nvPicPr>
        <p:blipFill>
          <a:blip r:embed="rId3"/>
          <a:stretch>
            <a:fillRect/>
          </a:stretch>
        </p:blipFill>
        <p:spPr>
          <a:xfrm>
            <a:off x="5229426" y="1849903"/>
            <a:ext cx="3785786" cy="1966468"/>
          </a:xfrm>
          <a:prstGeom prst="rect">
            <a:avLst/>
          </a:prstGeom>
          <a:ln w="38100">
            <a:solidFill>
              <a:schemeClr val="accent1">
                <a:lumMod val="75000"/>
              </a:schemeClr>
            </a:solidFill>
          </a:ln>
        </p:spPr>
      </p:pic>
      <p:pic>
        <p:nvPicPr>
          <p:cNvPr id="5" name="תמונה 4"/>
          <p:cNvPicPr>
            <a:picLocks noChangeAspect="1"/>
          </p:cNvPicPr>
          <p:nvPr/>
        </p:nvPicPr>
        <p:blipFill>
          <a:blip r:embed="rId4"/>
          <a:stretch>
            <a:fillRect/>
          </a:stretch>
        </p:blipFill>
        <p:spPr>
          <a:xfrm>
            <a:off x="5229426" y="4073033"/>
            <a:ext cx="3785786" cy="1957247"/>
          </a:xfrm>
          <a:prstGeom prst="rect">
            <a:avLst/>
          </a:prstGeom>
          <a:ln w="38100">
            <a:solidFill>
              <a:srgbClr val="FFC000"/>
            </a:solidFill>
          </a:ln>
        </p:spPr>
      </p:pic>
      <p:pic>
        <p:nvPicPr>
          <p:cNvPr id="6" name="תמונה 5"/>
          <p:cNvPicPr>
            <a:picLocks noChangeAspect="1"/>
          </p:cNvPicPr>
          <p:nvPr/>
        </p:nvPicPr>
        <p:blipFill>
          <a:blip r:embed="rId5"/>
          <a:stretch>
            <a:fillRect/>
          </a:stretch>
        </p:blipFill>
        <p:spPr>
          <a:xfrm>
            <a:off x="372683" y="1849903"/>
            <a:ext cx="3816471" cy="1966468"/>
          </a:xfrm>
          <a:prstGeom prst="rect">
            <a:avLst/>
          </a:prstGeom>
          <a:ln w="38100">
            <a:solidFill>
              <a:srgbClr val="C00000"/>
            </a:solidFill>
          </a:ln>
        </p:spPr>
      </p:pic>
      <p:pic>
        <p:nvPicPr>
          <p:cNvPr id="7" name="תמונה 6"/>
          <p:cNvPicPr>
            <a:picLocks noChangeAspect="1"/>
          </p:cNvPicPr>
          <p:nvPr/>
        </p:nvPicPr>
        <p:blipFill>
          <a:blip r:embed="rId6"/>
          <a:stretch>
            <a:fillRect/>
          </a:stretch>
        </p:blipFill>
        <p:spPr>
          <a:xfrm>
            <a:off x="372683" y="4073033"/>
            <a:ext cx="3816471" cy="1959809"/>
          </a:xfrm>
          <a:prstGeom prst="rect">
            <a:avLst/>
          </a:prstGeom>
          <a:ln w="38100">
            <a:solidFill>
              <a:schemeClr val="accent6">
                <a:lumMod val="75000"/>
              </a:schemeClr>
            </a:solidFill>
          </a:ln>
        </p:spPr>
      </p:pic>
      <p:pic>
        <p:nvPicPr>
          <p:cNvPr id="8" name="תמונה 7"/>
          <p:cNvPicPr>
            <a:picLocks noChangeAspect="1"/>
          </p:cNvPicPr>
          <p:nvPr/>
        </p:nvPicPr>
        <p:blipFill>
          <a:blip r:embed="rId7"/>
          <a:stretch>
            <a:fillRect/>
          </a:stretch>
        </p:blipFill>
        <p:spPr>
          <a:xfrm>
            <a:off x="7173532" y="0"/>
            <a:ext cx="1970468" cy="912499"/>
          </a:xfrm>
          <a:prstGeom prst="rect">
            <a:avLst/>
          </a:prstGeom>
        </p:spPr>
      </p:pic>
      <p:sp>
        <p:nvSpPr>
          <p:cNvPr id="9" name="TextBox 8"/>
          <p:cNvSpPr txBox="1"/>
          <p:nvPr/>
        </p:nvSpPr>
        <p:spPr>
          <a:xfrm>
            <a:off x="1880315" y="669701"/>
            <a:ext cx="5125792" cy="461665"/>
          </a:xfrm>
          <a:prstGeom prst="rect">
            <a:avLst/>
          </a:prstGeom>
          <a:noFill/>
        </p:spPr>
        <p:txBody>
          <a:bodyPr wrap="square" rtlCol="1">
            <a:spAutoFit/>
          </a:bodyPr>
          <a:lstStyle/>
          <a:p>
            <a:r>
              <a:rPr lang="he-IL" sz="2400" dirty="0" smtClean="0">
                <a:solidFill>
                  <a:srgbClr val="00B0F0"/>
                </a:solidFill>
              </a:rPr>
              <a:t>איך לתקוף את הסרטן בכל שלבי הגידול?</a:t>
            </a:r>
            <a:endParaRPr lang="he-IL" sz="2400" dirty="0">
              <a:solidFill>
                <a:srgbClr val="00B0F0"/>
              </a:solidFill>
            </a:endParaRPr>
          </a:p>
        </p:txBody>
      </p:sp>
      <p:sp>
        <p:nvSpPr>
          <p:cNvPr id="10" name="TextBox 9"/>
          <p:cNvSpPr txBox="1"/>
          <p:nvPr/>
        </p:nvSpPr>
        <p:spPr>
          <a:xfrm>
            <a:off x="9564" y="0"/>
            <a:ext cx="2591968" cy="461665"/>
          </a:xfrm>
          <a:prstGeom prst="rect">
            <a:avLst/>
          </a:prstGeom>
          <a:solidFill>
            <a:schemeClr val="accent1">
              <a:lumMod val="75000"/>
            </a:schemeClr>
          </a:solidFill>
        </p:spPr>
        <p:txBody>
          <a:bodyPr wrap="square" rtlCol="1">
            <a:spAutoFit/>
          </a:bodyPr>
          <a:lstStyle/>
          <a:p>
            <a:r>
              <a:rPr lang="he-IL" sz="2400" dirty="0" smtClean="0">
                <a:solidFill>
                  <a:schemeClr val="bg1"/>
                </a:solidFill>
              </a:rPr>
              <a:t>סרטוני מדע פופולרי</a:t>
            </a:r>
            <a:endParaRPr lang="he-IL" sz="2400" dirty="0">
              <a:solidFill>
                <a:schemeClr val="bg1"/>
              </a:solidFill>
            </a:endParaRPr>
          </a:p>
        </p:txBody>
      </p:sp>
    </p:spTree>
    <p:extLst>
      <p:ext uri="{BB962C8B-B14F-4D97-AF65-F5344CB8AC3E}">
        <p14:creationId xmlns:p14="http://schemas.microsoft.com/office/powerpoint/2010/main" val="134630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ערכת נושא Office">
  <a:themeElements>
    <a:clrScheme name="ערכת נושא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ערכת נושא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ערכת נושא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בסיס">
  <a:themeElements>
    <a:clrScheme name="סגול">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בסיס">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בסיס">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4.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2706</TotalTime>
  <Words>2475</Words>
  <Application>Microsoft Office PowerPoint</Application>
  <PresentationFormat>‫הצגה על המסך (4:3)</PresentationFormat>
  <Paragraphs>407</Paragraphs>
  <Slides>49</Slides>
  <Notes>5</Notes>
  <HiddenSlides>0</HiddenSlides>
  <MMClips>0</MMClips>
  <ScaleCrop>false</ScaleCrop>
  <HeadingPairs>
    <vt:vector size="6" baseType="variant">
      <vt:variant>
        <vt:lpstr>גופנים בשימוש</vt:lpstr>
      </vt:variant>
      <vt:variant>
        <vt:i4>7</vt:i4>
      </vt:variant>
      <vt:variant>
        <vt:lpstr>ערכת נושא</vt:lpstr>
      </vt:variant>
      <vt:variant>
        <vt:i4>3</vt:i4>
      </vt:variant>
      <vt:variant>
        <vt:lpstr>כותרות שקופיות</vt:lpstr>
      </vt:variant>
      <vt:variant>
        <vt:i4>49</vt:i4>
      </vt:variant>
    </vt:vector>
  </HeadingPairs>
  <TitlesOfParts>
    <vt:vector size="59" baseType="lpstr">
      <vt:lpstr>Arial</vt:lpstr>
      <vt:lpstr>Calibri</vt:lpstr>
      <vt:lpstr>Calibri Light</vt:lpstr>
      <vt:lpstr>Corbel</vt:lpstr>
      <vt:lpstr>Gisha</vt:lpstr>
      <vt:lpstr>Guttman Drogolin</vt:lpstr>
      <vt:lpstr>Times New Roman</vt:lpstr>
      <vt:lpstr>ערכת נושא Office</vt:lpstr>
      <vt:lpstr>Office Theme</vt:lpstr>
      <vt:lpstr>בסיס</vt:lpstr>
      <vt:lpstr>מצגת של PowerPoint‏</vt:lpstr>
      <vt:lpstr>מצגת של PowerPoint‏</vt:lpstr>
      <vt:lpstr>מהו אנסין?</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מה נדרש מהתלמיד?</vt:lpstr>
      <vt:lpstr>מצגת של PowerPoint‏</vt:lpstr>
      <vt:lpstr>עיון באנסין בחינת בגרות תשע"ח- פירוק לגורמים</vt:lpstr>
      <vt:lpstr>מצגת של PowerPoint‏</vt:lpstr>
      <vt:lpstr>מצגת של PowerPoint‏</vt:lpstr>
      <vt:lpstr>מצגת של PowerPoint‏</vt:lpstr>
      <vt:lpstr>נסכם מה ראינו </vt:lpstr>
      <vt:lpstr>האנסין בבחינת הבגרות המתוקשבת </vt:lpstr>
      <vt:lpstr>הזדמנות נוספת לתרגול תלמידים </vt:lpstr>
      <vt:lpstr>בחינת מעבדה חלק ג' התמודדות עם מחקר מדעי </vt:lpstr>
      <vt:lpstr>תרגול שליטה במיומנויות חקר </vt:lpstr>
      <vt:lpstr>מצגת של PowerPoint‏</vt:lpstr>
      <vt:lpstr>מהן המיומנויות הקשורות בלמידה של מאמר מדעי???</vt:lpstr>
      <vt:lpstr>למה גרפים?</vt:lpstr>
      <vt:lpstr>באיזה תצוגה קל יותר להשוות את הנתונים?</vt:lpstr>
      <vt:lpstr>מצגת של PowerPoint‏</vt:lpstr>
      <vt:lpstr>קשיים בעיבוד גרף</vt:lpstr>
      <vt:lpstr>עיבוד גרף הוא תהליך מורכב הכולל שלושה שלבים עיקריים:   </vt:lpstr>
      <vt:lpstr>מצגת של PowerPoint‏</vt:lpstr>
      <vt:lpstr>מצגת של PowerPoint‏</vt:lpstr>
      <vt:lpstr>מצגת של PowerPoint‏</vt:lpstr>
      <vt:lpstr>מצגת של PowerPoint‏</vt:lpstr>
      <vt:lpstr>שילוב האנסין ברצף ההוראה</vt:lpstr>
      <vt:lpstr>קטע ניתוח מחקר מדעי לא מוכר  כאמצעי הוראה</vt:lpstr>
      <vt:lpstr>יתרונות של שילוב ניתוח מחקר מדעי במהלך ההוראה לאורך כל שנות הלימודים במגמה</vt:lpstr>
      <vt:lpstr>הבעיה</vt:lpstr>
      <vt:lpstr>מצגת של PowerPoint‏</vt:lpstr>
      <vt:lpstr>שילוב קטע מדעי מבחינות הבגרות 5 י"ל</vt:lpstr>
      <vt:lpstr>מצגת של PowerPoint‏</vt:lpstr>
      <vt:lpstr>מצגת של PowerPoint‏</vt:lpstr>
      <vt:lpstr>מצגת של PowerPoint‏</vt:lpstr>
      <vt:lpstr>מצגת של PowerPoint‏</vt:lpstr>
      <vt:lpstr>שילוב קטע מדעי מבחינות הבגרות 3 י"ל</vt:lpstr>
      <vt:lpstr>מצגת של PowerPoint‏</vt:lpstr>
      <vt:lpstr>מצגת של PowerPoint‏</vt:lpstr>
      <vt:lpstr>מצגת של PowerPoint‏</vt:lpstr>
    </vt:vector>
  </TitlesOfParts>
  <Company>Manhi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User</dc:creator>
  <cp:lastModifiedBy>weizmann</cp:lastModifiedBy>
  <cp:revision>80</cp:revision>
  <dcterms:created xsi:type="dcterms:W3CDTF">2018-12-12T20:30:44Z</dcterms:created>
  <dcterms:modified xsi:type="dcterms:W3CDTF">2019-01-27T10:37:38Z</dcterms:modified>
</cp:coreProperties>
</file>