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333" r:id="rId2"/>
    <p:sldId id="329" r:id="rId3"/>
    <p:sldId id="284" r:id="rId4"/>
    <p:sldId id="285" r:id="rId5"/>
    <p:sldId id="286" r:id="rId6"/>
    <p:sldId id="287" r:id="rId7"/>
    <p:sldId id="288" r:id="rId8"/>
    <p:sldId id="289" r:id="rId9"/>
    <p:sldId id="335" r:id="rId10"/>
    <p:sldId id="300" r:id="rId11"/>
    <p:sldId id="302" r:id="rId12"/>
    <p:sldId id="292" r:id="rId13"/>
    <p:sldId id="293" r:id="rId14"/>
    <p:sldId id="294" r:id="rId15"/>
    <p:sldId id="303" r:id="rId16"/>
    <p:sldId id="338" r:id="rId17"/>
    <p:sldId id="258" r:id="rId18"/>
    <p:sldId id="304" r:id="rId19"/>
    <p:sldId id="259" r:id="rId20"/>
    <p:sldId id="283" r:id="rId21"/>
    <p:sldId id="261" r:id="rId22"/>
    <p:sldId id="305" r:id="rId23"/>
    <p:sldId id="262" r:id="rId24"/>
    <p:sldId id="268" r:id="rId25"/>
    <p:sldId id="306" r:id="rId26"/>
    <p:sldId id="308" r:id="rId27"/>
    <p:sldId id="272" r:id="rId28"/>
    <p:sldId id="263" r:id="rId29"/>
    <p:sldId id="309" r:id="rId30"/>
    <p:sldId id="264" r:id="rId31"/>
    <p:sldId id="271" r:id="rId32"/>
    <p:sldId id="269" r:id="rId33"/>
    <p:sldId id="311" r:id="rId34"/>
    <p:sldId id="278" r:id="rId35"/>
    <p:sldId id="310" r:id="rId36"/>
    <p:sldId id="312" r:id="rId37"/>
    <p:sldId id="313" r:id="rId38"/>
    <p:sldId id="314" r:id="rId39"/>
    <p:sldId id="315" r:id="rId40"/>
    <p:sldId id="316" r:id="rId41"/>
    <p:sldId id="317" r:id="rId42"/>
    <p:sldId id="318" r:id="rId43"/>
    <p:sldId id="319" r:id="rId44"/>
    <p:sldId id="320" r:id="rId45"/>
    <p:sldId id="323" r:id="rId46"/>
    <p:sldId id="324" r:id="rId47"/>
    <p:sldId id="327" r:id="rId48"/>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30" autoAdjust="0"/>
    <p:restoredTop sz="94660"/>
  </p:normalViewPr>
  <p:slideViewPr>
    <p:cSldViewPr snapToGrid="0">
      <p:cViewPr varScale="1">
        <p:scale>
          <a:sx n="85" d="100"/>
          <a:sy n="85" d="100"/>
        </p:scale>
        <p:origin x="1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786348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1978170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3184872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1232325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מציין מיקום של תאריך 3"/>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2910145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3848379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949450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381019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4068585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3026490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FA5C95DD-878F-4C22-BFC9-77B213876914}" type="datetimeFigureOut">
              <a:rPr lang="he-IL" smtClean="0"/>
              <a:t>י"ח/שבט/תשע"ט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7D5AEAD-D5DD-4505-80B4-CA65303F0CBD}" type="slidenum">
              <a:rPr lang="he-IL" smtClean="0"/>
              <a:t>‹#›</a:t>
            </a:fld>
            <a:endParaRPr lang="he-IL"/>
          </a:p>
        </p:txBody>
      </p:sp>
    </p:spTree>
    <p:extLst>
      <p:ext uri="{BB962C8B-B14F-4D97-AF65-F5344CB8AC3E}">
        <p14:creationId xmlns:p14="http://schemas.microsoft.com/office/powerpoint/2010/main" val="3057962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5C95DD-878F-4C22-BFC9-77B213876914}" type="datetimeFigureOut">
              <a:rPr lang="he-IL" smtClean="0"/>
              <a:t>י"ח/שבט/תשע"ט</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7D5AEAD-D5DD-4505-80B4-CA65303F0CBD}" type="slidenum">
              <a:rPr lang="he-IL" smtClean="0"/>
              <a:t>‹#›</a:t>
            </a:fld>
            <a:endParaRPr lang="he-IL"/>
          </a:p>
        </p:txBody>
      </p:sp>
    </p:spTree>
    <p:extLst>
      <p:ext uri="{BB962C8B-B14F-4D97-AF65-F5344CB8AC3E}">
        <p14:creationId xmlns:p14="http://schemas.microsoft.com/office/powerpoint/2010/main" val="4148129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W-wF8HMzA_w&amp;authuser=0"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ms.education.gov.il/EducationCMS/Units/Mazkirut_Pedagogit/Biology/PeiluyoHoraa/"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4497" y="997353"/>
            <a:ext cx="8113486" cy="1754326"/>
          </a:xfrm>
          <a:prstGeom prst="rect">
            <a:avLst/>
          </a:prstGeom>
          <a:noFill/>
        </p:spPr>
        <p:txBody>
          <a:bodyPr wrap="square" rtlCol="1">
            <a:spAutoFit/>
          </a:bodyPr>
          <a:lstStyle/>
          <a:p>
            <a:pPr algn="ctr"/>
            <a:r>
              <a:rPr lang="he-IL" sz="3200" b="1" dirty="0" smtClean="0">
                <a:solidFill>
                  <a:srgbClr val="70AD47">
                    <a:lumMod val="75000"/>
                  </a:srgbClr>
                </a:solidFill>
                <a:latin typeface="Gisha" panose="020B0502040204020203" pitchFamily="34" charset="-79"/>
                <a:cs typeface="Gisha" panose="020B0502040204020203" pitchFamily="34" charset="-79"/>
              </a:rPr>
              <a:t>הרצאות מתוקשבות</a:t>
            </a:r>
          </a:p>
          <a:p>
            <a:pPr algn="ctr"/>
            <a:r>
              <a:rPr lang="he-IL" sz="3200" b="1" dirty="0" smtClean="0">
                <a:solidFill>
                  <a:srgbClr val="70AD47">
                    <a:lumMod val="75000"/>
                  </a:srgbClr>
                </a:solidFill>
                <a:latin typeface="Gisha" panose="020B0502040204020203" pitchFamily="34" charset="-79"/>
                <a:cs typeface="Gisha" panose="020B0502040204020203" pitchFamily="34" charset="-79"/>
              </a:rPr>
              <a:t>במסגרת עדכון ידע פדגוגי ופיתוח מקצועי</a:t>
            </a:r>
          </a:p>
          <a:p>
            <a:pPr algn="ctr"/>
            <a:r>
              <a:rPr lang="he-IL" sz="3200" b="1" dirty="0">
                <a:solidFill>
                  <a:srgbClr val="70AD47">
                    <a:lumMod val="75000"/>
                  </a:srgbClr>
                </a:solidFill>
                <a:latin typeface="Gisha" panose="020B0502040204020203" pitchFamily="34" charset="-79"/>
                <a:cs typeface="Gisha" panose="020B0502040204020203" pitchFamily="34" charset="-79"/>
              </a:rPr>
              <a:t> </a:t>
            </a:r>
            <a:r>
              <a:rPr lang="he-IL" sz="4400" b="1" dirty="0" smtClean="0">
                <a:solidFill>
                  <a:srgbClr val="70AD47">
                    <a:lumMod val="75000"/>
                  </a:srgbClr>
                </a:solidFill>
                <a:latin typeface="Gisha" panose="020B0502040204020203" pitchFamily="34" charset="-79"/>
                <a:cs typeface="Gisha" panose="020B0502040204020203" pitchFamily="34" charset="-79"/>
              </a:rPr>
              <a:t>בביולוגיה</a:t>
            </a:r>
            <a:r>
              <a:rPr lang="he-IL" sz="3200" b="1" dirty="0" smtClean="0">
                <a:solidFill>
                  <a:srgbClr val="70AD47">
                    <a:lumMod val="75000"/>
                  </a:srgbClr>
                </a:solidFill>
                <a:latin typeface="Gisha" panose="020B0502040204020203" pitchFamily="34" charset="-79"/>
                <a:cs typeface="Gisha" panose="020B0502040204020203" pitchFamily="34" charset="-79"/>
              </a:rPr>
              <a:t>  </a:t>
            </a:r>
          </a:p>
        </p:txBody>
      </p:sp>
      <p:sp>
        <p:nvSpPr>
          <p:cNvPr id="3" name="TextBox 2"/>
          <p:cNvSpPr txBox="1"/>
          <p:nvPr/>
        </p:nvSpPr>
        <p:spPr>
          <a:xfrm>
            <a:off x="779929" y="3383684"/>
            <a:ext cx="10437801" cy="461665"/>
          </a:xfrm>
          <a:prstGeom prst="rect">
            <a:avLst/>
          </a:prstGeom>
          <a:noFill/>
        </p:spPr>
        <p:txBody>
          <a:bodyPr wrap="squar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he-IL" sz="2400" b="1" i="0" u="none" strike="noStrike" kern="0" cap="none" spc="0" normalizeH="0" baseline="0" noProof="0" dirty="0" smtClean="0">
                <a:ln>
                  <a:noFill/>
                </a:ln>
                <a:solidFill>
                  <a:srgbClr val="FF3300"/>
                </a:solidFill>
                <a:effectLst/>
                <a:uLnTx/>
                <a:uFillTx/>
                <a:latin typeface="Gisha" panose="020B0502040204020203" pitchFamily="34" charset="-79"/>
                <a:cs typeface="Gisha" panose="020B0502040204020203" pitchFamily="34" charset="-79"/>
              </a:rPr>
              <a:t>מפגש שלישי: המאמר המדעי ככלי להוראת מיומנויות חקר (בשפה הערבית) </a:t>
            </a:r>
            <a:endParaRPr kumimoji="0" lang="he-IL" sz="1800" b="0" i="0" u="none" strike="noStrike" kern="0" cap="none" spc="0" normalizeH="0" baseline="0" noProof="0" dirty="0" smtClean="0">
              <a:ln>
                <a:noFill/>
              </a:ln>
              <a:solidFill>
                <a:prstClr val="black"/>
              </a:solidFill>
              <a:effectLst/>
              <a:uLnTx/>
              <a:uFillTx/>
            </a:endParaRPr>
          </a:p>
        </p:txBody>
      </p:sp>
      <p:sp>
        <p:nvSpPr>
          <p:cNvPr id="4" name="TextBox 3"/>
          <p:cNvSpPr txBox="1"/>
          <p:nvPr/>
        </p:nvSpPr>
        <p:spPr>
          <a:xfrm>
            <a:off x="6963068" y="4001630"/>
            <a:ext cx="2345515" cy="461665"/>
          </a:xfrm>
          <a:prstGeom prst="rect">
            <a:avLst/>
          </a:prstGeom>
          <a:noFill/>
        </p:spPr>
        <p:txBody>
          <a:bodyPr wrap="non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he-IL" sz="2400" b="1" i="0" u="none" strike="noStrike" kern="0" cap="none" spc="0" normalizeH="0" baseline="0" noProof="0" dirty="0" smtClean="0">
                <a:ln>
                  <a:noFill/>
                </a:ln>
                <a:solidFill>
                  <a:prstClr val="black"/>
                </a:solidFill>
                <a:effectLst/>
                <a:uLnTx/>
                <a:uFillTx/>
                <a:latin typeface="Gisha" panose="020B0502040204020203" pitchFamily="34" charset="-79"/>
                <a:cs typeface="Gisha" panose="020B0502040204020203" pitchFamily="34" charset="-79"/>
              </a:rPr>
              <a:t>ד"ר </a:t>
            </a:r>
            <a:r>
              <a:rPr kumimoji="0" lang="he-IL" sz="2400" b="1" i="0" u="none" strike="noStrike" kern="0" cap="none" spc="0" normalizeH="0" baseline="0" noProof="0" dirty="0" err="1" smtClean="0">
                <a:ln>
                  <a:noFill/>
                </a:ln>
                <a:solidFill>
                  <a:prstClr val="black"/>
                </a:solidFill>
                <a:effectLst/>
                <a:uLnTx/>
                <a:uFillTx/>
                <a:latin typeface="Gisha" panose="020B0502040204020203" pitchFamily="34" charset="-79"/>
                <a:cs typeface="Gisha" panose="020B0502040204020203" pitchFamily="34" charset="-79"/>
              </a:rPr>
              <a:t>מאג'ד</a:t>
            </a:r>
            <a:r>
              <a:rPr kumimoji="0" lang="he-IL" sz="2400" b="1" i="0" u="none" strike="noStrike" kern="0" cap="none" spc="0" normalizeH="0" baseline="0" noProof="0" dirty="0" smtClean="0">
                <a:ln>
                  <a:noFill/>
                </a:ln>
                <a:solidFill>
                  <a:prstClr val="black"/>
                </a:solidFill>
                <a:effectLst/>
                <a:uLnTx/>
                <a:uFillTx/>
                <a:latin typeface="Gisha" panose="020B0502040204020203" pitchFamily="34" charset="-79"/>
                <a:cs typeface="Gisha" panose="020B0502040204020203" pitchFamily="34" charset="-79"/>
              </a:rPr>
              <a:t> יאסין</a:t>
            </a:r>
            <a:endParaRPr kumimoji="0" lang="he-IL" sz="1800" b="0" i="0" u="none" strike="noStrike" kern="0" cap="none" spc="0" normalizeH="0" baseline="0" noProof="0" dirty="0" smtClean="0">
              <a:ln>
                <a:noFill/>
              </a:ln>
              <a:solidFill>
                <a:prstClr val="black"/>
              </a:solidFill>
              <a:effectLst/>
              <a:uLnTx/>
              <a:uFillTx/>
            </a:endParaRPr>
          </a:p>
        </p:txBody>
      </p:sp>
      <p:grpSp>
        <p:nvGrpSpPr>
          <p:cNvPr id="5" name="קבוצה 4"/>
          <p:cNvGrpSpPr/>
          <p:nvPr/>
        </p:nvGrpSpPr>
        <p:grpSpPr>
          <a:xfrm>
            <a:off x="0" y="0"/>
            <a:ext cx="12192000" cy="881240"/>
            <a:chOff x="0" y="0"/>
            <a:chExt cx="12192000" cy="881240"/>
          </a:xfrm>
        </p:grpSpPr>
        <p:pic>
          <p:nvPicPr>
            <p:cNvPr id="6" name="תמונה 5"/>
            <p:cNvPicPr>
              <a:picLocks noChangeAspect="1"/>
            </p:cNvPicPr>
            <p:nvPr/>
          </p:nvPicPr>
          <p:blipFill>
            <a:blip r:embed="rId2"/>
            <a:stretch>
              <a:fillRect/>
            </a:stretch>
          </p:blipFill>
          <p:spPr>
            <a:xfrm>
              <a:off x="0" y="0"/>
              <a:ext cx="12192000" cy="881240"/>
            </a:xfrm>
            <a:prstGeom prst="rect">
              <a:avLst/>
            </a:prstGeom>
          </p:spPr>
        </p:pic>
        <p:sp>
          <p:nvSpPr>
            <p:cNvPr id="7" name="אליפסה 6"/>
            <p:cNvSpPr/>
            <p:nvPr/>
          </p:nvSpPr>
          <p:spPr>
            <a:xfrm>
              <a:off x="8231361" y="116113"/>
              <a:ext cx="1812525" cy="227689"/>
            </a:xfrm>
            <a:prstGeom prst="ellipse">
              <a:avLst/>
            </a:prstGeom>
            <a:solidFill>
              <a:srgbClr val="6FAC46"/>
            </a:solidFill>
            <a:ln w="12700" cap="flat" cmpd="sng" algn="ctr">
              <a:noFill/>
              <a:prstDash val="solid"/>
              <a:miter lim="800000"/>
            </a:ln>
            <a:effectLst/>
          </p:spPr>
          <p:txBody>
            <a:bodyPr rtlCol="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he-IL" sz="1800" b="0" i="0" u="none" strike="noStrike" kern="0" cap="none" spc="0" normalizeH="0" baseline="0" noProof="0" smtClean="0">
                <a:ln>
                  <a:noFill/>
                </a:ln>
                <a:solidFill>
                  <a:prstClr val="white"/>
                </a:solidFill>
                <a:effectLst/>
                <a:uLnTx/>
                <a:uFillTx/>
                <a:latin typeface="Calibri" panose="020F0502020204030204"/>
                <a:ea typeface="+mn-ea"/>
                <a:cs typeface="Arial" panose="020B0604020202020204" pitchFamily="34" charset="0"/>
              </a:endParaRPr>
            </a:p>
          </p:txBody>
        </p:sp>
      </p:grpSp>
      <p:sp>
        <p:nvSpPr>
          <p:cNvPr id="8" name="TextBox 7"/>
          <p:cNvSpPr txBox="1"/>
          <p:nvPr/>
        </p:nvSpPr>
        <p:spPr>
          <a:xfrm>
            <a:off x="2311377" y="2785140"/>
            <a:ext cx="7569245" cy="369332"/>
          </a:xfrm>
          <a:prstGeom prst="rect">
            <a:avLst/>
          </a:prstGeom>
          <a:noFill/>
        </p:spPr>
        <p:txBody>
          <a:bodyPr wrap="square" rtlCol="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he-IL" sz="1800" b="0" i="0" u="none" strike="noStrike" kern="0" cap="none" spc="0" normalizeH="0" baseline="0" noProof="0" dirty="0" smtClean="0">
                <a:ln>
                  <a:noFill/>
                </a:ln>
                <a:solidFill>
                  <a:prstClr val="black"/>
                </a:solidFill>
                <a:effectLst/>
                <a:uLnTx/>
                <a:uFillTx/>
              </a:rPr>
              <a:t>ט' בשבט תשע"ט – 15 בינואר 2019 </a:t>
            </a:r>
          </a:p>
        </p:txBody>
      </p:sp>
      <p:sp>
        <p:nvSpPr>
          <p:cNvPr id="11" name="TextBox 10"/>
          <p:cNvSpPr txBox="1"/>
          <p:nvPr/>
        </p:nvSpPr>
        <p:spPr>
          <a:xfrm>
            <a:off x="2393245" y="4792458"/>
            <a:ext cx="6048270" cy="338554"/>
          </a:xfrm>
          <a:prstGeom prst="rect">
            <a:avLst/>
          </a:prstGeom>
          <a:noFill/>
        </p:spPr>
        <p:txBody>
          <a:bodyPr wrap="square" rtlCol="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he-IL" sz="1600" b="1" i="0" u="none" strike="noStrike" kern="0" cap="none" spc="0" normalizeH="0" baseline="0" noProof="0" dirty="0" smtClean="0">
                <a:ln>
                  <a:noFill/>
                </a:ln>
                <a:solidFill>
                  <a:prstClr val="black"/>
                </a:solidFill>
                <a:effectLst/>
                <a:uLnTx/>
                <a:uFillTx/>
                <a:latin typeface="Gisha" panose="020B0502040204020203" pitchFamily="34" charset="-79"/>
                <a:cs typeface="Gisha" panose="020B0502040204020203" pitchFamily="34" charset="-79"/>
              </a:rPr>
              <a:t>מצגת זו לוותה הרצאה מתוקשבת -</a:t>
            </a:r>
            <a:r>
              <a:rPr kumimoji="0" lang="he-IL" sz="1600" b="1" i="0" u="none" strike="noStrike" kern="0" cap="none" spc="0" normalizeH="0" noProof="0" dirty="0" smtClean="0">
                <a:ln>
                  <a:noFill/>
                </a:ln>
                <a:solidFill>
                  <a:prstClr val="black"/>
                </a:solidFill>
                <a:effectLst/>
                <a:uLnTx/>
                <a:uFillTx/>
                <a:latin typeface="Gisha" panose="020B0502040204020203" pitchFamily="34" charset="-79"/>
                <a:cs typeface="Gisha" panose="020B0502040204020203" pitchFamily="34" charset="-79"/>
              </a:rPr>
              <a:t> </a:t>
            </a:r>
            <a:r>
              <a:rPr kumimoji="0" lang="he-IL" sz="1600" b="1" i="0" u="none" strike="noStrike" kern="0" cap="none" spc="0" normalizeH="0" noProof="0" dirty="0" smtClean="0">
                <a:ln>
                  <a:noFill/>
                </a:ln>
                <a:solidFill>
                  <a:prstClr val="black"/>
                </a:solidFill>
                <a:effectLst/>
                <a:uLnTx/>
                <a:uFillTx/>
                <a:latin typeface="Gisha" panose="020B0502040204020203" pitchFamily="34" charset="-79"/>
                <a:cs typeface="Gisha" panose="020B0502040204020203" pitchFamily="34" charset="-79"/>
                <a:hlinkClick r:id="rId3"/>
              </a:rPr>
              <a:t>ראו בקישור זה</a:t>
            </a:r>
            <a:endParaRPr kumimoji="0" lang="he-IL" sz="16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223136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אליפסה 1"/>
          <p:cNvSpPr/>
          <p:nvPr/>
        </p:nvSpPr>
        <p:spPr>
          <a:xfrm>
            <a:off x="4171951" y="1769713"/>
            <a:ext cx="2158819" cy="203367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JO" dirty="0">
                <a:solidFill>
                  <a:schemeClr val="tx1"/>
                </a:solidFill>
              </a:rPr>
              <a:t>قدّرة </a:t>
            </a:r>
            <a:r>
              <a:rPr lang="ar-JO" dirty="0" smtClean="0">
                <a:solidFill>
                  <a:schemeClr val="tx1"/>
                </a:solidFill>
              </a:rPr>
              <a:t>طيران الخفافيش في غرفة مظلمة</a:t>
            </a:r>
            <a:endParaRPr lang="he-IL" dirty="0">
              <a:solidFill>
                <a:schemeClr val="tx1"/>
              </a:solidFill>
            </a:endParaRPr>
          </a:p>
        </p:txBody>
      </p:sp>
      <p:cxnSp>
        <p:nvCxnSpPr>
          <p:cNvPr id="4" name="מחבר חץ ישר 3"/>
          <p:cNvCxnSpPr/>
          <p:nvPr/>
        </p:nvCxnSpPr>
        <p:spPr>
          <a:xfrm>
            <a:off x="9581882" y="569130"/>
            <a:ext cx="0" cy="10214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404271" y="658965"/>
            <a:ext cx="1009383" cy="923330"/>
          </a:xfrm>
          <a:prstGeom prst="rect">
            <a:avLst/>
          </a:prstGeom>
          <a:noFill/>
        </p:spPr>
        <p:txBody>
          <a:bodyPr wrap="square" rtlCol="1">
            <a:spAutoFit/>
          </a:bodyPr>
          <a:lstStyle/>
          <a:p>
            <a:r>
              <a:rPr lang="ar-JO" dirty="0" smtClean="0"/>
              <a:t>حاسة النظر لا  تعمل </a:t>
            </a:r>
            <a:endParaRPr lang="he-IL" dirty="0"/>
          </a:p>
        </p:txBody>
      </p:sp>
      <p:cxnSp>
        <p:nvCxnSpPr>
          <p:cNvPr id="7" name="מחבר חץ ישר 6"/>
          <p:cNvCxnSpPr/>
          <p:nvPr/>
        </p:nvCxnSpPr>
        <p:spPr>
          <a:xfrm flipH="1">
            <a:off x="10586434" y="2415078"/>
            <a:ext cx="160556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809668" y="2559140"/>
            <a:ext cx="1159098" cy="646331"/>
          </a:xfrm>
          <a:prstGeom prst="rect">
            <a:avLst/>
          </a:prstGeom>
          <a:noFill/>
        </p:spPr>
        <p:txBody>
          <a:bodyPr wrap="square" rtlCol="1">
            <a:spAutoFit/>
          </a:bodyPr>
          <a:lstStyle/>
          <a:p>
            <a:r>
              <a:rPr lang="ar-JO" dirty="0" smtClean="0"/>
              <a:t>حاسة السمع لا  تعمل </a:t>
            </a:r>
            <a:endParaRPr lang="he-IL" dirty="0"/>
          </a:p>
        </p:txBody>
      </p:sp>
      <p:sp>
        <p:nvSpPr>
          <p:cNvPr id="11" name="אליפסה 10"/>
          <p:cNvSpPr/>
          <p:nvPr/>
        </p:nvSpPr>
        <p:spPr>
          <a:xfrm>
            <a:off x="8577330" y="1639628"/>
            <a:ext cx="2009104" cy="1933147"/>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JO" dirty="0" smtClean="0">
                <a:solidFill>
                  <a:schemeClr val="tx1"/>
                </a:solidFill>
              </a:rPr>
              <a:t>قدّرة طيران الخفافيش في غرفة مظلمة</a:t>
            </a:r>
            <a:endParaRPr lang="he-IL" dirty="0">
              <a:solidFill>
                <a:schemeClr val="tx1"/>
              </a:solidFill>
            </a:endParaRPr>
          </a:p>
        </p:txBody>
      </p:sp>
      <p:cxnSp>
        <p:nvCxnSpPr>
          <p:cNvPr id="13" name="מחבר חץ ישר 12"/>
          <p:cNvCxnSpPr/>
          <p:nvPr/>
        </p:nvCxnSpPr>
        <p:spPr>
          <a:xfrm>
            <a:off x="5151551" y="658965"/>
            <a:ext cx="0" cy="11107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357111" y="618186"/>
            <a:ext cx="705118" cy="923330"/>
          </a:xfrm>
          <a:prstGeom prst="rect">
            <a:avLst/>
          </a:prstGeom>
          <a:noFill/>
        </p:spPr>
        <p:txBody>
          <a:bodyPr wrap="square" rtlCol="1">
            <a:spAutoFit/>
          </a:bodyPr>
          <a:lstStyle/>
          <a:p>
            <a:r>
              <a:rPr lang="ar-JO" dirty="0" smtClean="0"/>
              <a:t>حاسة السمع تعمل</a:t>
            </a:r>
            <a:endParaRPr lang="he-IL" dirty="0"/>
          </a:p>
        </p:txBody>
      </p:sp>
      <p:cxnSp>
        <p:nvCxnSpPr>
          <p:cNvPr id="16" name="מחבר חץ ישר 15"/>
          <p:cNvCxnSpPr/>
          <p:nvPr/>
        </p:nvCxnSpPr>
        <p:spPr>
          <a:xfrm flipH="1" flipV="1">
            <a:off x="6315479" y="2677032"/>
            <a:ext cx="1332560" cy="536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986565" y="3345080"/>
            <a:ext cx="1445654" cy="646331"/>
          </a:xfrm>
          <a:prstGeom prst="rect">
            <a:avLst/>
          </a:prstGeom>
          <a:noFill/>
        </p:spPr>
        <p:txBody>
          <a:bodyPr wrap="square" rtlCol="1">
            <a:spAutoFit/>
          </a:bodyPr>
          <a:lstStyle/>
          <a:p>
            <a:r>
              <a:rPr lang="ar-JO" dirty="0" smtClean="0"/>
              <a:t>حاسة النظر لا تعمل</a:t>
            </a:r>
            <a:endParaRPr lang="he-IL" dirty="0"/>
          </a:p>
        </p:txBody>
      </p:sp>
      <p:sp>
        <p:nvSpPr>
          <p:cNvPr id="19" name="אליפסה 18"/>
          <p:cNvSpPr/>
          <p:nvPr/>
        </p:nvSpPr>
        <p:spPr>
          <a:xfrm>
            <a:off x="383950" y="1599260"/>
            <a:ext cx="2063840" cy="1912045"/>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JO" dirty="0">
                <a:solidFill>
                  <a:schemeClr val="tx1"/>
                </a:solidFill>
              </a:rPr>
              <a:t>قدّرة </a:t>
            </a:r>
            <a:r>
              <a:rPr lang="ar-JO" dirty="0" smtClean="0">
                <a:solidFill>
                  <a:schemeClr val="tx1"/>
                </a:solidFill>
              </a:rPr>
              <a:t>طيران الخفافيش في غرفة مظلمة</a:t>
            </a:r>
            <a:endParaRPr lang="he-IL" dirty="0">
              <a:solidFill>
                <a:schemeClr val="tx1"/>
              </a:solidFill>
            </a:endParaRPr>
          </a:p>
        </p:txBody>
      </p:sp>
      <p:cxnSp>
        <p:nvCxnSpPr>
          <p:cNvPr id="20" name="מחבר חץ ישר 19"/>
          <p:cNvCxnSpPr/>
          <p:nvPr/>
        </p:nvCxnSpPr>
        <p:spPr>
          <a:xfrm>
            <a:off x="1394139" y="564519"/>
            <a:ext cx="2413" cy="10347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מחבר חץ ישר 20"/>
          <p:cNvCxnSpPr/>
          <p:nvPr/>
        </p:nvCxnSpPr>
        <p:spPr>
          <a:xfrm flipH="1" flipV="1">
            <a:off x="2447790" y="2975020"/>
            <a:ext cx="1055264" cy="2154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151550" y="618186"/>
            <a:ext cx="734095" cy="923330"/>
          </a:xfrm>
          <a:prstGeom prst="rect">
            <a:avLst/>
          </a:prstGeom>
          <a:noFill/>
        </p:spPr>
        <p:txBody>
          <a:bodyPr wrap="square" rtlCol="1">
            <a:spAutoFit/>
          </a:bodyPr>
          <a:lstStyle/>
          <a:p>
            <a:r>
              <a:rPr lang="ar-JO" dirty="0" smtClean="0"/>
              <a:t>حاسة السمع لا تعمل</a:t>
            </a:r>
            <a:endParaRPr lang="he-IL" dirty="0"/>
          </a:p>
        </p:txBody>
      </p:sp>
      <p:sp>
        <p:nvSpPr>
          <p:cNvPr id="26" name="TextBox 25"/>
          <p:cNvSpPr txBox="1"/>
          <p:nvPr/>
        </p:nvSpPr>
        <p:spPr>
          <a:xfrm>
            <a:off x="6290524" y="2867279"/>
            <a:ext cx="1276619" cy="646331"/>
          </a:xfrm>
          <a:prstGeom prst="rect">
            <a:avLst/>
          </a:prstGeom>
          <a:noFill/>
        </p:spPr>
        <p:txBody>
          <a:bodyPr wrap="square" rtlCol="1">
            <a:spAutoFit/>
          </a:bodyPr>
          <a:lstStyle/>
          <a:p>
            <a:r>
              <a:rPr lang="ar-JO" dirty="0" smtClean="0"/>
              <a:t>حاسة النظر تعمل</a:t>
            </a:r>
            <a:endParaRPr lang="he-IL" dirty="0"/>
          </a:p>
        </p:txBody>
      </p:sp>
      <p:sp>
        <p:nvSpPr>
          <p:cNvPr id="29" name="TextBox 28"/>
          <p:cNvSpPr txBox="1"/>
          <p:nvPr/>
        </p:nvSpPr>
        <p:spPr>
          <a:xfrm>
            <a:off x="11114468" y="104792"/>
            <a:ext cx="965915" cy="369332"/>
          </a:xfrm>
          <a:prstGeom prst="rect">
            <a:avLst/>
          </a:prstGeom>
          <a:solidFill>
            <a:srgbClr val="FFC000"/>
          </a:solidFill>
          <a:ln>
            <a:solidFill>
              <a:schemeClr val="tx1"/>
            </a:solidFill>
          </a:ln>
        </p:spPr>
        <p:txBody>
          <a:bodyPr wrap="square" rtlCol="1">
            <a:spAutoFit/>
          </a:bodyPr>
          <a:lstStyle/>
          <a:p>
            <a:r>
              <a:rPr lang="ar-JO" dirty="0" smtClean="0"/>
              <a:t>تخطيط 1</a:t>
            </a:r>
            <a:endParaRPr lang="he-IL" dirty="0"/>
          </a:p>
        </p:txBody>
      </p:sp>
      <p:sp>
        <p:nvSpPr>
          <p:cNvPr id="30" name="TextBox 29"/>
          <p:cNvSpPr txBox="1"/>
          <p:nvPr/>
        </p:nvSpPr>
        <p:spPr>
          <a:xfrm>
            <a:off x="6928834" y="117671"/>
            <a:ext cx="941768" cy="369332"/>
          </a:xfrm>
          <a:prstGeom prst="rect">
            <a:avLst/>
          </a:prstGeom>
          <a:solidFill>
            <a:srgbClr val="FFC000"/>
          </a:solidFill>
          <a:ln>
            <a:solidFill>
              <a:schemeClr val="tx1"/>
            </a:solidFill>
          </a:ln>
        </p:spPr>
        <p:txBody>
          <a:bodyPr wrap="square" rtlCol="1">
            <a:spAutoFit/>
          </a:bodyPr>
          <a:lstStyle/>
          <a:p>
            <a:r>
              <a:rPr lang="ar-JO" dirty="0" smtClean="0"/>
              <a:t>تخطيط 2</a:t>
            </a:r>
            <a:endParaRPr lang="he-IL" dirty="0"/>
          </a:p>
        </p:txBody>
      </p:sp>
      <p:sp>
        <p:nvSpPr>
          <p:cNvPr id="31" name="TextBox 30"/>
          <p:cNvSpPr txBox="1"/>
          <p:nvPr/>
        </p:nvSpPr>
        <p:spPr>
          <a:xfrm>
            <a:off x="2656268" y="91913"/>
            <a:ext cx="999724" cy="369332"/>
          </a:xfrm>
          <a:prstGeom prst="rect">
            <a:avLst/>
          </a:prstGeom>
          <a:solidFill>
            <a:srgbClr val="FFC000"/>
          </a:solidFill>
          <a:ln>
            <a:solidFill>
              <a:schemeClr val="tx1"/>
            </a:solidFill>
          </a:ln>
        </p:spPr>
        <p:txBody>
          <a:bodyPr wrap="square" rtlCol="1">
            <a:spAutoFit/>
          </a:bodyPr>
          <a:lstStyle/>
          <a:p>
            <a:r>
              <a:rPr lang="ar-JO" dirty="0" smtClean="0"/>
              <a:t>تخطيط 3</a:t>
            </a:r>
            <a:endParaRPr lang="he-IL" dirty="0"/>
          </a:p>
        </p:txBody>
      </p:sp>
      <p:sp>
        <p:nvSpPr>
          <p:cNvPr id="3" name="מלבן 2"/>
          <p:cNvSpPr/>
          <p:nvPr/>
        </p:nvSpPr>
        <p:spPr>
          <a:xfrm>
            <a:off x="8010659" y="618187"/>
            <a:ext cx="4181341" cy="36060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מלבן 5"/>
          <p:cNvSpPr/>
          <p:nvPr/>
        </p:nvSpPr>
        <p:spPr>
          <a:xfrm>
            <a:off x="3812146" y="618186"/>
            <a:ext cx="4025454" cy="36060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מלבן 14"/>
          <p:cNvSpPr/>
          <p:nvPr/>
        </p:nvSpPr>
        <p:spPr>
          <a:xfrm>
            <a:off x="0" y="618186"/>
            <a:ext cx="3655992" cy="36060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graphicFrame>
        <p:nvGraphicFramePr>
          <p:cNvPr id="27" name="טבלה 26"/>
          <p:cNvGraphicFramePr>
            <a:graphicFrameLocks noGrp="1"/>
          </p:cNvGraphicFramePr>
          <p:nvPr>
            <p:extLst>
              <p:ext uri="{D42A27DB-BD31-4B8C-83A1-F6EECF244321}">
                <p14:modId xmlns:p14="http://schemas.microsoft.com/office/powerpoint/2010/main" val="2890549017"/>
              </p:ext>
            </p:extLst>
          </p:nvPr>
        </p:nvGraphicFramePr>
        <p:xfrm>
          <a:off x="1681896" y="4348225"/>
          <a:ext cx="9217255" cy="2225040"/>
        </p:xfrm>
        <a:graphic>
          <a:graphicData uri="http://schemas.openxmlformats.org/drawingml/2006/table">
            <a:tbl>
              <a:tblPr rtl="1" firstRow="1" bandRow="1">
                <a:tableStyleId>{5C22544A-7EE6-4342-B048-85BDC9FD1C3A}</a:tableStyleId>
              </a:tblPr>
              <a:tblGrid>
                <a:gridCol w="1843451">
                  <a:extLst>
                    <a:ext uri="{9D8B030D-6E8A-4147-A177-3AD203B41FA5}">
                      <a16:colId xmlns:a16="http://schemas.microsoft.com/office/drawing/2014/main" val="4291965732"/>
                    </a:ext>
                  </a:extLst>
                </a:gridCol>
                <a:gridCol w="1843451">
                  <a:extLst>
                    <a:ext uri="{9D8B030D-6E8A-4147-A177-3AD203B41FA5}">
                      <a16:colId xmlns:a16="http://schemas.microsoft.com/office/drawing/2014/main" val="2675138166"/>
                    </a:ext>
                  </a:extLst>
                </a:gridCol>
                <a:gridCol w="1843451">
                  <a:extLst>
                    <a:ext uri="{9D8B030D-6E8A-4147-A177-3AD203B41FA5}">
                      <a16:colId xmlns:a16="http://schemas.microsoft.com/office/drawing/2014/main" val="961460167"/>
                    </a:ext>
                  </a:extLst>
                </a:gridCol>
                <a:gridCol w="1843451">
                  <a:extLst>
                    <a:ext uri="{9D8B030D-6E8A-4147-A177-3AD203B41FA5}">
                      <a16:colId xmlns:a16="http://schemas.microsoft.com/office/drawing/2014/main" val="2590568008"/>
                    </a:ext>
                  </a:extLst>
                </a:gridCol>
                <a:gridCol w="1843451">
                  <a:extLst>
                    <a:ext uri="{9D8B030D-6E8A-4147-A177-3AD203B41FA5}">
                      <a16:colId xmlns:a16="http://schemas.microsoft.com/office/drawing/2014/main" val="2668282487"/>
                    </a:ext>
                  </a:extLst>
                </a:gridCol>
              </a:tblGrid>
              <a:tr h="370840">
                <a:tc>
                  <a:txBody>
                    <a:bodyPr/>
                    <a:lstStyle/>
                    <a:p>
                      <a:pPr rtl="1"/>
                      <a:r>
                        <a:rPr lang="ar-JO" sz="2400" b="1" dirty="0" smtClean="0">
                          <a:solidFill>
                            <a:srgbClr val="0070C0"/>
                          </a:solidFill>
                        </a:rPr>
                        <a:t>رقم التخطيط</a:t>
                      </a:r>
                      <a:endParaRPr lang="he-IL" sz="24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rtl="1"/>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rtl="1"/>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rtl="1"/>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rtl="1"/>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849080143"/>
                  </a:ext>
                </a:extLst>
              </a:tr>
              <a:tr h="370840">
                <a:tc>
                  <a:txBody>
                    <a:bodyPr/>
                    <a:lstStyle/>
                    <a:p>
                      <a:pPr rtl="1"/>
                      <a:r>
                        <a:rPr lang="ar-JO" sz="2400" b="1" dirty="0" smtClean="0">
                          <a:solidFill>
                            <a:srgbClr val="0070C0"/>
                          </a:solidFill>
                        </a:rPr>
                        <a:t>نوع المعالجة </a:t>
                      </a:r>
                      <a:endParaRPr lang="he-IL" sz="24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000" dirty="0" smtClean="0">
                          <a:effectLst/>
                          <a:latin typeface="Times New Roman" panose="02020603050405020304" pitchFamily="18" charset="0"/>
                          <a:ea typeface="Times New Roman" panose="02020603050405020304" pitchFamily="18" charset="0"/>
                        </a:rPr>
                        <a:t>تغطية</a:t>
                      </a:r>
                      <a:r>
                        <a:rPr lang="ar-JO" sz="2000" baseline="0" dirty="0" smtClean="0">
                          <a:effectLst/>
                          <a:latin typeface="Times New Roman" panose="02020603050405020304" pitchFamily="18" charset="0"/>
                          <a:ea typeface="Times New Roman" panose="02020603050405020304" pitchFamily="18" charset="0"/>
                        </a:rPr>
                        <a:t> العيون بأقراص لا ينفذ الضوء عبرها</a:t>
                      </a:r>
                      <a:r>
                        <a:rPr lang="ar-SA" sz="2000" dirty="0" smtClean="0">
                          <a:effectLst/>
                          <a:latin typeface="Times New Roman" panose="02020603050405020304" pitchFamily="18" charset="0"/>
                          <a:ea typeface="Times New Roman" panose="02020603050405020304" pitchFamily="18" charset="0"/>
                        </a:rPr>
                        <a:t> </a:t>
                      </a:r>
                      <a:endParaRPr lang="en-US" sz="2000" dirty="0" smtClean="0">
                        <a:effectLst/>
                        <a:latin typeface="Times New Roman" panose="02020603050405020304" pitchFamily="18" charset="0"/>
                        <a:ea typeface="Times New Roman" panose="02020603050405020304" pitchFamily="18" charset="0"/>
                      </a:endParaRPr>
                    </a:p>
                    <a:p>
                      <a:pPr algn="ctr" rtl="1"/>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تغطية رؤوس الخفافيش </a:t>
                      </a:r>
                      <a:r>
                        <a:rPr lang="ar-SA" sz="2000" dirty="0" smtClean="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JO" sz="2000" dirty="0" smtClean="0"/>
                        <a:t>غلق</a:t>
                      </a:r>
                      <a:r>
                        <a:rPr lang="ar-JO" sz="2000" baseline="0" dirty="0" smtClean="0"/>
                        <a:t> آذان الخفافيش </a:t>
                      </a:r>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dirty="0" smtClean="0">
                          <a:effectLst/>
                          <a:latin typeface="Times New Roman" panose="02020603050405020304" pitchFamily="18" charset="0"/>
                          <a:ea typeface="Times New Roman" panose="02020603050405020304" pitchFamily="18" charset="0"/>
                        </a:rPr>
                        <a:t>إدخال خفافيش إلى غرفة مظلمة</a:t>
                      </a:r>
                      <a:r>
                        <a:rPr lang="ar-JO" sz="2000" dirty="0" smtClean="0">
                          <a:effectLst/>
                          <a:latin typeface="Times New Roman" panose="02020603050405020304" pitchFamily="18" charset="0"/>
                          <a:ea typeface="Times New Roman" panose="02020603050405020304" pitchFamily="18" charset="0"/>
                        </a:rPr>
                        <a:t> دون إجراء</a:t>
                      </a:r>
                      <a:r>
                        <a:rPr lang="ar-JO" sz="2000" baseline="0" dirty="0" smtClean="0">
                          <a:effectLst/>
                          <a:latin typeface="Times New Roman" panose="02020603050405020304" pitchFamily="18" charset="0"/>
                          <a:ea typeface="Times New Roman" panose="02020603050405020304" pitchFamily="18" charset="0"/>
                        </a:rPr>
                        <a:t> معالجة مُسبَقة</a:t>
                      </a:r>
                      <a:endParaRPr lang="en-US" sz="2000" dirty="0" smtClean="0">
                        <a:effectLst/>
                        <a:latin typeface="Times New Roman" panose="02020603050405020304" pitchFamily="18" charset="0"/>
                        <a:ea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360650548"/>
                  </a:ext>
                </a:extLst>
              </a:tr>
              <a:tr h="370840">
                <a:tc>
                  <a:txBody>
                    <a:bodyPr/>
                    <a:lstStyle/>
                    <a:p>
                      <a:pPr rtl="1"/>
                      <a:r>
                        <a:rPr lang="ar-JO" sz="2400" b="1" baseline="0" dirty="0" smtClean="0">
                          <a:solidFill>
                            <a:srgbClr val="0070C0"/>
                          </a:solidFill>
                        </a:rPr>
                        <a:t> الباحث</a:t>
                      </a:r>
                      <a:endParaRPr lang="he-IL" sz="24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1"/>
                      <a:r>
                        <a:rPr lang="ar-JO" sz="2000" dirty="0" err="1" smtClean="0"/>
                        <a:t>سبلنساني</a:t>
                      </a:r>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1"/>
                      <a:r>
                        <a:rPr lang="ar-JO" sz="2000" dirty="0" err="1" smtClean="0"/>
                        <a:t>سبلنساني</a:t>
                      </a:r>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1"/>
                      <a:r>
                        <a:rPr lang="ar-JO" sz="2000" dirty="0" smtClean="0"/>
                        <a:t>يورين</a:t>
                      </a:r>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1"/>
                      <a:r>
                        <a:rPr lang="ar-JO" sz="2000" dirty="0" err="1" smtClean="0"/>
                        <a:t>سبلنساني</a:t>
                      </a:r>
                      <a:endParaRPr lang="he-IL"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40233190"/>
                  </a:ext>
                </a:extLst>
              </a:tr>
            </a:tbl>
          </a:graphicData>
        </a:graphic>
      </p:graphicFrame>
      <p:sp>
        <p:nvSpPr>
          <p:cNvPr id="12" name="מלבן 11"/>
          <p:cNvSpPr/>
          <p:nvPr/>
        </p:nvSpPr>
        <p:spPr>
          <a:xfrm>
            <a:off x="7648039" y="4348225"/>
            <a:ext cx="756232" cy="4427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8" name="מלבן 27"/>
          <p:cNvSpPr/>
          <p:nvPr/>
        </p:nvSpPr>
        <p:spPr>
          <a:xfrm>
            <a:off x="5875383" y="4328840"/>
            <a:ext cx="756232" cy="4427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2" name="מלבן 31"/>
          <p:cNvSpPr/>
          <p:nvPr/>
        </p:nvSpPr>
        <p:spPr>
          <a:xfrm>
            <a:off x="4079586" y="4355454"/>
            <a:ext cx="756232" cy="4427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3" name="מלבן 32"/>
          <p:cNvSpPr/>
          <p:nvPr/>
        </p:nvSpPr>
        <p:spPr>
          <a:xfrm>
            <a:off x="2219190" y="4344846"/>
            <a:ext cx="756232" cy="4427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59293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30991" y="283336"/>
            <a:ext cx="5345723" cy="1354217"/>
          </a:xfrm>
          <a:prstGeom prst="rect">
            <a:avLst/>
          </a:prstGeom>
          <a:solidFill>
            <a:srgbClr val="FFFF00"/>
          </a:solidFill>
          <a:ln>
            <a:solidFill>
              <a:schemeClr val="tx1"/>
            </a:solidFill>
          </a:ln>
        </p:spPr>
        <p:txBody>
          <a:bodyPr wrap="square" rtlCol="1">
            <a:spAutoFit/>
          </a:bodyPr>
          <a:lstStyle/>
          <a:p>
            <a:pPr algn="ctr"/>
            <a:r>
              <a:rPr lang="ar-JO" sz="3200" dirty="0" smtClean="0"/>
              <a:t>تحليل بحث علمي </a:t>
            </a:r>
          </a:p>
          <a:p>
            <a:pPr algn="ctr"/>
            <a:r>
              <a:rPr lang="ar-JO" sz="3200" dirty="0" smtClean="0"/>
              <a:t>بمستوى 5 وحدات</a:t>
            </a:r>
          </a:p>
          <a:p>
            <a:r>
              <a:rPr lang="ar-JO" dirty="0" smtClean="0"/>
              <a:t>  </a:t>
            </a:r>
            <a:endParaRPr lang="he-IL" dirty="0"/>
          </a:p>
        </p:txBody>
      </p:sp>
      <p:cxnSp>
        <p:nvCxnSpPr>
          <p:cNvPr id="4" name="מחבר חץ ישר 3"/>
          <p:cNvCxnSpPr/>
          <p:nvPr/>
        </p:nvCxnSpPr>
        <p:spPr>
          <a:xfrm>
            <a:off x="7096259" y="1391332"/>
            <a:ext cx="1584102" cy="7729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251995" y="2164271"/>
            <a:ext cx="4761814" cy="3416320"/>
          </a:xfrm>
          <a:prstGeom prst="rect">
            <a:avLst/>
          </a:prstGeom>
          <a:noFill/>
          <a:ln>
            <a:solidFill>
              <a:srgbClr val="C00000"/>
            </a:solidFill>
          </a:ln>
        </p:spPr>
        <p:txBody>
          <a:bodyPr wrap="square" rtlCol="1">
            <a:spAutoFit/>
          </a:bodyPr>
          <a:lstStyle/>
          <a:p>
            <a:pPr algn="ctr">
              <a:lnSpc>
                <a:spcPct val="150000"/>
              </a:lnSpc>
            </a:pPr>
            <a:r>
              <a:rPr lang="ar-JO" sz="2400" b="1" dirty="0" smtClean="0">
                <a:solidFill>
                  <a:srgbClr val="0070C0"/>
                </a:solidFill>
              </a:rPr>
              <a:t>حتى سنة 2013</a:t>
            </a:r>
          </a:p>
          <a:p>
            <a:pPr marL="342900" indent="-342900">
              <a:lnSpc>
                <a:spcPct val="150000"/>
              </a:lnSpc>
              <a:buFont typeface="Wingdings" panose="05000000000000000000" pitchFamily="2" charset="2"/>
              <a:buChar char="Ø"/>
            </a:pPr>
            <a:r>
              <a:rPr lang="ar-JO" sz="2400" dirty="0" smtClean="0"/>
              <a:t>أُمتحِنَ الطلاب في بحث علمي (طويل) </a:t>
            </a:r>
          </a:p>
          <a:p>
            <a:pPr marL="342900" indent="-342900">
              <a:lnSpc>
                <a:spcPct val="150000"/>
              </a:lnSpc>
              <a:buFont typeface="Wingdings" panose="05000000000000000000" pitchFamily="2" charset="2"/>
              <a:buChar char="Ø"/>
            </a:pPr>
            <a:r>
              <a:rPr lang="ar-JO" sz="2400" dirty="0"/>
              <a:t>عدد صفحات المقال تراوح بين 4-7. </a:t>
            </a:r>
          </a:p>
          <a:p>
            <a:pPr marL="342900" indent="-342900">
              <a:lnSpc>
                <a:spcPct val="150000"/>
              </a:lnSpc>
              <a:buFont typeface="Wingdings" panose="05000000000000000000" pitchFamily="2" charset="2"/>
              <a:buChar char="Ø"/>
            </a:pPr>
            <a:r>
              <a:rPr lang="ar-JO" sz="2400" dirty="0" smtClean="0"/>
              <a:t>شمل على عرض تجربة كمية ضابطة</a:t>
            </a:r>
          </a:p>
          <a:p>
            <a:pPr marL="342900" indent="-342900">
              <a:lnSpc>
                <a:spcPct val="150000"/>
              </a:lnSpc>
              <a:buFont typeface="Wingdings" panose="05000000000000000000" pitchFamily="2" charset="2"/>
              <a:buChar char="Ø"/>
            </a:pPr>
            <a:r>
              <a:rPr lang="ar-JO" sz="2400" dirty="0" err="1" smtClean="0"/>
              <a:t>إحتوى</a:t>
            </a:r>
            <a:r>
              <a:rPr lang="ar-JO" sz="2400" dirty="0" smtClean="0"/>
              <a:t> المقال على 6 أسئلة. </a:t>
            </a:r>
          </a:p>
          <a:p>
            <a:pPr marL="342900" indent="-342900">
              <a:lnSpc>
                <a:spcPct val="150000"/>
              </a:lnSpc>
              <a:buFont typeface="Wingdings" panose="05000000000000000000" pitchFamily="2" charset="2"/>
              <a:buChar char="Ø"/>
            </a:pPr>
            <a:r>
              <a:rPr lang="ar-JO" sz="2400" dirty="0" smtClean="0"/>
              <a:t>كان للمقال رقم نموذج مستقل</a:t>
            </a:r>
            <a:endParaRPr lang="he-IL" sz="2400" dirty="0"/>
          </a:p>
        </p:txBody>
      </p:sp>
      <p:cxnSp>
        <p:nvCxnSpPr>
          <p:cNvPr id="7" name="מחבר חץ ישר 6"/>
          <p:cNvCxnSpPr/>
          <p:nvPr/>
        </p:nvCxnSpPr>
        <p:spPr>
          <a:xfrm flipH="1">
            <a:off x="3259547" y="1460709"/>
            <a:ext cx="1738647" cy="70356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33047" y="2164271"/>
            <a:ext cx="5458264" cy="3970318"/>
          </a:xfrm>
          <a:prstGeom prst="rect">
            <a:avLst/>
          </a:prstGeom>
          <a:noFill/>
          <a:ln>
            <a:solidFill>
              <a:srgbClr val="C00000"/>
            </a:solidFill>
          </a:ln>
        </p:spPr>
        <p:txBody>
          <a:bodyPr wrap="square" rtlCol="1">
            <a:spAutoFit/>
          </a:bodyPr>
          <a:lstStyle/>
          <a:p>
            <a:pPr algn="ctr">
              <a:lnSpc>
                <a:spcPct val="150000"/>
              </a:lnSpc>
            </a:pPr>
            <a:r>
              <a:rPr lang="ar-JO" sz="2400" b="1" dirty="0" smtClean="0">
                <a:solidFill>
                  <a:srgbClr val="0070C0"/>
                </a:solidFill>
              </a:rPr>
              <a:t>منذ سنة 2014</a:t>
            </a:r>
          </a:p>
          <a:p>
            <a:pPr marL="342900" indent="-342900">
              <a:lnSpc>
                <a:spcPct val="150000"/>
              </a:lnSpc>
              <a:buFont typeface="Wingdings" panose="05000000000000000000" pitchFamily="2" charset="2"/>
              <a:buChar char="ü"/>
            </a:pPr>
            <a:r>
              <a:rPr lang="ar-JO" sz="2400" dirty="0" smtClean="0"/>
              <a:t>  يُمتحَن الطلاب في مقال علمي (قصير)</a:t>
            </a:r>
          </a:p>
          <a:p>
            <a:pPr marL="342900" indent="-342900">
              <a:lnSpc>
                <a:spcPct val="150000"/>
              </a:lnSpc>
              <a:buFont typeface="Wingdings" panose="05000000000000000000" pitchFamily="2" charset="2"/>
              <a:buChar char="ü"/>
            </a:pPr>
            <a:r>
              <a:rPr lang="ar-JO" sz="2400" dirty="0"/>
              <a:t>عدد الصفحات يتراوح بين 3-4. </a:t>
            </a:r>
          </a:p>
          <a:p>
            <a:pPr marL="342900" indent="-342900">
              <a:lnSpc>
                <a:spcPct val="150000"/>
              </a:lnSpc>
              <a:buFont typeface="Wingdings" panose="05000000000000000000" pitchFamily="2" charset="2"/>
              <a:buChar char="ü"/>
            </a:pPr>
            <a:r>
              <a:rPr lang="ar-JO" sz="2400" dirty="0" smtClean="0"/>
              <a:t> يشمل على عرض تجربة كمية ضابطة</a:t>
            </a:r>
          </a:p>
          <a:p>
            <a:pPr marL="342900" indent="-342900">
              <a:lnSpc>
                <a:spcPct val="150000"/>
              </a:lnSpc>
              <a:buFont typeface="Wingdings" panose="05000000000000000000" pitchFamily="2" charset="2"/>
              <a:buChar char="ü"/>
            </a:pPr>
            <a:r>
              <a:rPr lang="ar-JO" sz="2400" dirty="0" smtClean="0"/>
              <a:t>يحتوي البحث على 3 أسئلة.</a:t>
            </a:r>
          </a:p>
          <a:p>
            <a:pPr marL="342900" indent="-342900">
              <a:lnSpc>
                <a:spcPct val="150000"/>
              </a:lnSpc>
              <a:buFont typeface="Wingdings" panose="05000000000000000000" pitchFamily="2" charset="2"/>
              <a:buChar char="ü"/>
            </a:pPr>
            <a:r>
              <a:rPr lang="ar-JO" sz="2400" dirty="0" smtClean="0"/>
              <a:t>يتواجد المقال ضمن النموذج النظري 043381 وضمن النموذج النظري المُحوّسَب 043387.</a:t>
            </a:r>
            <a:endParaRPr lang="he-IL" sz="2400" dirty="0"/>
          </a:p>
        </p:txBody>
      </p:sp>
    </p:spTree>
    <p:extLst>
      <p:ext uri="{BB962C8B-B14F-4D97-AF65-F5344CB8AC3E}">
        <p14:creationId xmlns:p14="http://schemas.microsoft.com/office/powerpoint/2010/main" val="3314184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תמונה 7"/>
          <p:cNvPicPr>
            <a:picLocks noChangeAspect="1"/>
          </p:cNvPicPr>
          <p:nvPr/>
        </p:nvPicPr>
        <p:blipFill>
          <a:blip r:embed="rId2"/>
          <a:stretch>
            <a:fillRect/>
          </a:stretch>
        </p:blipFill>
        <p:spPr>
          <a:xfrm>
            <a:off x="2137894" y="0"/>
            <a:ext cx="7979771" cy="6803805"/>
          </a:xfrm>
          <a:prstGeom prst="rect">
            <a:avLst/>
          </a:prstGeom>
          <a:ln>
            <a:solidFill>
              <a:srgbClr val="00B0F0"/>
            </a:solidFill>
          </a:ln>
        </p:spPr>
      </p:pic>
    </p:spTree>
    <p:extLst>
      <p:ext uri="{BB962C8B-B14F-4D97-AF65-F5344CB8AC3E}">
        <p14:creationId xmlns:p14="http://schemas.microsoft.com/office/powerpoint/2010/main" val="3940402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2073499" y="25656"/>
            <a:ext cx="7727324" cy="6883613"/>
          </a:xfrm>
          <a:prstGeom prst="rect">
            <a:avLst/>
          </a:prstGeom>
          <a:ln>
            <a:solidFill>
              <a:srgbClr val="00B0F0"/>
            </a:solidFill>
          </a:ln>
        </p:spPr>
      </p:pic>
    </p:spTree>
    <p:extLst>
      <p:ext uri="{BB962C8B-B14F-4D97-AF65-F5344CB8AC3E}">
        <p14:creationId xmlns:p14="http://schemas.microsoft.com/office/powerpoint/2010/main" val="1657031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2459865" y="77641"/>
            <a:ext cx="7340958" cy="6640584"/>
          </a:xfrm>
          <a:prstGeom prst="rect">
            <a:avLst/>
          </a:prstGeom>
          <a:ln>
            <a:solidFill>
              <a:srgbClr val="00B0F0"/>
            </a:solidFill>
          </a:ln>
        </p:spPr>
      </p:pic>
    </p:spTree>
    <p:extLst>
      <p:ext uri="{BB962C8B-B14F-4D97-AF65-F5344CB8AC3E}">
        <p14:creationId xmlns:p14="http://schemas.microsoft.com/office/powerpoint/2010/main" val="1290714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3814" y="32243"/>
            <a:ext cx="8036417" cy="2677656"/>
          </a:xfrm>
          <a:prstGeom prst="rect">
            <a:avLst/>
          </a:prstGeom>
          <a:solidFill>
            <a:schemeClr val="accent5">
              <a:lumMod val="40000"/>
              <a:lumOff val="60000"/>
            </a:schemeClr>
          </a:solidFill>
          <a:ln>
            <a:solidFill>
              <a:srgbClr val="C00000"/>
            </a:solidFill>
          </a:ln>
        </p:spPr>
        <p:txBody>
          <a:bodyPr wrap="square" rtlCol="1">
            <a:spAutoFit/>
          </a:bodyPr>
          <a:lstStyle/>
          <a:p>
            <a:r>
              <a:rPr lang="ar-JO" dirty="0" smtClean="0"/>
              <a:t> </a:t>
            </a:r>
            <a:r>
              <a:rPr lang="ar-JO" sz="2400" dirty="0" smtClean="0">
                <a:solidFill>
                  <a:srgbClr val="FF0000"/>
                </a:solidFill>
              </a:rPr>
              <a:t>ماذا يواجه الطلاب في </a:t>
            </a:r>
            <a:r>
              <a:rPr lang="ar-JO" sz="2400" b="1" dirty="0" smtClean="0">
                <a:solidFill>
                  <a:srgbClr val="FF0000"/>
                </a:solidFill>
              </a:rPr>
              <a:t>البحث العلمي المختصر ؟</a:t>
            </a:r>
            <a:endParaRPr lang="ar-JO" sz="2400" dirty="0" smtClean="0">
              <a:solidFill>
                <a:srgbClr val="FF0000"/>
              </a:solidFill>
            </a:endParaRPr>
          </a:p>
          <a:p>
            <a:pPr marL="342900" indent="-342900">
              <a:buFont typeface="Wingdings" panose="05000000000000000000" pitchFamily="2" charset="2"/>
              <a:buChar char="v"/>
            </a:pPr>
            <a:r>
              <a:rPr lang="ar-JO" sz="2400" dirty="0" smtClean="0"/>
              <a:t>مصدر البحث العلمي من مجلة علمية </a:t>
            </a:r>
          </a:p>
          <a:p>
            <a:pPr marL="285750" indent="-285750">
              <a:buFont typeface="Wingdings" panose="05000000000000000000" pitchFamily="2" charset="2"/>
              <a:buChar char="v"/>
            </a:pPr>
            <a:r>
              <a:rPr lang="ar-JO" sz="2400" dirty="0" smtClean="0"/>
              <a:t>البحث العلمي </a:t>
            </a:r>
            <a:r>
              <a:rPr lang="ar-JO" sz="2400" dirty="0"/>
              <a:t>هو عملياً قصة علمية  مُحكمة الكتابة والإتقان</a:t>
            </a:r>
          </a:p>
          <a:p>
            <a:pPr marL="285750" indent="-285750">
              <a:buFont typeface="Wingdings" panose="05000000000000000000" pitchFamily="2" charset="2"/>
              <a:buChar char="v"/>
            </a:pPr>
            <a:r>
              <a:rPr lang="ar-JO" sz="2400" dirty="0" smtClean="0"/>
              <a:t> البحث ممكن ان يكون مهمّة صعبة للطلاب إذا لم يتم تحضيرهم بشكل مناسب</a:t>
            </a:r>
          </a:p>
          <a:p>
            <a:pPr marL="285750" indent="-285750">
              <a:buFont typeface="Wingdings" panose="05000000000000000000" pitchFamily="2" charset="2"/>
              <a:buChar char="v"/>
            </a:pPr>
            <a:r>
              <a:rPr lang="ar-JO" sz="2400" dirty="0" smtClean="0"/>
              <a:t> البحث العلمي يحتوي على تجربة علمية كمية ضابطة</a:t>
            </a:r>
          </a:p>
          <a:p>
            <a:pPr marL="285750" indent="-285750">
              <a:buFont typeface="Wingdings" panose="05000000000000000000" pitchFamily="2" charset="2"/>
              <a:buChar char="v"/>
            </a:pPr>
            <a:r>
              <a:rPr lang="ar-JO" sz="2400" dirty="0"/>
              <a:t>ي</a:t>
            </a:r>
            <a:r>
              <a:rPr lang="ar-JO" sz="2400" dirty="0" smtClean="0"/>
              <a:t>حتوي على مصطلحات علمية تخص موضوع البحث.</a:t>
            </a:r>
          </a:p>
          <a:p>
            <a:pPr marL="285750" indent="-285750">
              <a:buFont typeface="Wingdings" panose="05000000000000000000" pitchFamily="2" charset="2"/>
              <a:buChar char="v"/>
            </a:pPr>
            <a:r>
              <a:rPr lang="ar-JO" sz="2400" dirty="0" smtClean="0"/>
              <a:t>وعلى الطالب ان يتعامل أيضا مع مصطلحات البحث العلمي.</a:t>
            </a:r>
          </a:p>
        </p:txBody>
      </p:sp>
      <p:pic>
        <p:nvPicPr>
          <p:cNvPr id="6" name="תמונה 5"/>
          <p:cNvPicPr>
            <a:picLocks noChangeAspect="1"/>
          </p:cNvPicPr>
          <p:nvPr/>
        </p:nvPicPr>
        <p:blipFill>
          <a:blip r:embed="rId2"/>
          <a:stretch>
            <a:fillRect/>
          </a:stretch>
        </p:blipFill>
        <p:spPr>
          <a:xfrm>
            <a:off x="0" y="2921626"/>
            <a:ext cx="4902957" cy="3936374"/>
          </a:xfrm>
          <a:prstGeom prst="rect">
            <a:avLst/>
          </a:prstGeom>
          <a:ln>
            <a:solidFill>
              <a:srgbClr val="C00000"/>
            </a:solidFill>
          </a:ln>
        </p:spPr>
      </p:pic>
      <p:pic>
        <p:nvPicPr>
          <p:cNvPr id="7" name="תמונה 6"/>
          <p:cNvPicPr>
            <a:picLocks noChangeAspect="1"/>
          </p:cNvPicPr>
          <p:nvPr/>
        </p:nvPicPr>
        <p:blipFill>
          <a:blip r:embed="rId3"/>
          <a:stretch>
            <a:fillRect/>
          </a:stretch>
        </p:blipFill>
        <p:spPr>
          <a:xfrm>
            <a:off x="4902957" y="2905125"/>
            <a:ext cx="3857625" cy="3952875"/>
          </a:xfrm>
          <a:prstGeom prst="rect">
            <a:avLst/>
          </a:prstGeom>
          <a:ln>
            <a:solidFill>
              <a:srgbClr val="C00000"/>
            </a:solidFill>
          </a:ln>
        </p:spPr>
      </p:pic>
      <p:pic>
        <p:nvPicPr>
          <p:cNvPr id="8" name="תמונה 7"/>
          <p:cNvPicPr>
            <a:picLocks noChangeAspect="1"/>
          </p:cNvPicPr>
          <p:nvPr/>
        </p:nvPicPr>
        <p:blipFill>
          <a:blip r:embed="rId4"/>
          <a:stretch>
            <a:fillRect/>
          </a:stretch>
        </p:blipFill>
        <p:spPr>
          <a:xfrm>
            <a:off x="8889371" y="4648200"/>
            <a:ext cx="2857500" cy="2209800"/>
          </a:xfrm>
          <a:prstGeom prst="rect">
            <a:avLst/>
          </a:prstGeom>
          <a:ln>
            <a:solidFill>
              <a:srgbClr val="C00000"/>
            </a:solidFill>
          </a:ln>
        </p:spPr>
      </p:pic>
    </p:spTree>
    <p:extLst>
      <p:ext uri="{BB962C8B-B14F-4D97-AF65-F5344CB8AC3E}">
        <p14:creationId xmlns:p14="http://schemas.microsoft.com/office/powerpoint/2010/main" val="3051278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extLst>
              <p:ext uri="{D42A27DB-BD31-4B8C-83A1-F6EECF244321}">
                <p14:modId xmlns:p14="http://schemas.microsoft.com/office/powerpoint/2010/main" val="3255577627"/>
              </p:ext>
            </p:extLst>
          </p:nvPr>
        </p:nvGraphicFramePr>
        <p:xfrm>
          <a:off x="2117859" y="3577204"/>
          <a:ext cx="8128000" cy="2011680"/>
        </p:xfrm>
        <a:graphic>
          <a:graphicData uri="http://schemas.openxmlformats.org/drawingml/2006/table">
            <a:tbl>
              <a:tblPr rtl="1" firstRow="1" bandRow="1">
                <a:tableStyleId>{5C22544A-7EE6-4342-B048-85BDC9FD1C3A}</a:tableStyleId>
              </a:tblPr>
              <a:tblGrid>
                <a:gridCol w="4064000">
                  <a:extLst>
                    <a:ext uri="{9D8B030D-6E8A-4147-A177-3AD203B41FA5}">
                      <a16:colId xmlns:a16="http://schemas.microsoft.com/office/drawing/2014/main" val="1054622358"/>
                    </a:ext>
                  </a:extLst>
                </a:gridCol>
                <a:gridCol w="4064000">
                  <a:extLst>
                    <a:ext uri="{9D8B030D-6E8A-4147-A177-3AD203B41FA5}">
                      <a16:colId xmlns:a16="http://schemas.microsoft.com/office/drawing/2014/main" val="454522838"/>
                    </a:ext>
                  </a:extLst>
                </a:gridCol>
              </a:tblGrid>
              <a:tr h="370840">
                <a:tc>
                  <a:txBody>
                    <a:bodyPr/>
                    <a:lstStyle/>
                    <a:p>
                      <a:pPr algn="ctr" rtl="1"/>
                      <a:r>
                        <a:rPr lang="ar-JO" sz="2400" dirty="0" smtClean="0"/>
                        <a:t>الجهة اليمين </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JO" sz="2400" dirty="0" smtClean="0"/>
                        <a:t>الجهة اليسار</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7000406"/>
                  </a:ext>
                </a:extLst>
              </a:tr>
              <a:tr h="370840">
                <a:tc>
                  <a:txBody>
                    <a:bodyPr/>
                    <a:lstStyle/>
                    <a:p>
                      <a:pPr algn="ctr" rtl="1"/>
                      <a:r>
                        <a:rPr lang="ar-JO" sz="2400" dirty="0" smtClean="0"/>
                        <a:t>تحليل المصطلحات </a:t>
                      </a:r>
                    </a:p>
                    <a:p>
                      <a:pPr algn="ctr" rtl="1"/>
                      <a:r>
                        <a:rPr lang="ar-JO" sz="2400" dirty="0" smtClean="0"/>
                        <a:t>كتابة تعليق </a:t>
                      </a:r>
                    </a:p>
                    <a:p>
                      <a:pPr algn="ctr" rtl="1"/>
                      <a:r>
                        <a:rPr lang="ar-JO" sz="2400" dirty="0" smtClean="0"/>
                        <a:t>إضافة أسئلة </a:t>
                      </a:r>
                    </a:p>
                    <a:p>
                      <a:pPr algn="ctr" rtl="1"/>
                      <a:r>
                        <a:rPr lang="ar-JO" sz="2400" dirty="0" smtClean="0"/>
                        <a:t>كتابة إجابات</a:t>
                      </a:r>
                      <a:r>
                        <a:rPr lang="ar-JO" sz="2400" baseline="0" dirty="0" smtClean="0"/>
                        <a:t> للأسئلة </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JO" sz="2400" dirty="0" smtClean="0"/>
                        <a:t> عرض البحث العلمي بشكل تدريجي </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7849040"/>
                  </a:ext>
                </a:extLst>
              </a:tr>
            </a:tbl>
          </a:graphicData>
        </a:graphic>
      </p:graphicFrame>
      <p:sp>
        <p:nvSpPr>
          <p:cNvPr id="4" name="TextBox 3"/>
          <p:cNvSpPr txBox="1"/>
          <p:nvPr/>
        </p:nvSpPr>
        <p:spPr>
          <a:xfrm>
            <a:off x="6400800" y="2683735"/>
            <a:ext cx="5474235" cy="461665"/>
          </a:xfrm>
          <a:prstGeom prst="rect">
            <a:avLst/>
          </a:prstGeom>
          <a:solidFill>
            <a:schemeClr val="bg2">
              <a:lumMod val="90000"/>
            </a:schemeClr>
          </a:solidFill>
          <a:ln>
            <a:solidFill>
              <a:srgbClr val="C00000"/>
            </a:solidFill>
          </a:ln>
        </p:spPr>
        <p:txBody>
          <a:bodyPr wrap="square" rtlCol="1">
            <a:spAutoFit/>
          </a:bodyPr>
          <a:lstStyle/>
          <a:p>
            <a:r>
              <a:rPr lang="ar-JO" sz="2400" dirty="0" smtClean="0"/>
              <a:t>في الشرائح التالية سوف اقسِّم كل شريحة الى قسمين: </a:t>
            </a:r>
            <a:endParaRPr lang="ar-JO" sz="2400" dirty="0"/>
          </a:p>
        </p:txBody>
      </p:sp>
      <p:sp>
        <p:nvSpPr>
          <p:cNvPr id="5" name="TextBox 4"/>
          <p:cNvSpPr txBox="1"/>
          <p:nvPr/>
        </p:nvSpPr>
        <p:spPr>
          <a:xfrm>
            <a:off x="3425780" y="220606"/>
            <a:ext cx="8590923" cy="1569660"/>
          </a:xfrm>
          <a:prstGeom prst="rect">
            <a:avLst/>
          </a:prstGeom>
          <a:solidFill>
            <a:srgbClr val="FFC000"/>
          </a:solidFill>
          <a:ln>
            <a:solidFill>
              <a:srgbClr val="C00000"/>
            </a:solidFill>
          </a:ln>
        </p:spPr>
        <p:txBody>
          <a:bodyPr wrap="square" rtlCol="1">
            <a:spAutoFit/>
          </a:bodyPr>
          <a:lstStyle/>
          <a:p>
            <a:r>
              <a:rPr lang="ar-JO" sz="2400" b="1" dirty="0" smtClean="0">
                <a:solidFill>
                  <a:srgbClr val="C00000"/>
                </a:solidFill>
              </a:rPr>
              <a:t>لذلك </a:t>
            </a:r>
            <a:r>
              <a:rPr lang="ar-JO" sz="2400" b="1" dirty="0">
                <a:solidFill>
                  <a:srgbClr val="C00000"/>
                </a:solidFill>
              </a:rPr>
              <a:t>أريد ان أعرِّف للطالب مبنى البحث والمصطلحات التي يرتكز عليها </a:t>
            </a:r>
            <a:r>
              <a:rPr lang="ar-JO" sz="2400" b="1" dirty="0" smtClean="0">
                <a:solidFill>
                  <a:srgbClr val="C00000"/>
                </a:solidFill>
              </a:rPr>
              <a:t>:</a:t>
            </a:r>
            <a:endParaRPr lang="ar-JO" sz="2400" b="1" dirty="0">
              <a:solidFill>
                <a:srgbClr val="C00000"/>
              </a:solidFill>
            </a:endParaRPr>
          </a:p>
          <a:p>
            <a:pPr marL="285750" indent="-285750">
              <a:buFont typeface="Wingdings" panose="05000000000000000000" pitchFamily="2" charset="2"/>
              <a:buChar char="v"/>
            </a:pPr>
            <a:r>
              <a:rPr lang="ar-JO" sz="2400" dirty="0"/>
              <a:t>لذلك أرافق الطلاب بشكل تدريجي </a:t>
            </a:r>
          </a:p>
          <a:p>
            <a:pPr marL="285750" indent="-285750">
              <a:buFont typeface="Wingdings" panose="05000000000000000000" pitchFamily="2" charset="2"/>
              <a:buChar char="v"/>
            </a:pPr>
            <a:r>
              <a:rPr lang="ar-JO" sz="2400" dirty="0"/>
              <a:t>وأكشف لهم من ناحية أولى الأعمدة التي يرتكز عليها البحث </a:t>
            </a:r>
          </a:p>
          <a:p>
            <a:pPr marL="285750" indent="-285750">
              <a:buFont typeface="Wingdings" panose="05000000000000000000" pitchFamily="2" charset="2"/>
              <a:buChar char="v"/>
            </a:pPr>
            <a:r>
              <a:rPr lang="ar-JO" sz="2400" dirty="0"/>
              <a:t>وأضيف لهم من ناحية أخرى أسئلة للتعرّف على التجربة العلمية بشكلها الكامل</a:t>
            </a:r>
            <a:r>
              <a:rPr lang="ar-JO" sz="2400" dirty="0" smtClean="0"/>
              <a:t>.</a:t>
            </a:r>
            <a:endParaRPr lang="ar-JO" sz="2400" dirty="0"/>
          </a:p>
        </p:txBody>
      </p:sp>
    </p:spTree>
    <p:extLst>
      <p:ext uri="{BB962C8B-B14F-4D97-AF65-F5344CB8AC3E}">
        <p14:creationId xmlns:p14="http://schemas.microsoft.com/office/powerpoint/2010/main" val="32525556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extLst>
              <p:ext uri="{D42A27DB-BD31-4B8C-83A1-F6EECF244321}">
                <p14:modId xmlns:p14="http://schemas.microsoft.com/office/powerpoint/2010/main" val="3628585859"/>
              </p:ext>
            </p:extLst>
          </p:nvPr>
        </p:nvGraphicFramePr>
        <p:xfrm>
          <a:off x="522514" y="0"/>
          <a:ext cx="11374846" cy="6493129"/>
        </p:xfrm>
        <a:graphic>
          <a:graphicData uri="http://schemas.openxmlformats.org/drawingml/2006/table">
            <a:tbl>
              <a:tblPr rtl="1" firstRow="1" bandRow="1">
                <a:tableStyleId>{5C22544A-7EE6-4342-B048-85BDC9FD1C3A}</a:tableStyleId>
              </a:tblPr>
              <a:tblGrid>
                <a:gridCol w="3837577">
                  <a:extLst>
                    <a:ext uri="{9D8B030D-6E8A-4147-A177-3AD203B41FA5}">
                      <a16:colId xmlns:a16="http://schemas.microsoft.com/office/drawing/2014/main" val="1057820980"/>
                    </a:ext>
                  </a:extLst>
                </a:gridCol>
                <a:gridCol w="7537269">
                  <a:extLst>
                    <a:ext uri="{9D8B030D-6E8A-4147-A177-3AD203B41FA5}">
                      <a16:colId xmlns:a16="http://schemas.microsoft.com/office/drawing/2014/main" val="3190680036"/>
                    </a:ext>
                  </a:extLst>
                </a:gridCol>
              </a:tblGrid>
              <a:tr h="370840">
                <a:tc>
                  <a:txBody>
                    <a:bodyPr/>
                    <a:lstStyle/>
                    <a:p>
                      <a:pPr algn="ctr" rtl="1"/>
                      <a:r>
                        <a:rPr lang="ar-JO" sz="3200" dirty="0" smtClean="0"/>
                        <a:t>تحليل</a:t>
                      </a:r>
                      <a:r>
                        <a:rPr lang="ar-JO" sz="3200" baseline="0" dirty="0" smtClean="0"/>
                        <a:t>  </a:t>
                      </a:r>
                      <a:endParaRPr lang="he-IL" sz="32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3200" dirty="0" smtClean="0"/>
                        <a:t>المقال</a:t>
                      </a:r>
                      <a:r>
                        <a:rPr lang="ar-JO" sz="3200" baseline="0" dirty="0" smtClean="0"/>
                        <a:t> - </a:t>
                      </a:r>
                      <a:r>
                        <a:rPr lang="ar-JO" sz="3200" dirty="0" smtClean="0"/>
                        <a:t>سلوك أبويّ </a:t>
                      </a:r>
                      <a:r>
                        <a:rPr lang="ar-JO" sz="1000" dirty="0" smtClean="0"/>
                        <a:t>(طالب</a:t>
                      </a:r>
                      <a:r>
                        <a:rPr lang="he-IL" sz="1000" dirty="0" smtClean="0"/>
                        <a:t>/</a:t>
                      </a:r>
                      <a:r>
                        <a:rPr lang="ar-JO" sz="1000" dirty="0" smtClean="0"/>
                        <a:t>ة يقرأ)</a:t>
                      </a:r>
                      <a:endParaRPr lang="he-IL" sz="1000" dirty="0"/>
                    </a:p>
                  </a:txBody>
                  <a:tcPr/>
                </a:tc>
                <a:extLst>
                  <a:ext uri="{0D108BD9-81ED-4DB2-BD59-A6C34878D82A}">
                    <a16:rowId xmlns:a16="http://schemas.microsoft.com/office/drawing/2014/main" val="3567449440"/>
                  </a:ext>
                </a:extLst>
              </a:tr>
              <a:tr h="370840">
                <a:tc>
                  <a:txBody>
                    <a:bodyPr/>
                    <a:lstStyle/>
                    <a:p>
                      <a:pPr algn="ctr" rtl="1"/>
                      <a:r>
                        <a:rPr lang="ar-JO" sz="3200" dirty="0" smtClean="0">
                          <a:solidFill>
                            <a:srgbClr val="002060"/>
                          </a:solidFill>
                        </a:rPr>
                        <a:t>الظاهرة التي يبدأ منها</a:t>
                      </a:r>
                      <a:r>
                        <a:rPr lang="ar-JO" sz="3200" baseline="0" dirty="0" smtClean="0">
                          <a:solidFill>
                            <a:srgbClr val="002060"/>
                          </a:solidFill>
                        </a:rPr>
                        <a:t> البحث </a:t>
                      </a:r>
                      <a:endParaRPr lang="he-IL" sz="3200" dirty="0">
                        <a:solidFill>
                          <a:srgbClr val="002060"/>
                        </a:solidFill>
                      </a:endParaRPr>
                    </a:p>
                  </a:txBody>
                  <a:tcPr>
                    <a:solidFill>
                      <a:schemeClr val="bg2">
                        <a:lumMod val="90000"/>
                      </a:schemeClr>
                    </a:solidFill>
                  </a:tcPr>
                </a:tc>
                <a:tc>
                  <a:txBody>
                    <a:bodyPr/>
                    <a:lstStyle/>
                    <a:p>
                      <a:pPr algn="r" rtl="1">
                        <a:lnSpc>
                          <a:spcPct val="107000"/>
                        </a:lnSpc>
                        <a:spcAft>
                          <a:spcPts val="800"/>
                        </a:spcAft>
                      </a:pPr>
                      <a:r>
                        <a:rPr lang="ar-JO" sz="3200" dirty="0" smtClean="0"/>
                        <a:t>إناث الفئران</a:t>
                      </a:r>
                      <a:r>
                        <a:rPr lang="ar-JO" sz="3200" baseline="0" dirty="0" smtClean="0"/>
                        <a:t>, ككثير من الثدييّات , تظهر </a:t>
                      </a:r>
                      <a:r>
                        <a:rPr lang="ar-JO" sz="3200" dirty="0" smtClean="0">
                          <a:effectLst/>
                          <a:highlight>
                            <a:srgbClr val="FFFF00"/>
                          </a:highlight>
                          <a:latin typeface="Calibri" panose="020F0502020204030204" pitchFamily="34" charset="0"/>
                          <a:ea typeface="Calibri" panose="020F0502020204030204" pitchFamily="34" charset="0"/>
                          <a:cs typeface="+mn-cs"/>
                        </a:rPr>
                        <a:t>سلوكاً أبوياً</a:t>
                      </a:r>
                      <a:r>
                        <a:rPr lang="ar-JO" sz="3200" baseline="0" dirty="0" smtClean="0"/>
                        <a:t> حتى قبل الإنجاب, لكن في الأساس بعده.</a:t>
                      </a:r>
                    </a:p>
                    <a:p>
                      <a:pPr algn="r" rtl="1"/>
                      <a:r>
                        <a:rPr lang="ar-JO" sz="1200" dirty="0" smtClean="0"/>
                        <a:t>طالب</a:t>
                      </a:r>
                      <a:r>
                        <a:rPr lang="he-IL" sz="1200" dirty="0" smtClean="0"/>
                        <a:t>/</a:t>
                      </a:r>
                      <a:r>
                        <a:rPr lang="ar-JO" sz="1200" dirty="0" smtClean="0"/>
                        <a:t>ة يقرأ</a:t>
                      </a:r>
                      <a:endParaRPr lang="he-IL" sz="1200" dirty="0"/>
                    </a:p>
                  </a:txBody>
                  <a:tcPr>
                    <a:solidFill>
                      <a:schemeClr val="bg2">
                        <a:lumMod val="90000"/>
                      </a:schemeClr>
                    </a:solidFill>
                  </a:tcPr>
                </a:tc>
                <a:extLst>
                  <a:ext uri="{0D108BD9-81ED-4DB2-BD59-A6C34878D82A}">
                    <a16:rowId xmlns:a16="http://schemas.microsoft.com/office/drawing/2014/main" val="2719761652"/>
                  </a:ext>
                </a:extLst>
              </a:tr>
              <a:tr h="370840">
                <a:tc>
                  <a:txBody>
                    <a:bodyPr/>
                    <a:lstStyle/>
                    <a:p>
                      <a:pPr algn="ctr" rtl="1"/>
                      <a:r>
                        <a:rPr lang="ar-JO" sz="3200" dirty="0" smtClean="0">
                          <a:solidFill>
                            <a:srgbClr val="002060"/>
                          </a:solidFill>
                        </a:rPr>
                        <a:t>تكملة تفاصيل عن الظاهرة</a:t>
                      </a:r>
                      <a:endParaRPr lang="he-IL" sz="3200" dirty="0">
                        <a:solidFill>
                          <a:srgbClr val="002060"/>
                        </a:solidFill>
                      </a:endParaRPr>
                    </a:p>
                  </a:txBody>
                  <a:tcPr/>
                </a:tc>
                <a:tc>
                  <a:txBody>
                    <a:bodyPr/>
                    <a:lstStyle/>
                    <a:p>
                      <a:pPr algn="ctr" rtl="1"/>
                      <a:r>
                        <a:rPr lang="ar-JO" sz="3200" dirty="0" smtClean="0"/>
                        <a:t>ينعكس سلوكها الأبويّ قبل</a:t>
                      </a:r>
                      <a:r>
                        <a:rPr lang="ar-JO" sz="3200" baseline="0" dirty="0" smtClean="0"/>
                        <a:t> الإنجاب في اختيار مكان ملائم للإنجاب ولبناء الوكر, وينعكس بعد الإنجاب, من بين أمور أخرى, في الاعتناء بالجراء والدفاع عنها.</a:t>
                      </a:r>
                    </a:p>
                    <a:p>
                      <a:pPr marL="0" marR="0" indent="0" algn="r" defTabSz="914400" rtl="1" eaLnBrk="1" fontAlgn="auto" latinLnBrk="0" hangingPunct="1">
                        <a:lnSpc>
                          <a:spcPct val="100000"/>
                        </a:lnSpc>
                        <a:spcBef>
                          <a:spcPts val="0"/>
                        </a:spcBef>
                        <a:spcAft>
                          <a:spcPts val="0"/>
                        </a:spcAft>
                        <a:buClrTx/>
                        <a:buSzTx/>
                        <a:buFontTx/>
                        <a:buNone/>
                        <a:tabLst/>
                        <a:defRPr/>
                      </a:pPr>
                      <a:r>
                        <a:rPr lang="ar-JO" sz="1200" dirty="0" smtClean="0"/>
                        <a:t>طالب</a:t>
                      </a:r>
                      <a:r>
                        <a:rPr lang="he-IL" sz="1200" dirty="0" smtClean="0"/>
                        <a:t>/</a:t>
                      </a:r>
                      <a:r>
                        <a:rPr lang="ar-JO" sz="1200" dirty="0" smtClean="0"/>
                        <a:t>ة يقرأ</a:t>
                      </a:r>
                      <a:endParaRPr lang="he-IL" sz="1200" dirty="0" smtClean="0"/>
                    </a:p>
                  </a:txBody>
                  <a:tcPr/>
                </a:tc>
                <a:extLst>
                  <a:ext uri="{0D108BD9-81ED-4DB2-BD59-A6C34878D82A}">
                    <a16:rowId xmlns:a16="http://schemas.microsoft.com/office/drawing/2014/main" val="768810380"/>
                  </a:ext>
                </a:extLst>
              </a:tr>
              <a:tr h="370840">
                <a:tc>
                  <a:txBody>
                    <a:bodyPr/>
                    <a:lstStyle/>
                    <a:p>
                      <a:pPr algn="ctr" rtl="1"/>
                      <a:r>
                        <a:rPr lang="ar-JO" sz="3200" dirty="0" smtClean="0">
                          <a:solidFill>
                            <a:srgbClr val="002060"/>
                          </a:solidFill>
                        </a:rPr>
                        <a:t>الكشف</a:t>
                      </a:r>
                      <a:r>
                        <a:rPr lang="ar-JO" sz="3200" baseline="0" dirty="0" smtClean="0">
                          <a:solidFill>
                            <a:srgbClr val="002060"/>
                          </a:solidFill>
                        </a:rPr>
                        <a:t> عن </a:t>
                      </a:r>
                      <a:r>
                        <a:rPr lang="ar-JO" sz="3200" baseline="0" dirty="0" smtClean="0">
                          <a:solidFill>
                            <a:srgbClr val="C00000"/>
                          </a:solidFill>
                        </a:rPr>
                        <a:t>عامل</a:t>
                      </a:r>
                      <a:r>
                        <a:rPr lang="ar-JO" sz="3200" baseline="0" dirty="0" smtClean="0"/>
                        <a:t> </a:t>
                      </a:r>
                      <a:r>
                        <a:rPr lang="ar-JO" sz="3200" baseline="0" dirty="0" smtClean="0">
                          <a:solidFill>
                            <a:srgbClr val="002060"/>
                          </a:solidFill>
                        </a:rPr>
                        <a:t>يُؤثر على الظاهرة</a:t>
                      </a:r>
                    </a:p>
                    <a:p>
                      <a:pPr algn="ctr" rtl="1"/>
                      <a:endParaRPr lang="he-IL" sz="3200" dirty="0"/>
                    </a:p>
                  </a:txBody>
                  <a:tcPr/>
                </a:tc>
                <a:tc>
                  <a:txBody>
                    <a:bodyPr/>
                    <a:lstStyle/>
                    <a:p>
                      <a:pPr algn="r" rtl="1">
                        <a:lnSpc>
                          <a:spcPct val="107000"/>
                        </a:lnSpc>
                        <a:spcAft>
                          <a:spcPts val="800"/>
                        </a:spcAft>
                      </a:pPr>
                      <a:r>
                        <a:rPr lang="ar-JO" sz="3200" dirty="0" smtClean="0">
                          <a:effectLst/>
                          <a:highlight>
                            <a:srgbClr val="FFFF00"/>
                          </a:highlight>
                          <a:latin typeface="Calibri" panose="020F0502020204030204" pitchFamily="34" charset="0"/>
                          <a:ea typeface="Calibri" panose="020F0502020204030204" pitchFamily="34" charset="0"/>
                          <a:cs typeface="+mn-cs"/>
                        </a:rPr>
                        <a:t>يتأثّر</a:t>
                      </a:r>
                      <a:r>
                        <a:rPr lang="ar-JO" sz="3200" dirty="0" smtClean="0"/>
                        <a:t> السلوك الأبويّ بنشاط</a:t>
                      </a:r>
                      <a:r>
                        <a:rPr lang="ar-JO" sz="3200" baseline="0" dirty="0" smtClean="0"/>
                        <a:t> في مناطق معيّنة في الدماغ.</a:t>
                      </a:r>
                      <a:endParaRPr lang="he-IL" sz="3200" dirty="0"/>
                    </a:p>
                  </a:txBody>
                  <a:tcPr/>
                </a:tc>
                <a:extLst>
                  <a:ext uri="{0D108BD9-81ED-4DB2-BD59-A6C34878D82A}">
                    <a16:rowId xmlns:a16="http://schemas.microsoft.com/office/drawing/2014/main" val="3390670205"/>
                  </a:ext>
                </a:extLst>
              </a:tr>
              <a:tr h="370840">
                <a:tc>
                  <a:txBody>
                    <a:bodyPr/>
                    <a:lstStyle/>
                    <a:p>
                      <a:pPr algn="ctr" rtl="1"/>
                      <a:r>
                        <a:rPr lang="ar-JO" sz="3200" dirty="0" smtClean="0">
                          <a:solidFill>
                            <a:srgbClr val="002060"/>
                          </a:solidFill>
                        </a:rPr>
                        <a:t>التطرق الى</a:t>
                      </a:r>
                      <a:r>
                        <a:rPr lang="ar-JO" sz="3200" baseline="0" dirty="0" smtClean="0">
                          <a:solidFill>
                            <a:srgbClr val="002060"/>
                          </a:solidFill>
                        </a:rPr>
                        <a:t> </a:t>
                      </a:r>
                      <a:r>
                        <a:rPr lang="ar-JO" sz="3200" baseline="0" dirty="0" smtClean="0">
                          <a:solidFill>
                            <a:srgbClr val="C00000"/>
                          </a:solidFill>
                        </a:rPr>
                        <a:t>مبدأ عمل </a:t>
                      </a:r>
                      <a:r>
                        <a:rPr lang="ar-JO" sz="3200" baseline="0" dirty="0" smtClean="0">
                          <a:solidFill>
                            <a:srgbClr val="002060"/>
                          </a:solidFill>
                        </a:rPr>
                        <a:t>العامل المُؤثِّر</a:t>
                      </a:r>
                      <a:endParaRPr lang="he-IL" sz="3200" dirty="0">
                        <a:solidFill>
                          <a:srgbClr val="002060"/>
                        </a:solidFill>
                      </a:endParaRPr>
                    </a:p>
                  </a:txBody>
                  <a:tcPr/>
                </a:tc>
                <a:tc>
                  <a:txBody>
                    <a:bodyPr/>
                    <a:lstStyle/>
                    <a:p>
                      <a:pPr algn="r" rtl="1">
                        <a:lnSpc>
                          <a:spcPct val="107000"/>
                        </a:lnSpc>
                        <a:spcAft>
                          <a:spcPts val="800"/>
                        </a:spcAft>
                      </a:pPr>
                      <a:r>
                        <a:rPr lang="ar-JO" sz="3200" dirty="0" smtClean="0"/>
                        <a:t>    ينعكس</a:t>
                      </a:r>
                      <a:r>
                        <a:rPr lang="ar-JO" sz="3200" baseline="0" dirty="0" smtClean="0"/>
                        <a:t> هذا النشاط في </a:t>
                      </a:r>
                      <a:r>
                        <a:rPr lang="ar-JO" sz="3200" dirty="0" smtClean="0">
                          <a:effectLst/>
                          <a:highlight>
                            <a:srgbClr val="FFFF00"/>
                          </a:highlight>
                          <a:latin typeface="Calibri" panose="020F0502020204030204" pitchFamily="34" charset="0"/>
                          <a:ea typeface="Calibri" panose="020F0502020204030204" pitchFamily="34" charset="0"/>
                          <a:cs typeface="+mn-cs"/>
                        </a:rPr>
                        <a:t>نقل إشارات عصبيّة</a:t>
                      </a:r>
                      <a:endParaRPr lang="en-US" sz="1800" dirty="0" smtClean="0">
                        <a:effectLst/>
                        <a:latin typeface="Calibri" panose="020F0502020204030204" pitchFamily="34" charset="0"/>
                        <a:ea typeface="Calibri" panose="020F0502020204030204" pitchFamily="34" charset="0"/>
                        <a:cs typeface="Arial" panose="020B0604020202020204" pitchFamily="34" charset="0"/>
                      </a:endParaRPr>
                    </a:p>
                    <a:p>
                      <a:pPr algn="ctr" rtl="1"/>
                      <a:endParaRPr lang="he-IL" sz="3200" dirty="0">
                        <a:solidFill>
                          <a:schemeClr val="tx1"/>
                        </a:solidFill>
                      </a:endParaRPr>
                    </a:p>
                  </a:txBody>
                  <a:tcPr/>
                </a:tc>
                <a:extLst>
                  <a:ext uri="{0D108BD9-81ED-4DB2-BD59-A6C34878D82A}">
                    <a16:rowId xmlns:a16="http://schemas.microsoft.com/office/drawing/2014/main" val="2022167229"/>
                  </a:ext>
                </a:extLst>
              </a:tr>
            </a:tbl>
          </a:graphicData>
        </a:graphic>
      </p:graphicFrame>
    </p:spTree>
    <p:extLst>
      <p:ext uri="{BB962C8B-B14F-4D97-AF65-F5344CB8AC3E}">
        <p14:creationId xmlns:p14="http://schemas.microsoft.com/office/powerpoint/2010/main" val="4634603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66351" y="2352114"/>
            <a:ext cx="2356834" cy="646331"/>
          </a:xfrm>
          <a:prstGeom prst="rect">
            <a:avLst/>
          </a:prstGeom>
          <a:noFill/>
          <a:ln>
            <a:solidFill>
              <a:schemeClr val="tx1"/>
            </a:solidFill>
          </a:ln>
        </p:spPr>
        <p:txBody>
          <a:bodyPr wrap="square" rtlCol="1">
            <a:spAutoFit/>
          </a:bodyPr>
          <a:lstStyle/>
          <a:p>
            <a:pPr algn="ctr"/>
            <a:r>
              <a:rPr lang="ar-JO" dirty="0" smtClean="0"/>
              <a:t>نشاط في منطقة معيّنة في الدماغ </a:t>
            </a:r>
            <a:endParaRPr lang="he-IL" dirty="0"/>
          </a:p>
        </p:txBody>
      </p:sp>
      <p:cxnSp>
        <p:nvCxnSpPr>
          <p:cNvPr id="3" name="מחבר חץ ישר 2"/>
          <p:cNvCxnSpPr/>
          <p:nvPr/>
        </p:nvCxnSpPr>
        <p:spPr>
          <a:xfrm flipH="1">
            <a:off x="10531699" y="3044612"/>
            <a:ext cx="12879" cy="1109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9321086" y="4309579"/>
            <a:ext cx="1951150" cy="369332"/>
          </a:xfrm>
          <a:prstGeom prst="rect">
            <a:avLst/>
          </a:prstGeom>
          <a:noFill/>
          <a:ln>
            <a:solidFill>
              <a:schemeClr val="tx1"/>
            </a:solidFill>
          </a:ln>
        </p:spPr>
        <p:txBody>
          <a:bodyPr wrap="square" rtlCol="1">
            <a:spAutoFit/>
          </a:bodyPr>
          <a:lstStyle/>
          <a:p>
            <a:pPr algn="ctr"/>
            <a:r>
              <a:rPr lang="ar-JO" dirty="0" smtClean="0"/>
              <a:t>نقل إشارات عصبية</a:t>
            </a:r>
            <a:endParaRPr lang="he-IL" dirty="0"/>
          </a:p>
        </p:txBody>
      </p:sp>
      <p:cxnSp>
        <p:nvCxnSpPr>
          <p:cNvPr id="5" name="מחבר חץ ישר 4"/>
          <p:cNvCxnSpPr/>
          <p:nvPr/>
        </p:nvCxnSpPr>
        <p:spPr>
          <a:xfrm>
            <a:off x="10544578" y="4688014"/>
            <a:ext cx="0" cy="1410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575444" y="5393444"/>
            <a:ext cx="927279" cy="369332"/>
          </a:xfrm>
          <a:prstGeom prst="rect">
            <a:avLst/>
          </a:prstGeom>
          <a:noFill/>
        </p:spPr>
        <p:txBody>
          <a:bodyPr wrap="square" rtlCol="1">
            <a:spAutoFit/>
          </a:bodyPr>
          <a:lstStyle/>
          <a:p>
            <a:r>
              <a:rPr lang="ar-JO" dirty="0" smtClean="0"/>
              <a:t>تؤثر </a:t>
            </a:r>
            <a:endParaRPr lang="he-IL" dirty="0"/>
          </a:p>
        </p:txBody>
      </p:sp>
      <p:sp>
        <p:nvSpPr>
          <p:cNvPr id="7" name="TextBox 6"/>
          <p:cNvSpPr txBox="1"/>
          <p:nvPr/>
        </p:nvSpPr>
        <p:spPr>
          <a:xfrm>
            <a:off x="9465972" y="6098874"/>
            <a:ext cx="2157213"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السلوك الأبويّ</a:t>
            </a:r>
            <a:endParaRPr lang="he-IL" dirty="0"/>
          </a:p>
        </p:txBody>
      </p:sp>
      <p:sp>
        <p:nvSpPr>
          <p:cNvPr id="8" name="TextBox 7"/>
          <p:cNvSpPr txBox="1"/>
          <p:nvPr/>
        </p:nvSpPr>
        <p:spPr>
          <a:xfrm>
            <a:off x="9968249" y="3582981"/>
            <a:ext cx="534474" cy="369332"/>
          </a:xfrm>
          <a:prstGeom prst="rect">
            <a:avLst/>
          </a:prstGeom>
          <a:noFill/>
        </p:spPr>
        <p:txBody>
          <a:bodyPr wrap="square" rtlCol="1">
            <a:spAutoFit/>
          </a:bodyPr>
          <a:lstStyle/>
          <a:p>
            <a:r>
              <a:rPr lang="ar-JO" dirty="0" smtClean="0"/>
              <a:t>يؤثر</a:t>
            </a:r>
            <a:endParaRPr lang="he-IL" dirty="0"/>
          </a:p>
        </p:txBody>
      </p:sp>
      <p:sp>
        <p:nvSpPr>
          <p:cNvPr id="9" name="מלבן 8"/>
          <p:cNvSpPr/>
          <p:nvPr/>
        </p:nvSpPr>
        <p:spPr>
          <a:xfrm>
            <a:off x="8912180" y="2137893"/>
            <a:ext cx="2923505" cy="45977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TextBox 10"/>
          <p:cNvSpPr txBox="1"/>
          <p:nvPr/>
        </p:nvSpPr>
        <p:spPr>
          <a:xfrm>
            <a:off x="8912181" y="608985"/>
            <a:ext cx="2655590" cy="369332"/>
          </a:xfrm>
          <a:prstGeom prst="rect">
            <a:avLst/>
          </a:prstGeom>
          <a:solidFill>
            <a:schemeClr val="accent1">
              <a:lumMod val="60000"/>
              <a:lumOff val="40000"/>
            </a:schemeClr>
          </a:solidFill>
          <a:ln>
            <a:solidFill>
              <a:srgbClr val="C00000"/>
            </a:solidFill>
          </a:ln>
        </p:spPr>
        <p:txBody>
          <a:bodyPr wrap="square" rtlCol="1">
            <a:spAutoFit/>
          </a:bodyPr>
          <a:lstStyle/>
          <a:p>
            <a:r>
              <a:rPr lang="ar-JO" dirty="0" smtClean="0"/>
              <a:t>نترجِم الفقرة الأولى إلى تخطيط:</a:t>
            </a:r>
            <a:endParaRPr lang="he-IL" dirty="0"/>
          </a:p>
        </p:txBody>
      </p:sp>
      <p:sp>
        <p:nvSpPr>
          <p:cNvPr id="10" name="TextBox 9"/>
          <p:cNvSpPr txBox="1"/>
          <p:nvPr/>
        </p:nvSpPr>
        <p:spPr>
          <a:xfrm>
            <a:off x="8371268" y="31904"/>
            <a:ext cx="3820732" cy="369332"/>
          </a:xfrm>
          <a:prstGeom prst="rect">
            <a:avLst/>
          </a:prstGeom>
          <a:solidFill>
            <a:schemeClr val="accent4">
              <a:lumMod val="60000"/>
              <a:lumOff val="40000"/>
            </a:schemeClr>
          </a:solidFill>
          <a:ln>
            <a:solidFill>
              <a:srgbClr val="C00000"/>
            </a:solidFill>
          </a:ln>
        </p:spPr>
        <p:txBody>
          <a:bodyPr wrap="square" rtlCol="1">
            <a:spAutoFit/>
          </a:bodyPr>
          <a:lstStyle/>
          <a:p>
            <a:r>
              <a:rPr lang="ar-JO" dirty="0" smtClean="0"/>
              <a:t>لكي لا أترك المعلومات فقط في ذاكرة الطالب </a:t>
            </a:r>
            <a:endParaRPr lang="he-IL" dirty="0"/>
          </a:p>
        </p:txBody>
      </p:sp>
    </p:spTree>
    <p:extLst>
      <p:ext uri="{BB962C8B-B14F-4D97-AF65-F5344CB8AC3E}">
        <p14:creationId xmlns:p14="http://schemas.microsoft.com/office/powerpoint/2010/main" val="1307435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127550390"/>
              </p:ext>
            </p:extLst>
          </p:nvPr>
        </p:nvGraphicFramePr>
        <p:xfrm>
          <a:off x="365577" y="135044"/>
          <a:ext cx="11583851" cy="6454378"/>
        </p:xfrm>
        <a:graphic>
          <a:graphicData uri="http://schemas.openxmlformats.org/drawingml/2006/table">
            <a:tbl>
              <a:tblPr rtl="1" firstRow="1" bandRow="1">
                <a:tableStyleId>{5C22544A-7EE6-4342-B048-85BDC9FD1C3A}</a:tableStyleId>
              </a:tblPr>
              <a:tblGrid>
                <a:gridCol w="4830354">
                  <a:extLst>
                    <a:ext uri="{9D8B030D-6E8A-4147-A177-3AD203B41FA5}">
                      <a16:colId xmlns:a16="http://schemas.microsoft.com/office/drawing/2014/main" val="2124455032"/>
                    </a:ext>
                  </a:extLst>
                </a:gridCol>
                <a:gridCol w="6753497">
                  <a:extLst>
                    <a:ext uri="{9D8B030D-6E8A-4147-A177-3AD203B41FA5}">
                      <a16:colId xmlns:a16="http://schemas.microsoft.com/office/drawing/2014/main" val="1905843329"/>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5915479"/>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2800" dirty="0" smtClean="0">
                          <a:solidFill>
                            <a:srgbClr val="0070C0"/>
                          </a:solidFill>
                        </a:rPr>
                        <a:t>المادة</a:t>
                      </a:r>
                      <a:r>
                        <a:rPr lang="ar-JO" sz="2800" baseline="0" dirty="0" smtClean="0">
                          <a:solidFill>
                            <a:srgbClr val="0070C0"/>
                          </a:solidFill>
                        </a:rPr>
                        <a:t>- تعلمها الطلاب في موضوع جهاز الاعصاب -</a:t>
                      </a:r>
                      <a:r>
                        <a:rPr lang="ar-JO" sz="2800" dirty="0" smtClean="0">
                          <a:solidFill>
                            <a:srgbClr val="0070C0"/>
                          </a:solidFill>
                        </a:rPr>
                        <a:t> نقل إشارات عصبية- </a:t>
                      </a:r>
                      <a:r>
                        <a:rPr lang="ar-JO" sz="2800" baseline="0" dirty="0" smtClean="0">
                          <a:solidFill>
                            <a:srgbClr val="0070C0"/>
                          </a:solidFill>
                        </a:rPr>
                        <a:t> مناسبة لطرح سؤال </a:t>
                      </a:r>
                      <a:r>
                        <a:rPr lang="ar-JO" sz="2800" baseline="0" dirty="0" smtClean="0"/>
                        <a:t>(أ. </a:t>
                      </a:r>
                      <a:r>
                        <a:rPr lang="ar-JO" sz="2800" baseline="0" dirty="0" smtClean="0">
                          <a:solidFill>
                            <a:srgbClr val="C00000"/>
                          </a:solidFill>
                        </a:rPr>
                        <a:t>معرفة</a:t>
                      </a:r>
                      <a:r>
                        <a:rPr lang="ar-JO" sz="2800" baseline="0" dirty="0" smtClean="0"/>
                        <a:t> ب. </a:t>
                      </a:r>
                      <a:r>
                        <a:rPr lang="ar-JO" sz="2800" baseline="0" dirty="0" smtClean="0">
                          <a:solidFill>
                            <a:srgbClr val="C00000"/>
                          </a:solidFill>
                        </a:rPr>
                        <a:t>مقارنة وفهم</a:t>
                      </a:r>
                      <a:r>
                        <a:rPr lang="ar-JO" sz="2800" baseline="0" dirty="0" smtClean="0"/>
                        <a:t>).</a:t>
                      </a:r>
                    </a:p>
                    <a:p>
                      <a:pPr marL="0" marR="0" indent="0" algn="r" defTabSz="914400" rtl="1" eaLnBrk="1" fontAlgn="auto" latinLnBrk="0" hangingPunct="1">
                        <a:lnSpc>
                          <a:spcPct val="100000"/>
                        </a:lnSpc>
                        <a:spcBef>
                          <a:spcPts val="0"/>
                        </a:spcBef>
                        <a:spcAft>
                          <a:spcPts val="0"/>
                        </a:spcAft>
                        <a:buClrTx/>
                        <a:buSzTx/>
                        <a:buFontTx/>
                        <a:buNone/>
                        <a:tabLst/>
                        <a:defRPr/>
                      </a:pPr>
                      <a:endParaRPr lang="ar-JO" sz="2800" baseline="0" dirty="0" smtClean="0"/>
                    </a:p>
                    <a:p>
                      <a:pPr rtl="1"/>
                      <a:r>
                        <a:rPr lang="ar-JO" sz="2800" baseline="0" dirty="0" smtClean="0">
                          <a:solidFill>
                            <a:srgbClr val="0070C0"/>
                          </a:solidFill>
                        </a:rPr>
                        <a:t>هل صياغة سؤال (9.أ) توجه الطالب للكتابة لِما يحدث في منطقة </a:t>
                      </a:r>
                      <a:r>
                        <a:rPr lang="ar-JO" sz="2800" baseline="0" dirty="0" err="1" smtClean="0">
                          <a:solidFill>
                            <a:srgbClr val="0070C0"/>
                          </a:solidFill>
                        </a:rPr>
                        <a:t>السينابسا</a:t>
                      </a:r>
                      <a:r>
                        <a:rPr lang="ar-JO" sz="2800" baseline="0" dirty="0" smtClean="0">
                          <a:solidFill>
                            <a:srgbClr val="0070C0"/>
                          </a:solidFill>
                        </a:rPr>
                        <a:t> (أنظر الشريحة التالية) ؟</a:t>
                      </a:r>
                      <a:endParaRPr lang="he-IL" sz="28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07000"/>
                        </a:lnSpc>
                        <a:spcAft>
                          <a:spcPts val="800"/>
                        </a:spcAft>
                      </a:pPr>
                      <a:r>
                        <a:rPr lang="ar-JO" sz="2800" dirty="0" smtClean="0"/>
                        <a:t>9.</a:t>
                      </a:r>
                      <a:r>
                        <a:rPr lang="ar-JO" sz="2800" baseline="0" dirty="0" smtClean="0"/>
                        <a:t> أ. </a:t>
                      </a:r>
                      <a:r>
                        <a:rPr lang="ar-JO" sz="2800" dirty="0" smtClean="0"/>
                        <a:t>هناك عدّة مراحل</a:t>
                      </a:r>
                      <a:r>
                        <a:rPr lang="ar-JO" sz="2800" baseline="0" dirty="0" smtClean="0"/>
                        <a:t> في عملية </a:t>
                      </a:r>
                      <a:r>
                        <a:rPr lang="ar-JO" sz="2800" dirty="0" smtClean="0">
                          <a:effectLst/>
                          <a:highlight>
                            <a:srgbClr val="FFFF00"/>
                          </a:highlight>
                          <a:latin typeface="Calibri" panose="020F0502020204030204" pitchFamily="34" charset="0"/>
                          <a:ea typeface="Calibri" panose="020F0502020204030204" pitchFamily="34" charset="0"/>
                          <a:cs typeface="+mn-cs"/>
                        </a:rPr>
                        <a:t>نقل الإشارة العصبيّة </a:t>
                      </a:r>
                      <a:r>
                        <a:rPr lang="ar-JO" sz="2800" u="none" baseline="0" dirty="0" smtClean="0">
                          <a:solidFill>
                            <a:schemeClr val="tx1"/>
                          </a:solidFill>
                        </a:rPr>
                        <a:t>من  </a:t>
                      </a:r>
                    </a:p>
                    <a:p>
                      <a:pPr algn="r" rtl="1">
                        <a:lnSpc>
                          <a:spcPct val="107000"/>
                        </a:lnSpc>
                        <a:spcAft>
                          <a:spcPts val="800"/>
                        </a:spcAft>
                      </a:pPr>
                      <a:r>
                        <a:rPr lang="ar-JO" sz="2800" u="none" baseline="0" dirty="0" smtClean="0">
                          <a:solidFill>
                            <a:schemeClr val="tx1"/>
                          </a:solidFill>
                        </a:rPr>
                        <a:t>        خليّة عصبيّة إلى خليّة عصبيّة أخرى.</a:t>
                      </a:r>
                    </a:p>
                    <a:p>
                      <a:pPr rtl="1"/>
                      <a:r>
                        <a:rPr lang="ar-JO" sz="2800" baseline="0" dirty="0" smtClean="0"/>
                        <a:t>        اذكر </a:t>
                      </a:r>
                      <a:r>
                        <a:rPr lang="ar-JO" sz="2800" u="sng" baseline="0" dirty="0" smtClean="0"/>
                        <a:t>ثلاثاً</a:t>
                      </a:r>
                      <a:r>
                        <a:rPr lang="ar-JO" sz="2800" baseline="0" dirty="0" smtClean="0"/>
                        <a:t> من هذه المراحل.</a:t>
                      </a:r>
                    </a:p>
                    <a:p>
                      <a:pPr rtl="1"/>
                      <a:r>
                        <a:rPr lang="ar-JO" sz="2800" baseline="0" dirty="0" smtClean="0"/>
                        <a:t>ب.     أذكر فرقاً </a:t>
                      </a:r>
                      <a:r>
                        <a:rPr lang="ar-JO" sz="2800" u="sng" baseline="0" dirty="0" smtClean="0"/>
                        <a:t>واحداً</a:t>
                      </a:r>
                      <a:r>
                        <a:rPr lang="ar-JO" sz="2800" baseline="0" dirty="0" smtClean="0"/>
                        <a:t> بين نقل الإشارة العصبيّة على  </a:t>
                      </a:r>
                    </a:p>
                    <a:p>
                      <a:pPr rtl="1"/>
                      <a:r>
                        <a:rPr lang="ar-JO" sz="2800" baseline="0" dirty="0" smtClean="0"/>
                        <a:t>         طول الخلية العصبيّة (</a:t>
                      </a:r>
                      <a:r>
                        <a:rPr lang="ar-JO" sz="2800" baseline="0" dirty="0" err="1" smtClean="0"/>
                        <a:t>النويرون</a:t>
                      </a:r>
                      <a:r>
                        <a:rPr lang="ar-JO" sz="2800" baseline="0" dirty="0" smtClean="0"/>
                        <a:t>)  وبين نقلها في    </a:t>
                      </a:r>
                    </a:p>
                    <a:p>
                      <a:pPr rtl="1"/>
                      <a:r>
                        <a:rPr lang="ar-JO" sz="2800" baseline="0" dirty="0" smtClean="0"/>
                        <a:t>         التشابك العصبيّ (</a:t>
                      </a:r>
                      <a:r>
                        <a:rPr lang="ar-JO" sz="2800" baseline="0" dirty="0" err="1" smtClean="0"/>
                        <a:t>السينابسا</a:t>
                      </a:r>
                      <a:r>
                        <a:rPr lang="ar-JO" sz="2800" baseline="0" dirty="0" smtClean="0"/>
                        <a:t>).</a:t>
                      </a:r>
                    </a:p>
                    <a:p>
                      <a:pPr rtl="1"/>
                      <a:endParaRPr lang="he-IL"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0651428"/>
                  </a:ext>
                </a:extLst>
              </a:tr>
              <a:tr h="2594848">
                <a:tc>
                  <a:txBody>
                    <a:bodyPr/>
                    <a:lstStyle/>
                    <a:p>
                      <a:pPr rtl="1"/>
                      <a:r>
                        <a:rPr lang="ar-JO" sz="2800" dirty="0" smtClean="0">
                          <a:solidFill>
                            <a:srgbClr val="0070C0"/>
                          </a:solidFill>
                        </a:rPr>
                        <a:t>تكملة</a:t>
                      </a:r>
                      <a:r>
                        <a:rPr lang="ar-JO" sz="2800" baseline="0" dirty="0" smtClean="0">
                          <a:solidFill>
                            <a:srgbClr val="0070C0"/>
                          </a:solidFill>
                        </a:rPr>
                        <a:t> تفاصيل عن الظاهرة.</a:t>
                      </a:r>
                    </a:p>
                    <a:p>
                      <a:pPr rtl="1"/>
                      <a:r>
                        <a:rPr lang="ar-JO" sz="2800" baseline="0" dirty="0" smtClean="0">
                          <a:solidFill>
                            <a:srgbClr val="0070C0"/>
                          </a:solidFill>
                        </a:rPr>
                        <a:t>والكشف عن نقاط تُثير </a:t>
                      </a:r>
                      <a:r>
                        <a:rPr lang="ar-JO" sz="2800" u="sng" baseline="0" dirty="0" smtClean="0">
                          <a:solidFill>
                            <a:srgbClr val="0070C0"/>
                          </a:solidFill>
                        </a:rPr>
                        <a:t>طرح أسئلة</a:t>
                      </a:r>
                      <a:r>
                        <a:rPr lang="ar-JO" sz="2800" baseline="0" dirty="0" smtClean="0">
                          <a:solidFill>
                            <a:srgbClr val="0070C0"/>
                          </a:solidFill>
                        </a:rPr>
                        <a:t>.</a:t>
                      </a:r>
                      <a:endParaRPr lang="he-IL" sz="28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r>
                        <a:rPr lang="ar-JO" sz="2800" dirty="0" smtClean="0"/>
                        <a:t>لدى الفئران</a:t>
                      </a:r>
                      <a:r>
                        <a:rPr lang="ar-JO" sz="2800" baseline="0" dirty="0" smtClean="0"/>
                        <a:t>, كما لدى ثدييّات كثيرة أخرى , تقوم الإناث بالاعتناء بالجراء معظم الوقت, بينما يقوم الذكور بالاعتناء بها بمدّى قليل فقط.</a:t>
                      </a:r>
                    </a:p>
                    <a:p>
                      <a:pPr algn="r" rtl="1">
                        <a:lnSpc>
                          <a:spcPct val="107000"/>
                        </a:lnSpc>
                        <a:spcAft>
                          <a:spcPts val="800"/>
                        </a:spcAft>
                      </a:pPr>
                      <a:r>
                        <a:rPr lang="ar-JO" sz="2800" dirty="0" smtClean="0">
                          <a:effectLst/>
                          <a:highlight>
                            <a:srgbClr val="FFFF00"/>
                          </a:highlight>
                          <a:latin typeface="Calibri" panose="020F0502020204030204" pitchFamily="34" charset="0"/>
                          <a:ea typeface="Calibri" panose="020F0502020204030204" pitchFamily="34" charset="0"/>
                          <a:cs typeface="+mn-cs"/>
                        </a:rPr>
                        <a:t>وجد الباحثون أيضاً فروقاً في السلوك الأبويّ بين أفراد هي آباء أو أمّهات وبين أفراد ليست آباءً أو أمّهات.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6030134"/>
                  </a:ext>
                </a:extLst>
              </a:tr>
            </a:tbl>
          </a:graphicData>
        </a:graphic>
      </p:graphicFrame>
    </p:spTree>
    <p:extLst>
      <p:ext uri="{BB962C8B-B14F-4D97-AF65-F5344CB8AC3E}">
        <p14:creationId xmlns:p14="http://schemas.microsoft.com/office/powerpoint/2010/main" val="347116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0924" y="512768"/>
            <a:ext cx="7765960" cy="984885"/>
          </a:xfrm>
          <a:prstGeom prst="rect">
            <a:avLst/>
          </a:prstGeom>
          <a:solidFill>
            <a:srgbClr val="FFC000"/>
          </a:solidFill>
          <a:ln>
            <a:solidFill>
              <a:schemeClr val="tx1"/>
            </a:solidFill>
          </a:ln>
        </p:spPr>
        <p:txBody>
          <a:bodyPr wrap="square" rtlCol="1">
            <a:spAutoFit/>
          </a:bodyPr>
          <a:lstStyle/>
          <a:p>
            <a:pPr algn="ctr"/>
            <a:r>
              <a:rPr lang="ar-JO" sz="4000" dirty="0" smtClean="0"/>
              <a:t>مقال علمي </a:t>
            </a:r>
          </a:p>
          <a:p>
            <a:endParaRPr lang="he-IL" dirty="0"/>
          </a:p>
        </p:txBody>
      </p:sp>
      <p:cxnSp>
        <p:nvCxnSpPr>
          <p:cNvPr id="3" name="מחבר חץ ישר 2"/>
          <p:cNvCxnSpPr/>
          <p:nvPr/>
        </p:nvCxnSpPr>
        <p:spPr>
          <a:xfrm>
            <a:off x="7534141" y="1159099"/>
            <a:ext cx="1171977" cy="8628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735650" y="2046547"/>
            <a:ext cx="4056845" cy="830997"/>
          </a:xfrm>
          <a:prstGeom prst="rect">
            <a:avLst/>
          </a:prstGeom>
          <a:solidFill>
            <a:srgbClr val="92D050"/>
          </a:solidFill>
          <a:ln>
            <a:solidFill>
              <a:schemeClr val="tx1"/>
            </a:solidFill>
          </a:ln>
        </p:spPr>
        <p:txBody>
          <a:bodyPr wrap="square" rtlCol="1">
            <a:spAutoFit/>
          </a:bodyPr>
          <a:lstStyle/>
          <a:p>
            <a:r>
              <a:rPr lang="ar-JO" sz="2400" dirty="0" smtClean="0"/>
              <a:t>مقال علمي </a:t>
            </a:r>
            <a:r>
              <a:rPr lang="ar-JO" sz="2400" smtClean="0"/>
              <a:t>بمستوى بسيط</a:t>
            </a:r>
            <a:endParaRPr lang="ar-JO" sz="2400" dirty="0" smtClean="0"/>
          </a:p>
          <a:p>
            <a:r>
              <a:rPr lang="ar-JO" sz="2400" dirty="0" smtClean="0"/>
              <a:t>لا يشمل عرض  تجربة كمية   </a:t>
            </a:r>
            <a:endParaRPr lang="he-IL" sz="2400" dirty="0"/>
          </a:p>
        </p:txBody>
      </p:sp>
      <p:cxnSp>
        <p:nvCxnSpPr>
          <p:cNvPr id="5" name="מחבר חץ ישר 4"/>
          <p:cNvCxnSpPr/>
          <p:nvPr/>
        </p:nvCxnSpPr>
        <p:spPr>
          <a:xfrm flipH="1">
            <a:off x="3696237" y="1171978"/>
            <a:ext cx="991673" cy="9659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287889" y="2176530"/>
            <a:ext cx="3979570" cy="830997"/>
          </a:xfrm>
          <a:prstGeom prst="rect">
            <a:avLst/>
          </a:prstGeom>
          <a:solidFill>
            <a:srgbClr val="00B0F0"/>
          </a:solidFill>
          <a:ln>
            <a:solidFill>
              <a:schemeClr val="tx1"/>
            </a:solidFill>
          </a:ln>
        </p:spPr>
        <p:txBody>
          <a:bodyPr wrap="square" rtlCol="1">
            <a:spAutoFit/>
          </a:bodyPr>
          <a:lstStyle/>
          <a:p>
            <a:r>
              <a:rPr lang="ar-JO" sz="2400" dirty="0" smtClean="0"/>
              <a:t>مقال علمي بمستوى 5 وحدات</a:t>
            </a:r>
          </a:p>
          <a:p>
            <a:r>
              <a:rPr lang="ar-JO" sz="2400" dirty="0" smtClean="0"/>
              <a:t>يشمل عرض تجربة كمية  </a:t>
            </a:r>
            <a:endParaRPr lang="he-IL" sz="2400" dirty="0"/>
          </a:p>
        </p:txBody>
      </p:sp>
      <p:sp>
        <p:nvSpPr>
          <p:cNvPr id="7" name="TextBox 6"/>
          <p:cNvSpPr txBox="1"/>
          <p:nvPr/>
        </p:nvSpPr>
        <p:spPr>
          <a:xfrm>
            <a:off x="6611815" y="2909431"/>
            <a:ext cx="4572000" cy="3416320"/>
          </a:xfrm>
          <a:prstGeom prst="rect">
            <a:avLst/>
          </a:prstGeom>
          <a:noFill/>
          <a:ln>
            <a:solidFill>
              <a:schemeClr val="tx1"/>
            </a:solidFill>
          </a:ln>
        </p:spPr>
        <p:txBody>
          <a:bodyPr wrap="square" rtlCol="1">
            <a:spAutoFit/>
          </a:bodyPr>
          <a:lstStyle/>
          <a:p>
            <a:r>
              <a:rPr lang="ar-JO" sz="2400" dirty="0" smtClean="0"/>
              <a:t>إمكانيات الاستعمال:</a:t>
            </a:r>
          </a:p>
          <a:p>
            <a:pPr marL="285750" indent="-285750">
              <a:buFont typeface="Arial" panose="020B0604020202020204" pitchFamily="34" charset="0"/>
              <a:buChar char="•"/>
            </a:pPr>
            <a:r>
              <a:rPr lang="ar-JO" sz="2400" dirty="0" smtClean="0"/>
              <a:t>عندما يتعلق فحوى المقال بالمادة التعليمية.</a:t>
            </a:r>
          </a:p>
          <a:p>
            <a:pPr marL="285750" indent="-285750">
              <a:buFont typeface="Arial" panose="020B0604020202020204" pitchFamily="34" charset="0"/>
              <a:buChar char="•"/>
            </a:pPr>
            <a:r>
              <a:rPr lang="ar-JO" sz="2400" dirty="0" smtClean="0"/>
              <a:t>مناسبة جداً لطلاب صف عاشر (وحدة علوم إلزامية, عن جسم الانسان)</a:t>
            </a:r>
          </a:p>
          <a:p>
            <a:pPr marL="285750" indent="-285750">
              <a:buFont typeface="Arial" panose="020B0604020202020204" pitchFamily="34" charset="0"/>
              <a:buChar char="•"/>
            </a:pPr>
            <a:r>
              <a:rPr lang="ar-JO" sz="2400" dirty="0" smtClean="0"/>
              <a:t>مفضل </a:t>
            </a:r>
            <a:r>
              <a:rPr lang="ar-JO" sz="2400" dirty="0" err="1" smtClean="0"/>
              <a:t>إستعمالها</a:t>
            </a:r>
            <a:r>
              <a:rPr lang="ar-JO" sz="2400" dirty="0" smtClean="0"/>
              <a:t> مع طلاب تخصص بيولوجيا حتى تتكون لديهم فكرة بمرور الوقت عن الفرق بين نوعي المقالات.</a:t>
            </a:r>
          </a:p>
          <a:p>
            <a:pPr marL="285750" indent="-285750">
              <a:buFont typeface="Arial" panose="020B0604020202020204" pitchFamily="34" charset="0"/>
              <a:buChar char="•"/>
            </a:pPr>
            <a:r>
              <a:rPr lang="ar-JO" sz="2400" dirty="0" smtClean="0"/>
              <a:t>عادة تمرير المقال يحتاج الى حصة واحدة فقط.</a:t>
            </a:r>
            <a:endParaRPr lang="he-IL" sz="2400" dirty="0"/>
          </a:p>
        </p:txBody>
      </p:sp>
      <p:sp>
        <p:nvSpPr>
          <p:cNvPr id="8" name="TextBox 7"/>
          <p:cNvSpPr txBox="1"/>
          <p:nvPr/>
        </p:nvSpPr>
        <p:spPr>
          <a:xfrm>
            <a:off x="1287888" y="3129566"/>
            <a:ext cx="3657600" cy="2308324"/>
          </a:xfrm>
          <a:prstGeom prst="rect">
            <a:avLst/>
          </a:prstGeom>
          <a:noFill/>
          <a:ln>
            <a:solidFill>
              <a:schemeClr val="tx1"/>
            </a:solidFill>
          </a:ln>
        </p:spPr>
        <p:txBody>
          <a:bodyPr wrap="square" rtlCol="1">
            <a:spAutoFit/>
          </a:bodyPr>
          <a:lstStyle/>
          <a:p>
            <a:pPr marL="342900" indent="-342900">
              <a:buFont typeface="Wingdings" panose="05000000000000000000" pitchFamily="2" charset="2"/>
              <a:buChar char="q"/>
            </a:pPr>
            <a:r>
              <a:rPr lang="ar-JO" sz="2400" dirty="0" smtClean="0"/>
              <a:t>من المفضل </a:t>
            </a:r>
            <a:r>
              <a:rPr lang="ar-JO" sz="2400" dirty="0" err="1" smtClean="0"/>
              <a:t>البدأ</a:t>
            </a:r>
            <a:r>
              <a:rPr lang="ar-JO" sz="2400" dirty="0" smtClean="0"/>
              <a:t> في </a:t>
            </a:r>
            <a:r>
              <a:rPr lang="ar-JO" sz="2400" dirty="0" err="1" smtClean="0"/>
              <a:t>إستعمال</a:t>
            </a:r>
            <a:r>
              <a:rPr lang="ar-JO" sz="2400" dirty="0" smtClean="0"/>
              <a:t> هذا المستوى من المقالات مع طلاب الحادي عشر من بداية السنة على الأقل مقال واحد كل</a:t>
            </a:r>
          </a:p>
          <a:p>
            <a:r>
              <a:rPr lang="ar-JO" sz="2400" dirty="0" smtClean="0"/>
              <a:t>    2-3 أشهر</a:t>
            </a:r>
          </a:p>
          <a:p>
            <a:pPr marL="342900" indent="-342900">
              <a:buFont typeface="Wingdings" panose="05000000000000000000" pitchFamily="2" charset="2"/>
              <a:buChar char="q"/>
            </a:pPr>
            <a:r>
              <a:rPr lang="ar-JO" sz="2400" dirty="0" smtClean="0"/>
              <a:t>تمرير المقال يحتاج الى حصتين </a:t>
            </a:r>
            <a:endParaRPr lang="he-IL" sz="2400" dirty="0"/>
          </a:p>
        </p:txBody>
      </p:sp>
    </p:spTree>
    <p:extLst>
      <p:ext uri="{BB962C8B-B14F-4D97-AF65-F5344CB8AC3E}">
        <p14:creationId xmlns:p14="http://schemas.microsoft.com/office/powerpoint/2010/main" val="16052407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תמונה 5"/>
          <p:cNvPicPr>
            <a:picLocks noChangeAspect="1"/>
          </p:cNvPicPr>
          <p:nvPr/>
        </p:nvPicPr>
        <p:blipFill>
          <a:blip r:embed="rId2"/>
          <a:stretch>
            <a:fillRect/>
          </a:stretch>
        </p:blipFill>
        <p:spPr>
          <a:xfrm>
            <a:off x="187077" y="0"/>
            <a:ext cx="7439025" cy="3324225"/>
          </a:xfrm>
          <a:prstGeom prst="rect">
            <a:avLst/>
          </a:prstGeom>
          <a:ln>
            <a:solidFill>
              <a:schemeClr val="accent1"/>
            </a:solidFill>
          </a:ln>
        </p:spPr>
      </p:pic>
      <p:pic>
        <p:nvPicPr>
          <p:cNvPr id="2" name="תמונה 1"/>
          <p:cNvPicPr>
            <a:picLocks noChangeAspect="1"/>
          </p:cNvPicPr>
          <p:nvPr/>
        </p:nvPicPr>
        <p:blipFill>
          <a:blip r:embed="rId3"/>
          <a:stretch>
            <a:fillRect/>
          </a:stretch>
        </p:blipFill>
        <p:spPr>
          <a:xfrm>
            <a:off x="8220074" y="836101"/>
            <a:ext cx="3971925" cy="2390775"/>
          </a:xfrm>
          <a:prstGeom prst="rect">
            <a:avLst/>
          </a:prstGeom>
          <a:ln>
            <a:solidFill>
              <a:schemeClr val="accent1"/>
            </a:solidFill>
          </a:ln>
        </p:spPr>
      </p:pic>
      <p:sp>
        <p:nvSpPr>
          <p:cNvPr id="3" name="TextBox 2"/>
          <p:cNvSpPr txBox="1"/>
          <p:nvPr/>
        </p:nvSpPr>
        <p:spPr>
          <a:xfrm>
            <a:off x="5945747" y="3441680"/>
            <a:ext cx="6246253" cy="3416320"/>
          </a:xfrm>
          <a:prstGeom prst="rect">
            <a:avLst/>
          </a:prstGeom>
          <a:solidFill>
            <a:schemeClr val="accent6">
              <a:lumMod val="20000"/>
              <a:lumOff val="80000"/>
            </a:schemeClr>
          </a:solidFill>
          <a:ln>
            <a:solidFill>
              <a:schemeClr val="accent1"/>
            </a:solidFill>
          </a:ln>
        </p:spPr>
        <p:txBody>
          <a:bodyPr wrap="square" rtlCol="1">
            <a:spAutoFit/>
          </a:bodyPr>
          <a:lstStyle/>
          <a:p>
            <a:r>
              <a:rPr lang="ar-JO" sz="2400" dirty="0" smtClean="0"/>
              <a:t>إجابة سؤال 9 أ.</a:t>
            </a:r>
          </a:p>
          <a:p>
            <a:r>
              <a:rPr lang="ar-JO" sz="2400" u="sng" dirty="0" smtClean="0"/>
              <a:t>على الطالب ان يذكر ثلاثة مراحل من بين الستة مراحل التالية:</a:t>
            </a:r>
          </a:p>
          <a:p>
            <a:pPr marL="342900" indent="-342900">
              <a:buFont typeface="Arial" panose="020B0604020202020204" pitchFamily="34" charset="0"/>
              <a:buChar char="•"/>
            </a:pPr>
            <a:r>
              <a:rPr lang="ar-JO" sz="2400" dirty="0" err="1" smtClean="0"/>
              <a:t>إنتقال</a:t>
            </a:r>
            <a:r>
              <a:rPr lang="ar-JO" sz="2400" dirty="0" smtClean="0"/>
              <a:t> إشارة كهربائية</a:t>
            </a:r>
            <a:r>
              <a:rPr lang="he-IL" sz="2400" dirty="0" smtClean="0"/>
              <a:t>/</a:t>
            </a:r>
            <a:r>
              <a:rPr lang="ar-JO" sz="2400" dirty="0" smtClean="0"/>
              <a:t>عصبية في </a:t>
            </a:r>
            <a:r>
              <a:rPr lang="ar-JO" sz="2400" dirty="0" err="1" smtClean="0"/>
              <a:t>الأكسون</a:t>
            </a:r>
            <a:endParaRPr lang="ar-JO" sz="2400" dirty="0" smtClean="0"/>
          </a:p>
          <a:p>
            <a:pPr marL="342900" indent="-342900">
              <a:buFont typeface="Arial" panose="020B0604020202020204" pitchFamily="34" charset="0"/>
              <a:buChar char="•"/>
            </a:pPr>
            <a:r>
              <a:rPr lang="ar-JO" sz="2400" dirty="0" smtClean="0"/>
              <a:t>إفراز ناقل عصبي من الحويصلات</a:t>
            </a:r>
          </a:p>
          <a:p>
            <a:pPr marL="342900" indent="-342900">
              <a:buFont typeface="Arial" panose="020B0604020202020204" pitchFamily="34" charset="0"/>
              <a:buChar char="•"/>
            </a:pPr>
            <a:r>
              <a:rPr lang="ar-JO" sz="2400" dirty="0" smtClean="0"/>
              <a:t>انتشار او انتقال الناقل العصبي </a:t>
            </a:r>
          </a:p>
          <a:p>
            <a:pPr marL="342900" indent="-342900">
              <a:buFont typeface="Arial" panose="020B0604020202020204" pitchFamily="34" charset="0"/>
              <a:buChar char="•"/>
            </a:pPr>
            <a:r>
              <a:rPr lang="ar-JO" sz="2400" dirty="0" err="1" smtClean="0"/>
              <a:t>إرتباط</a:t>
            </a:r>
            <a:r>
              <a:rPr lang="ar-JO" sz="2400" dirty="0" smtClean="0"/>
              <a:t> الناقل العصبي مع مستقبلات خاصة على سطح الخلية المستقبلة</a:t>
            </a:r>
          </a:p>
          <a:p>
            <a:pPr marL="342900" indent="-342900">
              <a:buFont typeface="Arial" panose="020B0604020202020204" pitchFamily="34" charset="0"/>
              <a:buChar char="•"/>
            </a:pPr>
            <a:r>
              <a:rPr lang="ar-JO" sz="2400" dirty="0" smtClean="0"/>
              <a:t>ردّ فعل أو تغيّر يحدث في الخلية المستقبلة</a:t>
            </a:r>
          </a:p>
          <a:p>
            <a:pPr marL="342900" indent="-342900">
              <a:buFont typeface="Arial" panose="020B0604020202020204" pitchFamily="34" charset="0"/>
              <a:buChar char="•"/>
            </a:pPr>
            <a:r>
              <a:rPr lang="ar-JO" sz="2400" dirty="0" smtClean="0"/>
              <a:t>إبعاد او تحليل او </a:t>
            </a:r>
            <a:r>
              <a:rPr lang="ar-JO" sz="2400" dirty="0" err="1" smtClean="0"/>
              <a:t>إمتصاص</a:t>
            </a:r>
            <a:r>
              <a:rPr lang="ar-JO" sz="2400" dirty="0" smtClean="0"/>
              <a:t> رجعي للناقل العصبي</a:t>
            </a:r>
            <a:endParaRPr lang="he-IL" sz="2400" dirty="0"/>
          </a:p>
        </p:txBody>
      </p:sp>
      <p:sp>
        <p:nvSpPr>
          <p:cNvPr id="4" name="TextBox 3"/>
          <p:cNvSpPr txBox="1"/>
          <p:nvPr/>
        </p:nvSpPr>
        <p:spPr>
          <a:xfrm>
            <a:off x="8586" y="3441680"/>
            <a:ext cx="5834130" cy="3416320"/>
          </a:xfrm>
          <a:prstGeom prst="rect">
            <a:avLst/>
          </a:prstGeom>
          <a:solidFill>
            <a:schemeClr val="accent4">
              <a:lumMod val="20000"/>
              <a:lumOff val="80000"/>
            </a:schemeClr>
          </a:solidFill>
          <a:ln>
            <a:solidFill>
              <a:schemeClr val="accent1"/>
            </a:solidFill>
          </a:ln>
        </p:spPr>
        <p:txBody>
          <a:bodyPr wrap="square" rtlCol="1">
            <a:spAutoFit/>
          </a:bodyPr>
          <a:lstStyle/>
          <a:p>
            <a:r>
              <a:rPr lang="ar-JO" sz="2400" dirty="0" smtClean="0"/>
              <a:t>الإجابة عن سؤال 9 ب.</a:t>
            </a:r>
          </a:p>
          <a:p>
            <a:r>
              <a:rPr lang="ar-JO" sz="2400" u="sng" dirty="0" smtClean="0"/>
              <a:t>على الطالب أن يذكر فرق واحد (من بين </a:t>
            </a:r>
            <a:r>
              <a:rPr lang="ar-JO" sz="2400" u="sng" dirty="0" smtClean="0">
                <a:solidFill>
                  <a:srgbClr val="C00000"/>
                </a:solidFill>
              </a:rPr>
              <a:t>الإمكانيات</a:t>
            </a:r>
            <a:r>
              <a:rPr lang="ar-JO" sz="2400" u="sng" dirty="0" smtClean="0"/>
              <a:t> التالية):</a:t>
            </a:r>
          </a:p>
          <a:p>
            <a:pPr marL="285750" indent="-285750">
              <a:buFont typeface="Wingdings" panose="05000000000000000000" pitchFamily="2" charset="2"/>
              <a:buChar char="v"/>
            </a:pPr>
            <a:r>
              <a:rPr lang="ar-JO" sz="2400" dirty="0" smtClean="0"/>
              <a:t>على طول الخلية العصبية تنتقل إشارة كهربائية بينما في </a:t>
            </a:r>
            <a:r>
              <a:rPr lang="ar-JO" sz="2400" dirty="0" err="1" smtClean="0"/>
              <a:t>السينابسا</a:t>
            </a:r>
            <a:r>
              <a:rPr lang="ar-JO" sz="2400" dirty="0" smtClean="0"/>
              <a:t> تنتقل إشارة كيماوية.</a:t>
            </a:r>
          </a:p>
          <a:p>
            <a:pPr marL="285750" indent="-285750">
              <a:buFont typeface="Wingdings" panose="05000000000000000000" pitchFamily="2" charset="2"/>
              <a:buChar char="v"/>
            </a:pPr>
            <a:r>
              <a:rPr lang="ar-JO" sz="2400" dirty="0" smtClean="0"/>
              <a:t>على طول الخلية العصبية </a:t>
            </a:r>
            <a:r>
              <a:rPr lang="ar-JO" sz="2400" dirty="0" err="1" smtClean="0"/>
              <a:t>إنتقال</a:t>
            </a:r>
            <a:r>
              <a:rPr lang="ar-JO" sz="2400" dirty="0" smtClean="0"/>
              <a:t> الإشارة أسرع مما هيَ في </a:t>
            </a:r>
            <a:r>
              <a:rPr lang="ar-JO" sz="2400" dirty="0" err="1" smtClean="0"/>
              <a:t>السينابسا</a:t>
            </a:r>
            <a:r>
              <a:rPr lang="ar-JO" sz="2400" dirty="0" smtClean="0"/>
              <a:t>.</a:t>
            </a:r>
          </a:p>
          <a:p>
            <a:pPr marL="285750" indent="-285750">
              <a:buFont typeface="Wingdings" panose="05000000000000000000" pitchFamily="2" charset="2"/>
              <a:buChar char="v"/>
            </a:pPr>
            <a:r>
              <a:rPr lang="ar-JO" sz="2400" dirty="0" smtClean="0"/>
              <a:t>على طول الخلية العصبية تنتقل الإشارة مسافة أطوَل منها في </a:t>
            </a:r>
            <a:r>
              <a:rPr lang="ar-JO" sz="2400" dirty="0" err="1" smtClean="0"/>
              <a:t>السينابسا</a:t>
            </a:r>
            <a:r>
              <a:rPr lang="ar-JO" sz="2400" dirty="0" smtClean="0"/>
              <a:t>.</a:t>
            </a:r>
            <a:endParaRPr lang="he-IL" sz="2400" dirty="0"/>
          </a:p>
        </p:txBody>
      </p:sp>
      <p:sp>
        <p:nvSpPr>
          <p:cNvPr id="5" name="TextBox 4"/>
          <p:cNvSpPr txBox="1"/>
          <p:nvPr/>
        </p:nvSpPr>
        <p:spPr>
          <a:xfrm>
            <a:off x="8220075" y="6714"/>
            <a:ext cx="3971925" cy="830997"/>
          </a:xfrm>
          <a:prstGeom prst="rect">
            <a:avLst/>
          </a:prstGeom>
          <a:noFill/>
        </p:spPr>
        <p:txBody>
          <a:bodyPr wrap="square" rtlCol="1">
            <a:spAutoFit/>
          </a:bodyPr>
          <a:lstStyle/>
          <a:p>
            <a:r>
              <a:rPr lang="ar-JO" sz="2400" dirty="0" smtClean="0">
                <a:solidFill>
                  <a:srgbClr val="002060"/>
                </a:solidFill>
              </a:rPr>
              <a:t>لو أنّ الطالب يُفكِّر في هذا الشكل عندها يَسهُل عليه الإجابة عن البند أ:</a:t>
            </a:r>
            <a:endParaRPr lang="he-IL" sz="2400" dirty="0">
              <a:solidFill>
                <a:srgbClr val="002060"/>
              </a:solidFill>
            </a:endParaRPr>
          </a:p>
        </p:txBody>
      </p:sp>
    </p:spTree>
    <p:extLst>
      <p:ext uri="{BB962C8B-B14F-4D97-AF65-F5344CB8AC3E}">
        <p14:creationId xmlns:p14="http://schemas.microsoft.com/office/powerpoint/2010/main" val="2985652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4081963086"/>
              </p:ext>
            </p:extLst>
          </p:nvPr>
        </p:nvGraphicFramePr>
        <p:xfrm>
          <a:off x="375735" y="0"/>
          <a:ext cx="11665132" cy="6608445"/>
        </p:xfrm>
        <a:graphic>
          <a:graphicData uri="http://schemas.openxmlformats.org/drawingml/2006/table">
            <a:tbl>
              <a:tblPr rtl="1" firstRow="1" bandRow="1">
                <a:tableStyleId>{5C22544A-7EE6-4342-B048-85BDC9FD1C3A}</a:tableStyleId>
              </a:tblPr>
              <a:tblGrid>
                <a:gridCol w="5832566">
                  <a:extLst>
                    <a:ext uri="{9D8B030D-6E8A-4147-A177-3AD203B41FA5}">
                      <a16:colId xmlns:a16="http://schemas.microsoft.com/office/drawing/2014/main" val="856117126"/>
                    </a:ext>
                  </a:extLst>
                </a:gridCol>
                <a:gridCol w="5832566">
                  <a:extLst>
                    <a:ext uri="{9D8B030D-6E8A-4147-A177-3AD203B41FA5}">
                      <a16:colId xmlns:a16="http://schemas.microsoft.com/office/drawing/2014/main" val="1617425252"/>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899308671"/>
                  </a:ext>
                </a:extLst>
              </a:tr>
              <a:tr h="370840">
                <a:tc>
                  <a:txBody>
                    <a:bodyPr/>
                    <a:lstStyle/>
                    <a:p>
                      <a:pPr rtl="1"/>
                      <a:r>
                        <a:rPr lang="ar-JO" sz="2800" dirty="0" smtClean="0">
                          <a:solidFill>
                            <a:srgbClr val="0070C0"/>
                          </a:solidFill>
                        </a:rPr>
                        <a:t>الانتقال من مرحلة الحديث</a:t>
                      </a:r>
                      <a:r>
                        <a:rPr lang="ar-JO" sz="2800" baseline="0" dirty="0" smtClean="0">
                          <a:solidFill>
                            <a:srgbClr val="0070C0"/>
                          </a:solidFill>
                        </a:rPr>
                        <a:t> عن الظاهرة الى مرحلة </a:t>
                      </a:r>
                      <a:r>
                        <a:rPr lang="ar-JO" sz="2800" b="0" u="none" baseline="0" dirty="0" smtClean="0">
                          <a:solidFill>
                            <a:srgbClr val="C00000"/>
                          </a:solidFill>
                        </a:rPr>
                        <a:t>طرح فرضية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rtl="1">
                        <a:lnSpc>
                          <a:spcPct val="107000"/>
                        </a:lnSpc>
                        <a:spcAft>
                          <a:spcPts val="800"/>
                        </a:spcAft>
                      </a:pPr>
                      <a:r>
                        <a:rPr lang="ar-JO" sz="28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قرّر</a:t>
                      </a:r>
                      <a:r>
                        <a:rPr lang="ar-JO" sz="2800" b="0" baseline="0" dirty="0" smtClean="0">
                          <a:solidFill>
                            <a:schemeClr val="tx1"/>
                          </a:solidFill>
                        </a:rPr>
                        <a:t> باحثون من معهد وايزمن للعلوم أن </a:t>
                      </a:r>
                      <a:r>
                        <a:rPr lang="ar-JO" sz="28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يفحصوا</a:t>
                      </a:r>
                      <a:r>
                        <a:rPr lang="ar-JO" sz="2800" b="0" baseline="0" dirty="0" smtClean="0">
                          <a:solidFill>
                            <a:schemeClr val="tx1"/>
                          </a:solidFill>
                        </a:rPr>
                        <a:t> إذا كانت الفروق في السلوك الأبويّ لدى الفئران لها علاقة بالفروق بين الذكور والإناث في مبنى الدماغ وفي أدائه الوظيفيّ.</a:t>
                      </a:r>
                      <a:endParaRPr lang="he-IL"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02613817"/>
                  </a:ext>
                </a:extLst>
              </a:tr>
              <a:tr h="370840">
                <a:tc>
                  <a:txBody>
                    <a:bodyPr/>
                    <a:lstStyle/>
                    <a:p>
                      <a:pPr rtl="1"/>
                      <a:r>
                        <a:rPr lang="ar-JO" sz="2800" b="1" baseline="0" dirty="0" smtClean="0">
                          <a:solidFill>
                            <a:schemeClr val="accent2"/>
                          </a:solidFill>
                        </a:rPr>
                        <a:t> </a:t>
                      </a:r>
                      <a:r>
                        <a:rPr lang="ar-JO" sz="2800" b="0" baseline="0" dirty="0" smtClean="0">
                          <a:solidFill>
                            <a:srgbClr val="0070C0"/>
                          </a:solidFill>
                        </a:rPr>
                        <a:t>ما هو السؤال لهذه الفرضية ؟</a:t>
                      </a:r>
                    </a:p>
                    <a:p>
                      <a:pPr rtl="1"/>
                      <a:r>
                        <a:rPr lang="ar-JO" sz="2800" b="0" baseline="0" dirty="0" smtClean="0">
                          <a:solidFill>
                            <a:srgbClr val="0070C0"/>
                          </a:solidFill>
                        </a:rPr>
                        <a:t>ما هي </a:t>
                      </a:r>
                      <a:r>
                        <a:rPr lang="ar-JO" sz="2800" b="0" baseline="0" dirty="0" smtClean="0">
                          <a:solidFill>
                            <a:srgbClr val="C00000"/>
                          </a:solidFill>
                        </a:rPr>
                        <a:t>العلاقة</a:t>
                      </a:r>
                      <a:r>
                        <a:rPr lang="ar-JO" sz="2800" b="0" baseline="0" dirty="0" smtClean="0">
                          <a:solidFill>
                            <a:srgbClr val="0070C0"/>
                          </a:solidFill>
                        </a:rPr>
                        <a:t> بين الجنس (ذكور واناث ومبنى الدماغ وأدائه الوظيفي) </a:t>
                      </a:r>
                      <a:r>
                        <a:rPr lang="ar-JO" sz="2800" b="0" baseline="0" dirty="0" smtClean="0">
                          <a:solidFill>
                            <a:srgbClr val="C00000"/>
                          </a:solidFill>
                        </a:rPr>
                        <a:t>وبين</a:t>
                      </a:r>
                      <a:r>
                        <a:rPr lang="en-US" sz="2800" b="0" baseline="0" dirty="0" smtClean="0">
                          <a:solidFill>
                            <a:srgbClr val="C00000"/>
                          </a:solidFill>
                        </a:rPr>
                        <a:t> </a:t>
                      </a:r>
                      <a:r>
                        <a:rPr lang="ar-JO" sz="2800" b="0" baseline="0" dirty="0" smtClean="0">
                          <a:solidFill>
                            <a:srgbClr val="0070C0"/>
                          </a:solidFill>
                        </a:rPr>
                        <a:t> مستوى السلوك الابويّ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rtl="1"/>
                      <a:endParaRPr lang="he-IL" sz="2800"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234066268"/>
                  </a:ext>
                </a:extLst>
              </a:tr>
              <a:tr h="370840">
                <a:tc>
                  <a:txBody>
                    <a:bodyPr/>
                    <a:lstStyle/>
                    <a:p>
                      <a:pPr rtl="1"/>
                      <a:r>
                        <a:rPr lang="ar-JO" sz="2800" dirty="0" smtClean="0">
                          <a:solidFill>
                            <a:srgbClr val="0070C0"/>
                          </a:solidFill>
                        </a:rPr>
                        <a:t>معلومات ممكن ان تفيد </a:t>
                      </a:r>
                      <a:r>
                        <a:rPr lang="ar-JO" sz="2800" dirty="0" smtClean="0">
                          <a:solidFill>
                            <a:srgbClr val="C00000"/>
                          </a:solidFill>
                        </a:rPr>
                        <a:t>كأساس بيولوجي </a:t>
                      </a:r>
                      <a:r>
                        <a:rPr lang="ar-JO" sz="2800" dirty="0" smtClean="0">
                          <a:solidFill>
                            <a:srgbClr val="0070C0"/>
                          </a:solidFill>
                        </a:rPr>
                        <a:t>للفرضية:</a:t>
                      </a:r>
                    </a:p>
                    <a:p>
                      <a:pPr rtl="1"/>
                      <a:r>
                        <a:rPr lang="ar-JO" sz="2800" dirty="0" smtClean="0">
                          <a:solidFill>
                            <a:srgbClr val="0070C0"/>
                          </a:solidFill>
                        </a:rPr>
                        <a:t>هناك</a:t>
                      </a:r>
                      <a:r>
                        <a:rPr lang="ar-JO" sz="2800" baseline="0" dirty="0" smtClean="0">
                          <a:solidFill>
                            <a:srgbClr val="0070C0"/>
                          </a:solidFill>
                        </a:rPr>
                        <a:t> </a:t>
                      </a:r>
                      <a:r>
                        <a:rPr lang="ar-JO" sz="2800" dirty="0" smtClean="0">
                          <a:solidFill>
                            <a:srgbClr val="0070C0"/>
                          </a:solidFill>
                        </a:rPr>
                        <a:t>منطقة في الدماغ </a:t>
                      </a:r>
                      <a:r>
                        <a:rPr lang="en-US" sz="2800" dirty="0" smtClean="0">
                          <a:solidFill>
                            <a:srgbClr val="0070C0"/>
                          </a:solidFill>
                        </a:rPr>
                        <a:t>AVPV</a:t>
                      </a:r>
                      <a:r>
                        <a:rPr lang="ar-JO" sz="2800" dirty="0" smtClean="0">
                          <a:solidFill>
                            <a:srgbClr val="0070C0"/>
                          </a:solidFill>
                        </a:rPr>
                        <a:t> تختلف بين الإناث</a:t>
                      </a:r>
                      <a:r>
                        <a:rPr lang="ar-JO" sz="2800" baseline="0" dirty="0" smtClean="0">
                          <a:solidFill>
                            <a:srgbClr val="0070C0"/>
                          </a:solidFill>
                        </a:rPr>
                        <a:t> والذكور, والخلايا العصبية في هذه المنطقة تفرز الناقل العصبي دوبامين.</a:t>
                      </a:r>
                      <a:endParaRPr lang="he-IL" sz="28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rtl="1">
                        <a:lnSpc>
                          <a:spcPct val="107000"/>
                        </a:lnSpc>
                        <a:spcAft>
                          <a:spcPts val="800"/>
                        </a:spcAft>
                      </a:pPr>
                      <a:r>
                        <a:rPr lang="ar-JO" sz="2800" dirty="0" smtClean="0"/>
                        <a:t>ركّز الباحثون</a:t>
                      </a:r>
                      <a:r>
                        <a:rPr lang="ar-JO" sz="2800" baseline="0" dirty="0" smtClean="0"/>
                        <a:t> على منطقة صغيرة في الدماغ تُسمّى </a:t>
                      </a:r>
                      <a:r>
                        <a:rPr lang="en-US" sz="2800" baseline="0" dirty="0" smtClean="0"/>
                        <a:t>AVPV</a:t>
                      </a:r>
                      <a:r>
                        <a:rPr lang="ar-JO" sz="2800" baseline="0" dirty="0" smtClean="0"/>
                        <a:t>, لان </a:t>
                      </a:r>
                      <a:r>
                        <a:rPr lang="ar-JO" sz="2800" dirty="0" smtClean="0">
                          <a:effectLst/>
                          <a:highlight>
                            <a:srgbClr val="FFFF00"/>
                          </a:highlight>
                          <a:latin typeface="Calibri" panose="020F0502020204030204" pitchFamily="34" charset="0"/>
                          <a:ea typeface="Calibri" panose="020F0502020204030204" pitchFamily="34" charset="0"/>
                          <a:cs typeface="+mn-cs"/>
                        </a:rPr>
                        <a:t>هذه المنطقة في دماغ الإناث تختلف عن نفس المنطقة في دماغ الذكور</a:t>
                      </a:r>
                      <a:r>
                        <a:rPr lang="ar-JO" sz="2800" baseline="0" dirty="0" smtClean="0"/>
                        <a:t>. ينعكس النشاط الدماغيّ في هذه المنطقة في إفراز الناقل العصبيّ </a:t>
                      </a:r>
                      <a:r>
                        <a:rPr lang="ar-JO" sz="2800" dirty="0" smtClean="0">
                          <a:effectLst/>
                          <a:highlight>
                            <a:srgbClr val="FFFF00"/>
                          </a:highlight>
                          <a:latin typeface="Calibri" panose="020F0502020204030204" pitchFamily="34" charset="0"/>
                          <a:ea typeface="Calibri" panose="020F0502020204030204" pitchFamily="34" charset="0"/>
                          <a:cs typeface="+mn-cs"/>
                        </a:rPr>
                        <a:t>دوبامين</a:t>
                      </a:r>
                      <a:r>
                        <a:rPr lang="ar-JO" sz="2800" baseline="0" dirty="0" smtClean="0"/>
                        <a:t> إلى التشابكات العصبيّة.</a:t>
                      </a:r>
                      <a:endParaRPr lang="he-IL"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17664366"/>
                  </a:ext>
                </a:extLst>
              </a:tr>
            </a:tbl>
          </a:graphicData>
        </a:graphic>
      </p:graphicFrame>
    </p:spTree>
    <p:extLst>
      <p:ext uri="{BB962C8B-B14F-4D97-AF65-F5344CB8AC3E}">
        <p14:creationId xmlns:p14="http://schemas.microsoft.com/office/powerpoint/2010/main" val="36451343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62374" y="2515939"/>
            <a:ext cx="2356834" cy="646331"/>
          </a:xfrm>
          <a:prstGeom prst="rect">
            <a:avLst/>
          </a:prstGeom>
          <a:noFill/>
          <a:ln>
            <a:solidFill>
              <a:schemeClr val="tx1"/>
            </a:solidFill>
          </a:ln>
        </p:spPr>
        <p:txBody>
          <a:bodyPr wrap="square" rtlCol="1">
            <a:spAutoFit/>
          </a:bodyPr>
          <a:lstStyle/>
          <a:p>
            <a:pPr algn="ctr"/>
            <a:r>
              <a:rPr lang="ar-JO" dirty="0" smtClean="0"/>
              <a:t>نشاط في منطقة معيّنة في الدماغ </a:t>
            </a:r>
            <a:endParaRPr lang="he-IL" dirty="0"/>
          </a:p>
        </p:txBody>
      </p:sp>
      <p:cxnSp>
        <p:nvCxnSpPr>
          <p:cNvPr id="3" name="מחבר חץ ישר 2"/>
          <p:cNvCxnSpPr/>
          <p:nvPr/>
        </p:nvCxnSpPr>
        <p:spPr>
          <a:xfrm flipH="1">
            <a:off x="10840791" y="3232255"/>
            <a:ext cx="12879" cy="1109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9762185" y="4375531"/>
            <a:ext cx="1951150" cy="369332"/>
          </a:xfrm>
          <a:prstGeom prst="rect">
            <a:avLst/>
          </a:prstGeom>
          <a:noFill/>
          <a:ln>
            <a:solidFill>
              <a:schemeClr val="tx1"/>
            </a:solidFill>
          </a:ln>
        </p:spPr>
        <p:txBody>
          <a:bodyPr wrap="square" rtlCol="1">
            <a:spAutoFit/>
          </a:bodyPr>
          <a:lstStyle/>
          <a:p>
            <a:pPr algn="ctr"/>
            <a:r>
              <a:rPr lang="ar-JO" dirty="0" smtClean="0"/>
              <a:t>نقل إشارات عصبية</a:t>
            </a:r>
            <a:endParaRPr lang="he-IL" dirty="0"/>
          </a:p>
        </p:txBody>
      </p:sp>
      <p:cxnSp>
        <p:nvCxnSpPr>
          <p:cNvPr id="5" name="מחבר חץ ישר 4"/>
          <p:cNvCxnSpPr/>
          <p:nvPr/>
        </p:nvCxnSpPr>
        <p:spPr>
          <a:xfrm>
            <a:off x="10840791" y="4778167"/>
            <a:ext cx="0" cy="1410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913512" y="5298931"/>
            <a:ext cx="927279" cy="369332"/>
          </a:xfrm>
          <a:prstGeom prst="rect">
            <a:avLst/>
          </a:prstGeom>
          <a:noFill/>
        </p:spPr>
        <p:txBody>
          <a:bodyPr wrap="square" rtlCol="1">
            <a:spAutoFit/>
          </a:bodyPr>
          <a:lstStyle/>
          <a:p>
            <a:r>
              <a:rPr lang="ar-JO" dirty="0" smtClean="0"/>
              <a:t>تؤثر </a:t>
            </a:r>
            <a:endParaRPr lang="he-IL" dirty="0"/>
          </a:p>
        </p:txBody>
      </p:sp>
      <p:sp>
        <p:nvSpPr>
          <p:cNvPr id="7" name="TextBox 6"/>
          <p:cNvSpPr txBox="1"/>
          <p:nvPr/>
        </p:nvSpPr>
        <p:spPr>
          <a:xfrm>
            <a:off x="9762185" y="6189027"/>
            <a:ext cx="2157213"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السلوك الأبويّ</a:t>
            </a:r>
            <a:endParaRPr lang="he-IL" dirty="0"/>
          </a:p>
        </p:txBody>
      </p:sp>
      <p:sp>
        <p:nvSpPr>
          <p:cNvPr id="8" name="TextBox 7"/>
          <p:cNvSpPr txBox="1"/>
          <p:nvPr/>
        </p:nvSpPr>
        <p:spPr>
          <a:xfrm>
            <a:off x="10306317" y="3745817"/>
            <a:ext cx="534474" cy="369332"/>
          </a:xfrm>
          <a:prstGeom prst="rect">
            <a:avLst/>
          </a:prstGeom>
          <a:noFill/>
        </p:spPr>
        <p:txBody>
          <a:bodyPr wrap="square" rtlCol="1">
            <a:spAutoFit/>
          </a:bodyPr>
          <a:lstStyle/>
          <a:p>
            <a:r>
              <a:rPr lang="ar-JO" dirty="0" smtClean="0"/>
              <a:t>يؤثر</a:t>
            </a:r>
            <a:endParaRPr lang="he-IL" dirty="0"/>
          </a:p>
        </p:txBody>
      </p:sp>
      <p:sp>
        <p:nvSpPr>
          <p:cNvPr id="12" name="TextBox 11"/>
          <p:cNvSpPr txBox="1"/>
          <p:nvPr/>
        </p:nvSpPr>
        <p:spPr>
          <a:xfrm>
            <a:off x="5705340" y="2469772"/>
            <a:ext cx="2747491" cy="646331"/>
          </a:xfrm>
          <a:prstGeom prst="rect">
            <a:avLst/>
          </a:prstGeom>
          <a:noFill/>
          <a:ln>
            <a:solidFill>
              <a:schemeClr val="tx1"/>
            </a:solidFill>
          </a:ln>
        </p:spPr>
        <p:txBody>
          <a:bodyPr wrap="square" rtlCol="1">
            <a:spAutoFit/>
          </a:bodyPr>
          <a:lstStyle/>
          <a:p>
            <a:pPr algn="ctr"/>
            <a:r>
              <a:rPr lang="ar-JO" dirty="0" smtClean="0"/>
              <a:t>منطقة  صغيرة في الدماغ</a:t>
            </a:r>
          </a:p>
          <a:p>
            <a:pPr algn="ctr"/>
            <a:r>
              <a:rPr lang="ar-JO" dirty="0" smtClean="0"/>
              <a:t> </a:t>
            </a:r>
            <a:r>
              <a:rPr lang="en-US" dirty="0" smtClean="0"/>
              <a:t>AVPV</a:t>
            </a:r>
            <a:endParaRPr lang="he-IL" dirty="0"/>
          </a:p>
        </p:txBody>
      </p:sp>
      <p:cxnSp>
        <p:nvCxnSpPr>
          <p:cNvPr id="13" name="מחבר חץ ישר 12"/>
          <p:cNvCxnSpPr/>
          <p:nvPr/>
        </p:nvCxnSpPr>
        <p:spPr>
          <a:xfrm>
            <a:off x="7079085" y="3130055"/>
            <a:ext cx="12879" cy="800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03510" y="3930483"/>
            <a:ext cx="1951150" cy="369332"/>
          </a:xfrm>
          <a:prstGeom prst="rect">
            <a:avLst/>
          </a:prstGeom>
          <a:noFill/>
          <a:ln>
            <a:solidFill>
              <a:schemeClr val="tx1"/>
            </a:solidFill>
          </a:ln>
        </p:spPr>
        <p:txBody>
          <a:bodyPr wrap="square" rtlCol="1">
            <a:spAutoFit/>
          </a:bodyPr>
          <a:lstStyle/>
          <a:p>
            <a:r>
              <a:rPr lang="ar-JO" dirty="0" smtClean="0"/>
              <a:t>نقل إشارات عصبية</a:t>
            </a:r>
            <a:endParaRPr lang="he-IL" dirty="0"/>
          </a:p>
        </p:txBody>
      </p:sp>
      <p:cxnSp>
        <p:nvCxnSpPr>
          <p:cNvPr id="16" name="מחבר חץ ישר 15"/>
          <p:cNvCxnSpPr/>
          <p:nvPr/>
        </p:nvCxnSpPr>
        <p:spPr>
          <a:xfrm>
            <a:off x="7079084" y="4299815"/>
            <a:ext cx="12879" cy="767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888866" y="5066939"/>
            <a:ext cx="2459864" cy="369332"/>
          </a:xfrm>
          <a:prstGeom prst="rect">
            <a:avLst/>
          </a:prstGeom>
          <a:noFill/>
          <a:ln>
            <a:solidFill>
              <a:schemeClr val="tx1"/>
            </a:solidFill>
          </a:ln>
        </p:spPr>
        <p:txBody>
          <a:bodyPr wrap="square" rtlCol="1">
            <a:spAutoFit/>
          </a:bodyPr>
          <a:lstStyle/>
          <a:p>
            <a:r>
              <a:rPr lang="ar-JO" dirty="0" smtClean="0"/>
              <a:t>إفراز ناقل عصبي دوبامين</a:t>
            </a:r>
            <a:endParaRPr lang="he-IL" dirty="0"/>
          </a:p>
        </p:txBody>
      </p:sp>
      <p:sp>
        <p:nvSpPr>
          <p:cNvPr id="19" name="TextBox 18"/>
          <p:cNvSpPr txBox="1"/>
          <p:nvPr/>
        </p:nvSpPr>
        <p:spPr>
          <a:xfrm>
            <a:off x="6490952" y="3400023"/>
            <a:ext cx="588132" cy="369332"/>
          </a:xfrm>
          <a:prstGeom prst="rect">
            <a:avLst/>
          </a:prstGeom>
          <a:noFill/>
        </p:spPr>
        <p:txBody>
          <a:bodyPr wrap="square" rtlCol="1">
            <a:spAutoFit/>
          </a:bodyPr>
          <a:lstStyle/>
          <a:p>
            <a:r>
              <a:rPr lang="ar-JO" dirty="0" smtClean="0"/>
              <a:t>تؤثر</a:t>
            </a:r>
            <a:endParaRPr lang="he-IL" dirty="0"/>
          </a:p>
        </p:txBody>
      </p:sp>
      <p:sp>
        <p:nvSpPr>
          <p:cNvPr id="20" name="TextBox 19"/>
          <p:cNvSpPr txBox="1"/>
          <p:nvPr/>
        </p:nvSpPr>
        <p:spPr>
          <a:xfrm>
            <a:off x="6490952" y="4533363"/>
            <a:ext cx="588132" cy="369332"/>
          </a:xfrm>
          <a:prstGeom prst="rect">
            <a:avLst/>
          </a:prstGeom>
          <a:noFill/>
        </p:spPr>
        <p:txBody>
          <a:bodyPr wrap="square" rtlCol="1">
            <a:spAutoFit/>
          </a:bodyPr>
          <a:lstStyle/>
          <a:p>
            <a:r>
              <a:rPr lang="ar-JO" dirty="0" smtClean="0"/>
              <a:t>تؤثر</a:t>
            </a:r>
            <a:endParaRPr lang="he-IL" dirty="0"/>
          </a:p>
        </p:txBody>
      </p:sp>
      <p:sp>
        <p:nvSpPr>
          <p:cNvPr id="24" name="חץ למטה 23"/>
          <p:cNvSpPr/>
          <p:nvPr/>
        </p:nvSpPr>
        <p:spPr>
          <a:xfrm rot="5400000">
            <a:off x="8693823" y="632888"/>
            <a:ext cx="333677" cy="130076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7" name="מלבן 26"/>
          <p:cNvSpPr/>
          <p:nvPr/>
        </p:nvSpPr>
        <p:spPr>
          <a:xfrm>
            <a:off x="9131121" y="2086377"/>
            <a:ext cx="3009363" cy="47329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8" name="מלבן 27"/>
          <p:cNvSpPr/>
          <p:nvPr/>
        </p:nvSpPr>
        <p:spPr>
          <a:xfrm>
            <a:off x="5422004" y="2099256"/>
            <a:ext cx="3438658" cy="473298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1" name="TextBox 20"/>
          <p:cNvSpPr txBox="1"/>
          <p:nvPr/>
        </p:nvSpPr>
        <p:spPr>
          <a:xfrm>
            <a:off x="9533581" y="1110415"/>
            <a:ext cx="2595483" cy="369332"/>
          </a:xfrm>
          <a:prstGeom prst="rect">
            <a:avLst/>
          </a:prstGeom>
          <a:noFill/>
        </p:spPr>
        <p:txBody>
          <a:bodyPr wrap="square" rtlCol="1">
            <a:spAutoFit/>
          </a:bodyPr>
          <a:lstStyle/>
          <a:p>
            <a:r>
              <a:rPr lang="ar-JO" dirty="0" smtClean="0"/>
              <a:t>نترجِم الفقرة الأولى إلى تخطيط:</a:t>
            </a:r>
            <a:endParaRPr lang="he-IL" dirty="0"/>
          </a:p>
        </p:txBody>
      </p:sp>
      <p:sp>
        <p:nvSpPr>
          <p:cNvPr id="22" name="TextBox 21"/>
          <p:cNvSpPr txBox="1"/>
          <p:nvPr/>
        </p:nvSpPr>
        <p:spPr>
          <a:xfrm>
            <a:off x="5417368" y="1080777"/>
            <a:ext cx="2735299" cy="369332"/>
          </a:xfrm>
          <a:prstGeom prst="rect">
            <a:avLst/>
          </a:prstGeom>
          <a:noFill/>
        </p:spPr>
        <p:txBody>
          <a:bodyPr wrap="square" rtlCol="1">
            <a:spAutoFit/>
          </a:bodyPr>
          <a:lstStyle/>
          <a:p>
            <a:r>
              <a:rPr lang="ar-JO" dirty="0" smtClean="0"/>
              <a:t>نترجم الفقرة الرابعة الى تخطيط</a:t>
            </a:r>
            <a:endParaRPr lang="he-IL" dirty="0"/>
          </a:p>
        </p:txBody>
      </p:sp>
      <p:sp>
        <p:nvSpPr>
          <p:cNvPr id="23" name="TextBox 22"/>
          <p:cNvSpPr txBox="1"/>
          <p:nvPr/>
        </p:nvSpPr>
        <p:spPr>
          <a:xfrm>
            <a:off x="8371268" y="31904"/>
            <a:ext cx="3820732" cy="369332"/>
          </a:xfrm>
          <a:prstGeom prst="rect">
            <a:avLst/>
          </a:prstGeom>
          <a:solidFill>
            <a:schemeClr val="accent4">
              <a:lumMod val="60000"/>
              <a:lumOff val="40000"/>
            </a:schemeClr>
          </a:solidFill>
          <a:ln>
            <a:solidFill>
              <a:srgbClr val="C00000"/>
            </a:solidFill>
          </a:ln>
        </p:spPr>
        <p:txBody>
          <a:bodyPr wrap="square" rtlCol="1">
            <a:spAutoFit/>
          </a:bodyPr>
          <a:lstStyle/>
          <a:p>
            <a:r>
              <a:rPr lang="ar-JO" dirty="0" smtClean="0"/>
              <a:t>لكي لا أترك المعلومات فقط في ذاكرة الطالب </a:t>
            </a:r>
            <a:endParaRPr lang="he-IL" dirty="0"/>
          </a:p>
        </p:txBody>
      </p:sp>
    </p:spTree>
    <p:extLst>
      <p:ext uri="{BB962C8B-B14F-4D97-AF65-F5344CB8AC3E}">
        <p14:creationId xmlns:p14="http://schemas.microsoft.com/office/powerpoint/2010/main" val="15277811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948533974"/>
              </p:ext>
            </p:extLst>
          </p:nvPr>
        </p:nvGraphicFramePr>
        <p:xfrm>
          <a:off x="248194" y="0"/>
          <a:ext cx="11652068" cy="4023360"/>
        </p:xfrm>
        <a:graphic>
          <a:graphicData uri="http://schemas.openxmlformats.org/drawingml/2006/table">
            <a:tbl>
              <a:tblPr rtl="1" firstRow="1" bandRow="1">
                <a:tableStyleId>{5C22544A-7EE6-4342-B048-85BDC9FD1C3A}</a:tableStyleId>
              </a:tblPr>
              <a:tblGrid>
                <a:gridCol w="4997186">
                  <a:extLst>
                    <a:ext uri="{9D8B030D-6E8A-4147-A177-3AD203B41FA5}">
                      <a16:colId xmlns:a16="http://schemas.microsoft.com/office/drawing/2014/main" val="3085049826"/>
                    </a:ext>
                  </a:extLst>
                </a:gridCol>
                <a:gridCol w="6654882">
                  <a:extLst>
                    <a:ext uri="{9D8B030D-6E8A-4147-A177-3AD203B41FA5}">
                      <a16:colId xmlns:a16="http://schemas.microsoft.com/office/drawing/2014/main" val="437143648"/>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927640814"/>
                  </a:ext>
                </a:extLst>
              </a:tr>
              <a:tr h="370840">
                <a:tc>
                  <a:txBody>
                    <a:bodyPr/>
                    <a:lstStyle/>
                    <a:p>
                      <a:pPr rtl="1"/>
                      <a:r>
                        <a:rPr lang="ar-JO" sz="2800" b="0" dirty="0" smtClean="0">
                          <a:solidFill>
                            <a:srgbClr val="0070C0"/>
                          </a:solidFill>
                        </a:rPr>
                        <a:t>يعرضون </a:t>
                      </a:r>
                      <a:r>
                        <a:rPr lang="ar-JO" sz="2800" b="0" dirty="0" smtClean="0">
                          <a:solidFill>
                            <a:srgbClr val="C00000"/>
                          </a:solidFill>
                        </a:rPr>
                        <a:t>طريقة</a:t>
                      </a:r>
                      <a:r>
                        <a:rPr lang="ar-JO" sz="2800" b="0" baseline="0" dirty="0" smtClean="0">
                          <a:solidFill>
                            <a:srgbClr val="C00000"/>
                          </a:solidFill>
                        </a:rPr>
                        <a:t> القياس </a:t>
                      </a:r>
                      <a:r>
                        <a:rPr lang="ar-JO" sz="2800" b="0" baseline="0" dirty="0" smtClean="0">
                          <a:solidFill>
                            <a:srgbClr val="0070C0"/>
                          </a:solidFill>
                        </a:rPr>
                        <a:t>في التجربة </a:t>
                      </a:r>
                      <a:endParaRPr lang="en-US" sz="2800" b="0" baseline="0" dirty="0" smtClean="0">
                        <a:solidFill>
                          <a:srgbClr val="0070C0"/>
                        </a:solidFill>
                      </a:endParaRPr>
                    </a:p>
                    <a:p>
                      <a:pPr rtl="1"/>
                      <a:endParaRPr lang="en-US" sz="2800" b="0" baseline="0" dirty="0" smtClean="0">
                        <a:solidFill>
                          <a:srgbClr val="0070C0"/>
                        </a:solidFill>
                      </a:endParaRPr>
                    </a:p>
                    <a:p>
                      <a:pPr rtl="1"/>
                      <a:endParaRPr lang="en-US" sz="2800" b="0" baseline="0" dirty="0" smtClean="0">
                        <a:solidFill>
                          <a:srgbClr val="0070C0"/>
                        </a:solidFill>
                      </a:endParaRPr>
                    </a:p>
                    <a:p>
                      <a:pPr rtl="1"/>
                      <a:r>
                        <a:rPr lang="ar-JO" sz="2800" b="0" baseline="0" dirty="0" smtClean="0">
                          <a:solidFill>
                            <a:srgbClr val="0070C0"/>
                          </a:solidFill>
                        </a:rPr>
                        <a:t>سؤال للطلاب:</a:t>
                      </a:r>
                    </a:p>
                    <a:p>
                      <a:pPr rtl="1"/>
                      <a:r>
                        <a:rPr lang="ar-JO" sz="2800" b="0" baseline="0" dirty="0" smtClean="0">
                          <a:solidFill>
                            <a:srgbClr val="0070C0"/>
                          </a:solidFill>
                        </a:rPr>
                        <a:t>ما هي العلاقة بين كمية </a:t>
                      </a:r>
                      <a:r>
                        <a:rPr lang="ar-JO" sz="2800" b="0" baseline="0" dirty="0" err="1" smtClean="0">
                          <a:solidFill>
                            <a:srgbClr val="0070C0"/>
                          </a:solidFill>
                        </a:rPr>
                        <a:t>الدوبامين</a:t>
                      </a:r>
                      <a:r>
                        <a:rPr lang="ar-JO" sz="2800" b="0" baseline="0" dirty="0" smtClean="0">
                          <a:solidFill>
                            <a:srgbClr val="0070C0"/>
                          </a:solidFill>
                        </a:rPr>
                        <a:t> وبين كمية الانزيم </a:t>
                      </a:r>
                      <a:r>
                        <a:rPr lang="en-US" sz="2800" b="0" baseline="0" dirty="0" smtClean="0">
                          <a:solidFill>
                            <a:srgbClr val="0070C0"/>
                          </a:solidFill>
                        </a:rPr>
                        <a:t>TH</a:t>
                      </a:r>
                      <a:r>
                        <a:rPr lang="ar-JO" sz="2800" b="0" baseline="0" dirty="0" smtClean="0">
                          <a:solidFill>
                            <a:srgbClr val="0070C0"/>
                          </a:solidFill>
                        </a:rPr>
                        <a:t> ؟</a:t>
                      </a:r>
                    </a:p>
                    <a:p>
                      <a:pPr rtl="1"/>
                      <a:r>
                        <a:rPr lang="ar-JO" sz="2800" b="0" baseline="0" dirty="0" smtClean="0">
                          <a:solidFill>
                            <a:srgbClr val="C00000"/>
                          </a:solidFill>
                        </a:rPr>
                        <a:t>الإجابة</a:t>
                      </a:r>
                      <a:r>
                        <a:rPr lang="ar-JO" sz="2800" b="0" baseline="0" dirty="0" smtClean="0">
                          <a:solidFill>
                            <a:srgbClr val="0070C0"/>
                          </a:solidFill>
                        </a:rPr>
                        <a:t> - كلما </a:t>
                      </a:r>
                      <a:r>
                        <a:rPr lang="ar-JO" sz="2800" b="0" baseline="0" dirty="0" err="1" smtClean="0">
                          <a:solidFill>
                            <a:srgbClr val="0070C0"/>
                          </a:solidFill>
                        </a:rPr>
                        <a:t>إزدادت</a:t>
                      </a:r>
                      <a:r>
                        <a:rPr lang="ar-JO" sz="2800" b="0" baseline="0" dirty="0" smtClean="0">
                          <a:solidFill>
                            <a:srgbClr val="0070C0"/>
                          </a:solidFill>
                        </a:rPr>
                        <a:t> كمية الانزيم </a:t>
                      </a:r>
                      <a:r>
                        <a:rPr lang="en-US" sz="2800" b="0" baseline="0" dirty="0" smtClean="0">
                          <a:solidFill>
                            <a:srgbClr val="0070C0"/>
                          </a:solidFill>
                        </a:rPr>
                        <a:t>TH</a:t>
                      </a:r>
                      <a:r>
                        <a:rPr lang="ar-JO" sz="2800" b="0" baseline="0" dirty="0" smtClean="0">
                          <a:solidFill>
                            <a:srgbClr val="0070C0"/>
                          </a:solidFill>
                        </a:rPr>
                        <a:t> سوف تزداد كمية </a:t>
                      </a:r>
                      <a:r>
                        <a:rPr lang="ar-JO" sz="2800" b="0" baseline="0" dirty="0" err="1" smtClean="0">
                          <a:solidFill>
                            <a:srgbClr val="0070C0"/>
                          </a:solidFill>
                        </a:rPr>
                        <a:t>الدوبامين</a:t>
                      </a:r>
                      <a:r>
                        <a:rPr lang="ar-JO" sz="2800" b="0" baseline="0" dirty="0" smtClean="0">
                          <a:solidFill>
                            <a:srgbClr val="0070C0"/>
                          </a:solidFill>
                        </a:rPr>
                        <a:t>.</a:t>
                      </a:r>
                      <a:endParaRPr lang="he-IL" sz="28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rtl="1">
                        <a:lnSpc>
                          <a:spcPct val="107000"/>
                        </a:lnSpc>
                        <a:spcAft>
                          <a:spcPts val="800"/>
                        </a:spcAft>
                      </a:pPr>
                      <a:r>
                        <a:rPr lang="ar-JO" sz="2800" b="0" dirty="0" smtClean="0">
                          <a:solidFill>
                            <a:schemeClr val="tx1"/>
                          </a:solidFill>
                        </a:rPr>
                        <a:t>ينتج</a:t>
                      </a:r>
                      <a:r>
                        <a:rPr lang="ar-JO" sz="2800" b="0" baseline="0" dirty="0" smtClean="0">
                          <a:solidFill>
                            <a:schemeClr val="tx1"/>
                          </a:solidFill>
                        </a:rPr>
                        <a:t> </a:t>
                      </a:r>
                      <a:r>
                        <a:rPr lang="ar-JO" sz="2800" b="0" baseline="0" dirty="0" err="1" smtClean="0">
                          <a:solidFill>
                            <a:schemeClr val="tx1"/>
                          </a:solidFill>
                        </a:rPr>
                        <a:t>الدوبامين</a:t>
                      </a:r>
                      <a:r>
                        <a:rPr lang="ar-JO" sz="2800" b="0" baseline="0" dirty="0" smtClean="0">
                          <a:solidFill>
                            <a:schemeClr val="tx1"/>
                          </a:solidFill>
                        </a:rPr>
                        <a:t> في عمليّة يشترك فيها الإنزيم </a:t>
                      </a:r>
                      <a:r>
                        <a:rPr lang="en-US" sz="2800" b="0" baseline="0" dirty="0" smtClean="0">
                          <a:solidFill>
                            <a:schemeClr val="tx1"/>
                          </a:solidFill>
                        </a:rPr>
                        <a:t>TH</a:t>
                      </a:r>
                      <a:r>
                        <a:rPr lang="ar-JO" sz="2800" b="0" baseline="0" dirty="0" smtClean="0">
                          <a:solidFill>
                            <a:schemeClr val="tx1"/>
                          </a:solidFill>
                        </a:rPr>
                        <a:t> </a:t>
                      </a:r>
                      <a:endParaRPr lang="en-US" sz="2800" b="0" baseline="0" dirty="0" smtClean="0">
                        <a:solidFill>
                          <a:schemeClr val="tx1"/>
                        </a:solidFill>
                      </a:endParaRPr>
                    </a:p>
                    <a:p>
                      <a:pPr algn="r" rtl="1">
                        <a:lnSpc>
                          <a:spcPct val="107000"/>
                        </a:lnSpc>
                        <a:spcAft>
                          <a:spcPts val="800"/>
                        </a:spcAft>
                      </a:pPr>
                      <a:r>
                        <a:rPr lang="en-US" sz="2800" b="0" baseline="0" dirty="0" smtClean="0">
                          <a:solidFill>
                            <a:schemeClr val="tx1"/>
                          </a:solidFill>
                        </a:rPr>
                        <a:t>(Tyrosine Hydroxylase)</a:t>
                      </a:r>
                      <a:r>
                        <a:rPr lang="ar-JO" sz="2800" b="0" baseline="0" dirty="0" smtClean="0">
                          <a:solidFill>
                            <a:schemeClr val="tx1"/>
                          </a:solidFill>
                        </a:rPr>
                        <a:t>. من أجل تحديد مستوى </a:t>
                      </a:r>
                      <a:r>
                        <a:rPr lang="ar-JO" sz="2800" b="0" baseline="0" dirty="0" err="1" smtClean="0">
                          <a:solidFill>
                            <a:schemeClr val="tx1"/>
                          </a:solidFill>
                        </a:rPr>
                        <a:t>الدوبامين</a:t>
                      </a:r>
                      <a:r>
                        <a:rPr lang="ar-JO" sz="2800" b="0" baseline="0" dirty="0" smtClean="0">
                          <a:solidFill>
                            <a:schemeClr val="tx1"/>
                          </a:solidFill>
                        </a:rPr>
                        <a:t>, </a:t>
                      </a:r>
                      <a:r>
                        <a:rPr lang="ar-JO" sz="2800" dirty="0" smtClean="0">
                          <a:effectLst/>
                          <a:highlight>
                            <a:srgbClr val="FFFF00"/>
                          </a:highlight>
                          <a:latin typeface="Calibri" panose="020F0502020204030204" pitchFamily="34" charset="0"/>
                          <a:ea typeface="Calibri" panose="020F0502020204030204" pitchFamily="34" charset="0"/>
                          <a:cs typeface="+mn-cs"/>
                        </a:rPr>
                        <a:t>أختار الباحثون فحص مستوى ال </a:t>
                      </a:r>
                      <a:r>
                        <a:rPr lang="en-US" sz="2800" dirty="0" smtClean="0">
                          <a:effectLst/>
                          <a:highlight>
                            <a:srgbClr val="FFFF00"/>
                          </a:highlight>
                          <a:latin typeface="Calibri" panose="020F0502020204030204" pitchFamily="34" charset="0"/>
                          <a:ea typeface="Calibri" panose="020F0502020204030204" pitchFamily="34" charset="0"/>
                          <a:cs typeface="Arial" panose="020B0604020202020204" pitchFamily="34" charset="0"/>
                        </a:rPr>
                        <a:t>TH</a:t>
                      </a:r>
                      <a:r>
                        <a:rPr lang="ar-JO" sz="2800" dirty="0" smtClean="0">
                          <a:effectLst/>
                          <a:highlight>
                            <a:srgbClr val="FFFF00"/>
                          </a:highlight>
                          <a:latin typeface="Calibri" panose="020F0502020204030204" pitchFamily="34" charset="0"/>
                          <a:ea typeface="Calibri" panose="020F0502020204030204" pitchFamily="34" charset="0"/>
                          <a:cs typeface="+mn-cs"/>
                        </a:rPr>
                        <a:t>,</a:t>
                      </a:r>
                      <a:r>
                        <a:rPr lang="ar-JO" sz="2800" b="0" baseline="0" dirty="0" smtClean="0">
                          <a:solidFill>
                            <a:schemeClr val="tx1"/>
                          </a:solidFill>
                        </a:rPr>
                        <a:t> وتحديد مستوى النشاط الدماغيّ بهذه الطريقة.</a:t>
                      </a:r>
                      <a:endParaRPr lang="he-IL"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75520869"/>
                  </a:ext>
                </a:extLst>
              </a:tr>
            </a:tbl>
          </a:graphicData>
        </a:graphic>
      </p:graphicFrame>
    </p:spTree>
    <p:extLst>
      <p:ext uri="{BB962C8B-B14F-4D97-AF65-F5344CB8AC3E}">
        <p14:creationId xmlns:p14="http://schemas.microsoft.com/office/powerpoint/2010/main" val="844777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706747918"/>
              </p:ext>
            </p:extLst>
          </p:nvPr>
        </p:nvGraphicFramePr>
        <p:xfrm>
          <a:off x="328749" y="245020"/>
          <a:ext cx="11652068" cy="2892425"/>
        </p:xfrm>
        <a:graphic>
          <a:graphicData uri="http://schemas.openxmlformats.org/drawingml/2006/table">
            <a:tbl>
              <a:tblPr rtl="1" firstRow="1" bandRow="1">
                <a:tableStyleId>{5C22544A-7EE6-4342-B048-85BDC9FD1C3A}</a:tableStyleId>
              </a:tblPr>
              <a:tblGrid>
                <a:gridCol w="3947324">
                  <a:extLst>
                    <a:ext uri="{9D8B030D-6E8A-4147-A177-3AD203B41FA5}">
                      <a16:colId xmlns:a16="http://schemas.microsoft.com/office/drawing/2014/main" val="62606917"/>
                    </a:ext>
                  </a:extLst>
                </a:gridCol>
                <a:gridCol w="7704744">
                  <a:extLst>
                    <a:ext uri="{9D8B030D-6E8A-4147-A177-3AD203B41FA5}">
                      <a16:colId xmlns:a16="http://schemas.microsoft.com/office/drawing/2014/main" val="2661266715"/>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3645617251"/>
                  </a:ext>
                </a:extLst>
              </a:tr>
              <a:tr h="370840">
                <a:tc>
                  <a:txBody>
                    <a:bodyPr/>
                    <a:lstStyle/>
                    <a:p>
                      <a:pPr rtl="1"/>
                      <a:r>
                        <a:rPr lang="ar-JO" sz="2800" dirty="0" smtClean="0">
                          <a:solidFill>
                            <a:srgbClr val="0070C0"/>
                          </a:solidFill>
                        </a:rPr>
                        <a:t>وصف مجرى التجربة</a:t>
                      </a:r>
                      <a:r>
                        <a:rPr lang="ar-JO" sz="2800" baseline="0" dirty="0" smtClean="0">
                          <a:solidFill>
                            <a:srgbClr val="0070C0"/>
                          </a:solidFill>
                        </a:rPr>
                        <a:t> - </a:t>
                      </a:r>
                      <a:r>
                        <a:rPr lang="ar-JO" sz="2800" dirty="0" smtClean="0">
                          <a:solidFill>
                            <a:srgbClr val="0070C0"/>
                          </a:solidFill>
                        </a:rPr>
                        <a:t>مرحلة</a:t>
                      </a:r>
                      <a:r>
                        <a:rPr lang="ar-JO" sz="2800" baseline="0" dirty="0" smtClean="0">
                          <a:solidFill>
                            <a:srgbClr val="0070C0"/>
                          </a:solidFill>
                        </a:rPr>
                        <a:t> أولى في البحث </a:t>
                      </a:r>
                    </a:p>
                    <a:p>
                      <a:pPr rtl="1"/>
                      <a:endParaRPr lang="ar-JO" sz="2800" baseline="0" dirty="0" smtClean="0">
                        <a:solidFill>
                          <a:srgbClr val="0070C0"/>
                        </a:solidFill>
                      </a:endParaRPr>
                    </a:p>
                    <a:p>
                      <a:pPr rtl="1"/>
                      <a:r>
                        <a:rPr lang="ar-JO" sz="2800" baseline="0" dirty="0" err="1" smtClean="0">
                          <a:solidFill>
                            <a:srgbClr val="0070C0"/>
                          </a:solidFill>
                        </a:rPr>
                        <a:t>بناءاً</a:t>
                      </a:r>
                      <a:r>
                        <a:rPr lang="ar-JO" sz="2800" baseline="0" dirty="0" smtClean="0">
                          <a:solidFill>
                            <a:srgbClr val="0070C0"/>
                          </a:solidFill>
                        </a:rPr>
                        <a:t> على هذه المعلومات سوف نكمِل ترجمة النص الى تخطيط</a:t>
                      </a:r>
                      <a:endParaRPr lang="he-IL" sz="28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r" rtl="1">
                        <a:lnSpc>
                          <a:spcPct val="107000"/>
                        </a:lnSpc>
                        <a:spcAft>
                          <a:spcPts val="800"/>
                        </a:spcAft>
                      </a:pPr>
                      <a:r>
                        <a:rPr lang="ar-JO" sz="2800" dirty="0" smtClean="0">
                          <a:effectLst/>
                          <a:highlight>
                            <a:srgbClr val="FFFF00"/>
                          </a:highlight>
                          <a:latin typeface="Calibri" panose="020F0502020204030204" pitchFamily="34" charset="0"/>
                          <a:ea typeface="Calibri" panose="020F0502020204030204" pitchFamily="34" charset="0"/>
                          <a:cs typeface="+mn-cs"/>
                        </a:rPr>
                        <a:t>في المرحلة الأولى</a:t>
                      </a:r>
                      <a:r>
                        <a:rPr lang="ar-JO" sz="2800" baseline="0" dirty="0" smtClean="0">
                          <a:effectLst/>
                          <a:highlight>
                            <a:srgbClr val="FFFF00"/>
                          </a:highlight>
                          <a:latin typeface="Calibri" panose="020F0502020204030204" pitchFamily="34" charset="0"/>
                          <a:ea typeface="Calibri" panose="020F0502020204030204" pitchFamily="34" charset="0"/>
                          <a:cs typeface="+mn-cs"/>
                        </a:rPr>
                        <a:t> </a:t>
                      </a:r>
                      <a:r>
                        <a:rPr lang="ar-JO" sz="2800" dirty="0" smtClean="0">
                          <a:solidFill>
                            <a:schemeClr val="tx1"/>
                          </a:solidFill>
                        </a:rPr>
                        <a:t>من البحث, </a:t>
                      </a:r>
                      <a:r>
                        <a:rPr lang="ar-JO" sz="2800" dirty="0" smtClean="0">
                          <a:effectLst/>
                          <a:highlight>
                            <a:srgbClr val="FFFF00"/>
                          </a:highlight>
                          <a:latin typeface="Calibri" panose="020F0502020204030204" pitchFamily="34" charset="0"/>
                          <a:ea typeface="Calibri" panose="020F0502020204030204" pitchFamily="34" charset="0"/>
                          <a:cs typeface="+mn-cs"/>
                        </a:rPr>
                        <a:t>فحص</a:t>
                      </a:r>
                      <a:r>
                        <a:rPr lang="ar-JO" sz="2800" dirty="0" smtClean="0">
                          <a:solidFill>
                            <a:schemeClr val="tx1"/>
                          </a:solidFill>
                        </a:rPr>
                        <a:t> الباحثون </a:t>
                      </a:r>
                      <a:r>
                        <a:rPr lang="ar-JO" sz="2800" dirty="0" smtClean="0">
                          <a:effectLst/>
                          <a:highlight>
                            <a:srgbClr val="FFFF00"/>
                          </a:highlight>
                          <a:latin typeface="Calibri" panose="020F0502020204030204" pitchFamily="34" charset="0"/>
                          <a:ea typeface="Calibri" panose="020F0502020204030204" pitchFamily="34" charset="0"/>
                          <a:cs typeface="+mn-cs"/>
                        </a:rPr>
                        <a:t>عدد الخلايا العصبية التي تنتج الانزيم  </a:t>
                      </a:r>
                      <a:r>
                        <a:rPr lang="en-US" sz="2800" dirty="0" smtClean="0">
                          <a:effectLst/>
                          <a:highlight>
                            <a:srgbClr val="FFFF00"/>
                          </a:highlight>
                          <a:latin typeface="Calibri" panose="020F0502020204030204" pitchFamily="34" charset="0"/>
                          <a:ea typeface="Calibri" panose="020F0502020204030204" pitchFamily="34" charset="0"/>
                          <a:cs typeface="+mn-cs"/>
                        </a:rPr>
                        <a:t>TH</a:t>
                      </a:r>
                      <a:r>
                        <a:rPr lang="ar-JO" sz="2800" dirty="0" smtClean="0">
                          <a:solidFill>
                            <a:schemeClr val="tx1"/>
                          </a:solidFill>
                        </a:rPr>
                        <a:t> في منطقة </a:t>
                      </a:r>
                      <a:r>
                        <a:rPr lang="en-US" sz="2800" dirty="0" smtClean="0">
                          <a:solidFill>
                            <a:schemeClr val="tx1"/>
                          </a:solidFill>
                        </a:rPr>
                        <a:t>AVPV</a:t>
                      </a:r>
                      <a:r>
                        <a:rPr lang="ar-JO" sz="2800" dirty="0" smtClean="0">
                          <a:solidFill>
                            <a:schemeClr val="tx1"/>
                          </a:solidFill>
                        </a:rPr>
                        <a:t> في الدماغ, في أربع مجموعات فئران: </a:t>
                      </a:r>
                      <a:r>
                        <a:rPr lang="ar-JO" sz="2800" dirty="0" smtClean="0">
                          <a:effectLst/>
                          <a:highlight>
                            <a:srgbClr val="FFFF00"/>
                          </a:highlight>
                          <a:latin typeface="Calibri" panose="020F0502020204030204" pitchFamily="34" charset="0"/>
                          <a:ea typeface="Calibri" panose="020F0502020204030204" pitchFamily="34" charset="0"/>
                          <a:cs typeface="+mn-cs"/>
                        </a:rPr>
                        <a:t>إناثّ أمّهات وإناث ليست أمّهات وذكور آباء وذكور ليست آباءً</a:t>
                      </a:r>
                      <a:r>
                        <a:rPr lang="ar-JO" sz="2800" baseline="0" dirty="0" smtClean="0">
                          <a:solidFill>
                            <a:schemeClr val="tx1"/>
                          </a:solidFill>
                        </a:rPr>
                        <a:t>. كانت جميع الفئران بنفس العمر ونُمِّيت في نفس الأقفاص وفي شروط بيئيّة متشابهة.</a:t>
                      </a:r>
                      <a:endParaRPr lang="he-IL"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650211118"/>
                  </a:ext>
                </a:extLst>
              </a:tr>
            </a:tbl>
          </a:graphicData>
        </a:graphic>
      </p:graphicFrame>
    </p:spTree>
    <p:extLst>
      <p:ext uri="{BB962C8B-B14F-4D97-AF65-F5344CB8AC3E}">
        <p14:creationId xmlns:p14="http://schemas.microsoft.com/office/powerpoint/2010/main" val="42890058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46888" y="2174142"/>
            <a:ext cx="2168480" cy="923330"/>
          </a:xfrm>
          <a:prstGeom prst="rect">
            <a:avLst/>
          </a:prstGeom>
          <a:noFill/>
          <a:ln>
            <a:solidFill>
              <a:schemeClr val="tx1"/>
            </a:solidFill>
          </a:ln>
        </p:spPr>
        <p:txBody>
          <a:bodyPr wrap="square" rtlCol="1">
            <a:spAutoFit/>
          </a:bodyPr>
          <a:lstStyle/>
          <a:p>
            <a:pPr algn="ctr"/>
            <a:r>
              <a:rPr lang="ar-JO" dirty="0"/>
              <a:t> </a:t>
            </a:r>
            <a:r>
              <a:rPr lang="ar-JO" dirty="0" smtClean="0"/>
              <a:t>عدد الخلايا العصبية في منطقة </a:t>
            </a:r>
            <a:r>
              <a:rPr lang="en-US" dirty="0" smtClean="0"/>
              <a:t>AVPV</a:t>
            </a:r>
            <a:r>
              <a:rPr lang="ar-JO" dirty="0" smtClean="0"/>
              <a:t> التي تنتج الانزيم </a:t>
            </a:r>
            <a:r>
              <a:rPr lang="en-US" dirty="0" smtClean="0"/>
              <a:t>TH</a:t>
            </a:r>
            <a:r>
              <a:rPr lang="ar-JO" dirty="0" smtClean="0"/>
              <a:t> </a:t>
            </a:r>
            <a:endParaRPr lang="he-IL" dirty="0"/>
          </a:p>
        </p:txBody>
      </p:sp>
      <p:cxnSp>
        <p:nvCxnSpPr>
          <p:cNvPr id="4" name="מחבר חץ ישר 3"/>
          <p:cNvCxnSpPr/>
          <p:nvPr/>
        </p:nvCxnSpPr>
        <p:spPr>
          <a:xfrm flipH="1">
            <a:off x="2717441" y="3198115"/>
            <a:ext cx="6843" cy="985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11756" y="3360990"/>
            <a:ext cx="664869" cy="369332"/>
          </a:xfrm>
          <a:prstGeom prst="rect">
            <a:avLst/>
          </a:prstGeom>
          <a:noFill/>
        </p:spPr>
        <p:txBody>
          <a:bodyPr wrap="square" rtlCol="1">
            <a:spAutoFit/>
          </a:bodyPr>
          <a:lstStyle/>
          <a:p>
            <a:r>
              <a:rPr lang="ar-JO" dirty="0" smtClean="0"/>
              <a:t>تحدِّد</a:t>
            </a:r>
            <a:endParaRPr lang="he-IL" dirty="0"/>
          </a:p>
        </p:txBody>
      </p:sp>
      <p:sp>
        <p:nvSpPr>
          <p:cNvPr id="7" name="TextBox 6"/>
          <p:cNvSpPr txBox="1"/>
          <p:nvPr/>
        </p:nvSpPr>
        <p:spPr>
          <a:xfrm>
            <a:off x="1646888" y="4190776"/>
            <a:ext cx="2112137"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الانزيم </a:t>
            </a:r>
            <a:r>
              <a:rPr lang="en-US" dirty="0" smtClean="0"/>
              <a:t>TH</a:t>
            </a:r>
            <a:endParaRPr lang="he-IL" dirty="0"/>
          </a:p>
        </p:txBody>
      </p:sp>
      <p:sp>
        <p:nvSpPr>
          <p:cNvPr id="8" name="TextBox 7"/>
          <p:cNvSpPr txBox="1"/>
          <p:nvPr/>
        </p:nvSpPr>
        <p:spPr>
          <a:xfrm>
            <a:off x="1928611" y="4979554"/>
            <a:ext cx="698678" cy="369332"/>
          </a:xfrm>
          <a:prstGeom prst="rect">
            <a:avLst/>
          </a:prstGeom>
          <a:noFill/>
        </p:spPr>
        <p:txBody>
          <a:bodyPr wrap="square" rtlCol="1">
            <a:spAutoFit/>
          </a:bodyPr>
          <a:lstStyle/>
          <a:p>
            <a:r>
              <a:rPr lang="ar-JO" dirty="0" smtClean="0"/>
              <a:t>يُحدِّد</a:t>
            </a:r>
            <a:endParaRPr lang="he-IL" dirty="0"/>
          </a:p>
        </p:txBody>
      </p:sp>
      <p:cxnSp>
        <p:nvCxnSpPr>
          <p:cNvPr id="9" name="מחבר חץ ישר 8"/>
          <p:cNvCxnSpPr/>
          <p:nvPr/>
        </p:nvCxnSpPr>
        <p:spPr>
          <a:xfrm flipH="1">
            <a:off x="2724284" y="4592408"/>
            <a:ext cx="12881" cy="13171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75271" y="5941886"/>
            <a:ext cx="1910906"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a:t>
            </a:r>
            <a:r>
              <a:rPr lang="ar-JO" dirty="0" err="1" smtClean="0"/>
              <a:t>الدوبامين</a:t>
            </a:r>
            <a:endParaRPr lang="he-IL" dirty="0"/>
          </a:p>
        </p:txBody>
      </p:sp>
      <p:sp>
        <p:nvSpPr>
          <p:cNvPr id="11" name="מלבן 10"/>
          <p:cNvSpPr/>
          <p:nvPr/>
        </p:nvSpPr>
        <p:spPr>
          <a:xfrm>
            <a:off x="1171977" y="1983346"/>
            <a:ext cx="3412902" cy="46621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חץ למטה 11"/>
          <p:cNvSpPr/>
          <p:nvPr/>
        </p:nvSpPr>
        <p:spPr>
          <a:xfrm rot="5400000">
            <a:off x="4147318" y="521957"/>
            <a:ext cx="348909" cy="1466549"/>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חץ למטה 15"/>
          <p:cNvSpPr/>
          <p:nvPr/>
        </p:nvSpPr>
        <p:spPr>
          <a:xfrm rot="5400000">
            <a:off x="8529252" y="668870"/>
            <a:ext cx="333677" cy="130076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TextBox 17"/>
          <p:cNvSpPr txBox="1"/>
          <p:nvPr/>
        </p:nvSpPr>
        <p:spPr>
          <a:xfrm>
            <a:off x="9662374" y="2515939"/>
            <a:ext cx="2356834" cy="646331"/>
          </a:xfrm>
          <a:prstGeom prst="rect">
            <a:avLst/>
          </a:prstGeom>
          <a:noFill/>
          <a:ln>
            <a:solidFill>
              <a:schemeClr val="tx1"/>
            </a:solidFill>
          </a:ln>
        </p:spPr>
        <p:txBody>
          <a:bodyPr wrap="square" rtlCol="1">
            <a:spAutoFit/>
          </a:bodyPr>
          <a:lstStyle/>
          <a:p>
            <a:pPr algn="ctr"/>
            <a:r>
              <a:rPr lang="ar-JO" dirty="0" smtClean="0"/>
              <a:t>نشاط في منطقة معيّنة في الدماغ </a:t>
            </a:r>
            <a:endParaRPr lang="he-IL" dirty="0"/>
          </a:p>
        </p:txBody>
      </p:sp>
      <p:cxnSp>
        <p:nvCxnSpPr>
          <p:cNvPr id="19" name="מחבר חץ ישר 18"/>
          <p:cNvCxnSpPr/>
          <p:nvPr/>
        </p:nvCxnSpPr>
        <p:spPr>
          <a:xfrm flipH="1">
            <a:off x="10840791" y="3232255"/>
            <a:ext cx="12879" cy="1109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762185" y="4375531"/>
            <a:ext cx="1951150" cy="369332"/>
          </a:xfrm>
          <a:prstGeom prst="rect">
            <a:avLst/>
          </a:prstGeom>
          <a:noFill/>
          <a:ln>
            <a:solidFill>
              <a:schemeClr val="tx1"/>
            </a:solidFill>
          </a:ln>
        </p:spPr>
        <p:txBody>
          <a:bodyPr wrap="square" rtlCol="1">
            <a:spAutoFit/>
          </a:bodyPr>
          <a:lstStyle/>
          <a:p>
            <a:pPr algn="ctr"/>
            <a:r>
              <a:rPr lang="ar-JO" dirty="0" smtClean="0"/>
              <a:t>نقل إشارات عصبية</a:t>
            </a:r>
            <a:endParaRPr lang="he-IL" dirty="0"/>
          </a:p>
        </p:txBody>
      </p:sp>
      <p:cxnSp>
        <p:nvCxnSpPr>
          <p:cNvPr id="21" name="מחבר חץ ישר 20"/>
          <p:cNvCxnSpPr/>
          <p:nvPr/>
        </p:nvCxnSpPr>
        <p:spPr>
          <a:xfrm>
            <a:off x="10840791" y="4778167"/>
            <a:ext cx="0" cy="1410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913512" y="5298931"/>
            <a:ext cx="927279" cy="369332"/>
          </a:xfrm>
          <a:prstGeom prst="rect">
            <a:avLst/>
          </a:prstGeom>
          <a:noFill/>
        </p:spPr>
        <p:txBody>
          <a:bodyPr wrap="square" rtlCol="1">
            <a:spAutoFit/>
          </a:bodyPr>
          <a:lstStyle/>
          <a:p>
            <a:r>
              <a:rPr lang="ar-JO" dirty="0" smtClean="0"/>
              <a:t>تؤثر </a:t>
            </a:r>
            <a:endParaRPr lang="he-IL" dirty="0"/>
          </a:p>
        </p:txBody>
      </p:sp>
      <p:sp>
        <p:nvSpPr>
          <p:cNvPr id="23" name="TextBox 22"/>
          <p:cNvSpPr txBox="1"/>
          <p:nvPr/>
        </p:nvSpPr>
        <p:spPr>
          <a:xfrm>
            <a:off x="9762185" y="6189027"/>
            <a:ext cx="2157213"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السلوك الأبويّ</a:t>
            </a:r>
            <a:endParaRPr lang="he-IL" dirty="0"/>
          </a:p>
        </p:txBody>
      </p:sp>
      <p:sp>
        <p:nvSpPr>
          <p:cNvPr id="24" name="TextBox 23"/>
          <p:cNvSpPr txBox="1"/>
          <p:nvPr/>
        </p:nvSpPr>
        <p:spPr>
          <a:xfrm>
            <a:off x="10306317" y="3745817"/>
            <a:ext cx="534474" cy="369332"/>
          </a:xfrm>
          <a:prstGeom prst="rect">
            <a:avLst/>
          </a:prstGeom>
          <a:noFill/>
        </p:spPr>
        <p:txBody>
          <a:bodyPr wrap="square" rtlCol="1">
            <a:spAutoFit/>
          </a:bodyPr>
          <a:lstStyle/>
          <a:p>
            <a:r>
              <a:rPr lang="ar-JO" dirty="0" smtClean="0"/>
              <a:t>يؤثر</a:t>
            </a:r>
            <a:endParaRPr lang="he-IL" dirty="0"/>
          </a:p>
        </p:txBody>
      </p:sp>
      <p:sp>
        <p:nvSpPr>
          <p:cNvPr id="25" name="מלבן 24"/>
          <p:cNvSpPr/>
          <p:nvPr/>
        </p:nvSpPr>
        <p:spPr>
          <a:xfrm>
            <a:off x="9131121" y="2086377"/>
            <a:ext cx="3009363" cy="47329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TextBox 25"/>
          <p:cNvSpPr txBox="1"/>
          <p:nvPr/>
        </p:nvSpPr>
        <p:spPr>
          <a:xfrm>
            <a:off x="5705340" y="2469772"/>
            <a:ext cx="2747491" cy="646331"/>
          </a:xfrm>
          <a:prstGeom prst="rect">
            <a:avLst/>
          </a:prstGeom>
          <a:noFill/>
          <a:ln>
            <a:solidFill>
              <a:schemeClr val="tx1"/>
            </a:solidFill>
          </a:ln>
        </p:spPr>
        <p:txBody>
          <a:bodyPr wrap="square" rtlCol="1">
            <a:spAutoFit/>
          </a:bodyPr>
          <a:lstStyle/>
          <a:p>
            <a:pPr algn="ctr"/>
            <a:r>
              <a:rPr lang="ar-JO" dirty="0" smtClean="0"/>
              <a:t>منطقة  صغيرة في الدماغ</a:t>
            </a:r>
          </a:p>
          <a:p>
            <a:pPr algn="ctr"/>
            <a:r>
              <a:rPr lang="ar-JO" dirty="0" smtClean="0"/>
              <a:t> </a:t>
            </a:r>
            <a:r>
              <a:rPr lang="en-US" dirty="0" smtClean="0"/>
              <a:t>AVPV</a:t>
            </a:r>
            <a:endParaRPr lang="he-IL" dirty="0"/>
          </a:p>
        </p:txBody>
      </p:sp>
      <p:cxnSp>
        <p:nvCxnSpPr>
          <p:cNvPr id="27" name="מחבר חץ ישר 26"/>
          <p:cNvCxnSpPr/>
          <p:nvPr/>
        </p:nvCxnSpPr>
        <p:spPr>
          <a:xfrm>
            <a:off x="7079085" y="3130055"/>
            <a:ext cx="12879" cy="800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103510" y="3930483"/>
            <a:ext cx="1951150" cy="369332"/>
          </a:xfrm>
          <a:prstGeom prst="rect">
            <a:avLst/>
          </a:prstGeom>
          <a:noFill/>
          <a:ln>
            <a:solidFill>
              <a:schemeClr val="tx1"/>
            </a:solidFill>
          </a:ln>
        </p:spPr>
        <p:txBody>
          <a:bodyPr wrap="square" rtlCol="1">
            <a:spAutoFit/>
          </a:bodyPr>
          <a:lstStyle/>
          <a:p>
            <a:r>
              <a:rPr lang="ar-JO" dirty="0" smtClean="0"/>
              <a:t>نقل إشارات عصبية</a:t>
            </a:r>
            <a:endParaRPr lang="he-IL" dirty="0"/>
          </a:p>
        </p:txBody>
      </p:sp>
      <p:cxnSp>
        <p:nvCxnSpPr>
          <p:cNvPr id="29" name="מחבר חץ ישר 28"/>
          <p:cNvCxnSpPr/>
          <p:nvPr/>
        </p:nvCxnSpPr>
        <p:spPr>
          <a:xfrm>
            <a:off x="7079084" y="4299815"/>
            <a:ext cx="12879" cy="767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888866" y="5066939"/>
            <a:ext cx="2459864" cy="369332"/>
          </a:xfrm>
          <a:prstGeom prst="rect">
            <a:avLst/>
          </a:prstGeom>
          <a:noFill/>
          <a:ln>
            <a:solidFill>
              <a:schemeClr val="tx1"/>
            </a:solidFill>
          </a:ln>
        </p:spPr>
        <p:txBody>
          <a:bodyPr wrap="square" rtlCol="1">
            <a:spAutoFit/>
          </a:bodyPr>
          <a:lstStyle/>
          <a:p>
            <a:r>
              <a:rPr lang="ar-JO" dirty="0" smtClean="0"/>
              <a:t>إفراز ناقل عصبي دوبامين</a:t>
            </a:r>
            <a:endParaRPr lang="he-IL" dirty="0"/>
          </a:p>
        </p:txBody>
      </p:sp>
      <p:sp>
        <p:nvSpPr>
          <p:cNvPr id="31" name="TextBox 30"/>
          <p:cNvSpPr txBox="1"/>
          <p:nvPr/>
        </p:nvSpPr>
        <p:spPr>
          <a:xfrm>
            <a:off x="6490952" y="3400023"/>
            <a:ext cx="588132" cy="369332"/>
          </a:xfrm>
          <a:prstGeom prst="rect">
            <a:avLst/>
          </a:prstGeom>
          <a:noFill/>
        </p:spPr>
        <p:txBody>
          <a:bodyPr wrap="square" rtlCol="1">
            <a:spAutoFit/>
          </a:bodyPr>
          <a:lstStyle/>
          <a:p>
            <a:r>
              <a:rPr lang="ar-JO" dirty="0" smtClean="0"/>
              <a:t>تؤثر</a:t>
            </a:r>
            <a:endParaRPr lang="he-IL" dirty="0"/>
          </a:p>
        </p:txBody>
      </p:sp>
      <p:sp>
        <p:nvSpPr>
          <p:cNvPr id="32" name="TextBox 31"/>
          <p:cNvSpPr txBox="1"/>
          <p:nvPr/>
        </p:nvSpPr>
        <p:spPr>
          <a:xfrm>
            <a:off x="6490952" y="4533363"/>
            <a:ext cx="588132" cy="369332"/>
          </a:xfrm>
          <a:prstGeom prst="rect">
            <a:avLst/>
          </a:prstGeom>
          <a:noFill/>
        </p:spPr>
        <p:txBody>
          <a:bodyPr wrap="square" rtlCol="1">
            <a:spAutoFit/>
          </a:bodyPr>
          <a:lstStyle/>
          <a:p>
            <a:r>
              <a:rPr lang="ar-JO" dirty="0" smtClean="0"/>
              <a:t>تؤثر</a:t>
            </a:r>
            <a:endParaRPr lang="he-IL" dirty="0"/>
          </a:p>
        </p:txBody>
      </p:sp>
      <p:sp>
        <p:nvSpPr>
          <p:cNvPr id="33" name="מלבן 32"/>
          <p:cNvSpPr/>
          <p:nvPr/>
        </p:nvSpPr>
        <p:spPr>
          <a:xfrm>
            <a:off x="5422004" y="2099256"/>
            <a:ext cx="3438658" cy="473298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4" name="TextBox 33"/>
          <p:cNvSpPr txBox="1"/>
          <p:nvPr/>
        </p:nvSpPr>
        <p:spPr>
          <a:xfrm>
            <a:off x="9440018" y="1110415"/>
            <a:ext cx="2595483" cy="369332"/>
          </a:xfrm>
          <a:prstGeom prst="rect">
            <a:avLst/>
          </a:prstGeom>
          <a:noFill/>
        </p:spPr>
        <p:txBody>
          <a:bodyPr wrap="square" rtlCol="1">
            <a:spAutoFit/>
          </a:bodyPr>
          <a:lstStyle/>
          <a:p>
            <a:r>
              <a:rPr lang="ar-JO" dirty="0" smtClean="0"/>
              <a:t>نترجِم الفقرة الأولى إلى تخطيط:</a:t>
            </a:r>
            <a:endParaRPr lang="he-IL" dirty="0"/>
          </a:p>
        </p:txBody>
      </p:sp>
      <p:sp>
        <p:nvSpPr>
          <p:cNvPr id="35" name="TextBox 34"/>
          <p:cNvSpPr txBox="1"/>
          <p:nvPr/>
        </p:nvSpPr>
        <p:spPr>
          <a:xfrm>
            <a:off x="5123302" y="1100210"/>
            <a:ext cx="2735299" cy="369332"/>
          </a:xfrm>
          <a:prstGeom prst="rect">
            <a:avLst/>
          </a:prstGeom>
          <a:noFill/>
        </p:spPr>
        <p:txBody>
          <a:bodyPr wrap="square" rtlCol="1">
            <a:spAutoFit/>
          </a:bodyPr>
          <a:lstStyle/>
          <a:p>
            <a:r>
              <a:rPr lang="ar-JO" dirty="0" smtClean="0"/>
              <a:t>نترجم الفقرة الرابعة الى تخطيط</a:t>
            </a:r>
            <a:endParaRPr lang="he-IL" dirty="0"/>
          </a:p>
        </p:txBody>
      </p:sp>
      <p:sp>
        <p:nvSpPr>
          <p:cNvPr id="36" name="TextBox 35"/>
          <p:cNvSpPr txBox="1"/>
          <p:nvPr/>
        </p:nvSpPr>
        <p:spPr>
          <a:xfrm>
            <a:off x="797333" y="863811"/>
            <a:ext cx="2428845" cy="646331"/>
          </a:xfrm>
          <a:prstGeom prst="rect">
            <a:avLst/>
          </a:prstGeom>
          <a:noFill/>
        </p:spPr>
        <p:txBody>
          <a:bodyPr wrap="square" rtlCol="1">
            <a:spAutoFit/>
          </a:bodyPr>
          <a:lstStyle/>
          <a:p>
            <a:r>
              <a:rPr lang="ar-JO" dirty="0" smtClean="0"/>
              <a:t>نترجم الفقرات الخامسة والسادسة الى تخطيط</a:t>
            </a:r>
            <a:endParaRPr lang="he-IL" dirty="0"/>
          </a:p>
        </p:txBody>
      </p:sp>
    </p:spTree>
    <p:extLst>
      <p:ext uri="{BB962C8B-B14F-4D97-AF65-F5344CB8AC3E}">
        <p14:creationId xmlns:p14="http://schemas.microsoft.com/office/powerpoint/2010/main" val="5767772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extLst>
              <p:ext uri="{D42A27DB-BD31-4B8C-83A1-F6EECF244321}">
                <p14:modId xmlns:p14="http://schemas.microsoft.com/office/powerpoint/2010/main" val="2659446510"/>
              </p:ext>
            </p:extLst>
          </p:nvPr>
        </p:nvGraphicFramePr>
        <p:xfrm>
          <a:off x="216887" y="112735"/>
          <a:ext cx="11652068" cy="2892425"/>
        </p:xfrm>
        <a:graphic>
          <a:graphicData uri="http://schemas.openxmlformats.org/drawingml/2006/table">
            <a:tbl>
              <a:tblPr rtl="1" firstRow="1" bandRow="1">
                <a:tableStyleId>{5C22544A-7EE6-4342-B048-85BDC9FD1C3A}</a:tableStyleId>
              </a:tblPr>
              <a:tblGrid>
                <a:gridCol w="3947324">
                  <a:extLst>
                    <a:ext uri="{9D8B030D-6E8A-4147-A177-3AD203B41FA5}">
                      <a16:colId xmlns:a16="http://schemas.microsoft.com/office/drawing/2014/main" val="2054779844"/>
                    </a:ext>
                  </a:extLst>
                </a:gridCol>
                <a:gridCol w="7704744">
                  <a:extLst>
                    <a:ext uri="{9D8B030D-6E8A-4147-A177-3AD203B41FA5}">
                      <a16:colId xmlns:a16="http://schemas.microsoft.com/office/drawing/2014/main" val="2382070747"/>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solidFill>
                      <a:srgbClr val="0070C0"/>
                    </a:solidFill>
                  </a:tcPr>
                </a:tc>
                <a:extLst>
                  <a:ext uri="{0D108BD9-81ED-4DB2-BD59-A6C34878D82A}">
                    <a16:rowId xmlns:a16="http://schemas.microsoft.com/office/drawing/2014/main" val="4044360509"/>
                  </a:ext>
                </a:extLst>
              </a:tr>
              <a:tr h="370840">
                <a:tc>
                  <a:txBody>
                    <a:bodyPr/>
                    <a:lstStyle/>
                    <a:p>
                      <a:pPr rtl="1"/>
                      <a:r>
                        <a:rPr lang="ar-JO" sz="2800" dirty="0" smtClean="0">
                          <a:solidFill>
                            <a:srgbClr val="0070C0"/>
                          </a:solidFill>
                        </a:rPr>
                        <a:t>وصف مجرى التجربة</a:t>
                      </a:r>
                      <a:r>
                        <a:rPr lang="ar-JO" sz="2800" baseline="0" dirty="0" smtClean="0">
                          <a:solidFill>
                            <a:srgbClr val="0070C0"/>
                          </a:solidFill>
                        </a:rPr>
                        <a:t> - </a:t>
                      </a:r>
                      <a:r>
                        <a:rPr lang="ar-JO" sz="2800" dirty="0" smtClean="0">
                          <a:solidFill>
                            <a:srgbClr val="0070C0"/>
                          </a:solidFill>
                        </a:rPr>
                        <a:t>مرحلة</a:t>
                      </a:r>
                      <a:r>
                        <a:rPr lang="ar-JO" sz="2800" baseline="0" dirty="0" smtClean="0">
                          <a:solidFill>
                            <a:srgbClr val="0070C0"/>
                          </a:solidFill>
                        </a:rPr>
                        <a:t> أولى في البحث </a:t>
                      </a:r>
                    </a:p>
                    <a:p>
                      <a:pPr rtl="1"/>
                      <a:endParaRPr lang="ar-JO" sz="2800" baseline="0" dirty="0" smtClean="0">
                        <a:solidFill>
                          <a:srgbClr val="0070C0"/>
                        </a:solidFill>
                      </a:endParaRPr>
                    </a:p>
                    <a:p>
                      <a:pPr rtl="1"/>
                      <a:r>
                        <a:rPr lang="ar-JO" sz="2800" baseline="0" dirty="0" smtClean="0">
                          <a:solidFill>
                            <a:srgbClr val="0070C0"/>
                          </a:solidFill>
                        </a:rPr>
                        <a:t>توجيه سؤال للطلاب</a:t>
                      </a:r>
                      <a:endParaRPr lang="he-IL" sz="2800" dirty="0">
                        <a:solidFill>
                          <a:srgbClr val="0070C0"/>
                        </a:solidFill>
                      </a:endParaRPr>
                    </a:p>
                  </a:txBody>
                  <a:tcPr>
                    <a:solidFill>
                      <a:schemeClr val="tx2">
                        <a:lumMod val="20000"/>
                        <a:lumOff val="80000"/>
                      </a:schemeClr>
                    </a:solidFill>
                  </a:tcPr>
                </a:tc>
                <a:tc>
                  <a:txBody>
                    <a:bodyPr/>
                    <a:lstStyle/>
                    <a:p>
                      <a:pPr algn="r" rtl="1">
                        <a:lnSpc>
                          <a:spcPct val="107000"/>
                        </a:lnSpc>
                        <a:spcAft>
                          <a:spcPts val="800"/>
                        </a:spcAft>
                      </a:pPr>
                      <a:r>
                        <a:rPr lang="ar-JO" sz="2800" dirty="0" smtClean="0">
                          <a:solidFill>
                            <a:schemeClr val="tx1"/>
                          </a:solidFill>
                        </a:rPr>
                        <a:t>في المرحلة </a:t>
                      </a:r>
                      <a:r>
                        <a:rPr lang="ar-JO" sz="2800" dirty="0" smtClean="0">
                          <a:effectLst/>
                          <a:highlight>
                            <a:srgbClr val="FFFF00"/>
                          </a:highlight>
                          <a:latin typeface="Calibri" panose="020F0502020204030204" pitchFamily="34" charset="0"/>
                          <a:ea typeface="Calibri" panose="020F0502020204030204" pitchFamily="34" charset="0"/>
                          <a:cs typeface="+mn-cs"/>
                        </a:rPr>
                        <a:t>الأولى</a:t>
                      </a:r>
                      <a:r>
                        <a:rPr lang="ar-JO" sz="2800" dirty="0" smtClean="0">
                          <a:solidFill>
                            <a:schemeClr val="tx1"/>
                          </a:solidFill>
                        </a:rPr>
                        <a:t> من البحث, </a:t>
                      </a:r>
                      <a:r>
                        <a:rPr lang="ar-JO" sz="2800" dirty="0" smtClean="0">
                          <a:effectLst/>
                          <a:highlight>
                            <a:srgbClr val="FFFF00"/>
                          </a:highlight>
                          <a:latin typeface="Calibri" panose="020F0502020204030204" pitchFamily="34" charset="0"/>
                          <a:ea typeface="Calibri" panose="020F0502020204030204" pitchFamily="34" charset="0"/>
                          <a:cs typeface="+mn-cs"/>
                        </a:rPr>
                        <a:t>فحص</a:t>
                      </a:r>
                      <a:r>
                        <a:rPr lang="ar-JO" sz="2800" dirty="0" smtClean="0">
                          <a:solidFill>
                            <a:schemeClr val="tx1"/>
                          </a:solidFill>
                        </a:rPr>
                        <a:t> الباحثون </a:t>
                      </a:r>
                      <a:r>
                        <a:rPr lang="ar-JO" sz="2800" dirty="0" smtClean="0">
                          <a:effectLst/>
                          <a:highlight>
                            <a:srgbClr val="FFFF00"/>
                          </a:highlight>
                          <a:latin typeface="Calibri" panose="020F0502020204030204" pitchFamily="34" charset="0"/>
                          <a:ea typeface="Calibri" panose="020F0502020204030204" pitchFamily="34" charset="0"/>
                          <a:cs typeface="+mn-cs"/>
                        </a:rPr>
                        <a:t>عدد الخلايا العصبية التي تنتج الانزيم </a:t>
                      </a:r>
                      <a:r>
                        <a:rPr lang="en-US" sz="2800" dirty="0" smtClean="0">
                          <a:effectLst/>
                          <a:highlight>
                            <a:srgbClr val="FFFF00"/>
                          </a:highlight>
                          <a:latin typeface="Calibri" panose="020F0502020204030204" pitchFamily="34" charset="0"/>
                          <a:ea typeface="Calibri" panose="020F0502020204030204" pitchFamily="34" charset="0"/>
                          <a:cs typeface="Arial" panose="020B0604020202020204" pitchFamily="34" charset="0"/>
                        </a:rPr>
                        <a:t>TH</a:t>
                      </a:r>
                      <a:r>
                        <a:rPr lang="ar-JO" sz="2800" dirty="0" smtClean="0">
                          <a:solidFill>
                            <a:schemeClr val="tx1"/>
                          </a:solidFill>
                        </a:rPr>
                        <a:t> في منطقة </a:t>
                      </a:r>
                      <a:r>
                        <a:rPr lang="en-US" sz="2800" dirty="0" smtClean="0">
                          <a:solidFill>
                            <a:schemeClr val="tx1"/>
                          </a:solidFill>
                        </a:rPr>
                        <a:t>AVPV</a:t>
                      </a:r>
                      <a:r>
                        <a:rPr lang="ar-JO" sz="2800" dirty="0" smtClean="0">
                          <a:solidFill>
                            <a:schemeClr val="tx1"/>
                          </a:solidFill>
                        </a:rPr>
                        <a:t> في الدماغ, في أربع مجموعات فئران: </a:t>
                      </a:r>
                      <a:r>
                        <a:rPr lang="ar-JO" sz="2800" dirty="0" smtClean="0">
                          <a:effectLst/>
                          <a:highlight>
                            <a:srgbClr val="FFFF00"/>
                          </a:highlight>
                          <a:latin typeface="Calibri" panose="020F0502020204030204" pitchFamily="34" charset="0"/>
                          <a:ea typeface="Calibri" panose="020F0502020204030204" pitchFamily="34" charset="0"/>
                          <a:cs typeface="+mn-cs"/>
                        </a:rPr>
                        <a:t>إناثّ أمّهات وإناث ليست أمّهات وذكور آباء وذكور ليست آباءً</a:t>
                      </a:r>
                      <a:r>
                        <a:rPr lang="ar-JO" sz="2800" baseline="0" dirty="0" smtClean="0">
                          <a:solidFill>
                            <a:schemeClr val="tx1"/>
                          </a:solidFill>
                        </a:rPr>
                        <a:t>. كانت جميع الفئران بنفس العمر ونُمِّيت في نفس الأقفاص وفي شروط بيئيّة متشابهة.</a:t>
                      </a:r>
                      <a:endParaRPr lang="he-IL" sz="2800" dirty="0">
                        <a:solidFill>
                          <a:schemeClr val="tx1"/>
                        </a:solidFill>
                      </a:endParaRPr>
                    </a:p>
                  </a:txBody>
                  <a:tcPr>
                    <a:solidFill>
                      <a:schemeClr val="tx2">
                        <a:lumMod val="20000"/>
                        <a:lumOff val="80000"/>
                      </a:schemeClr>
                    </a:solidFill>
                  </a:tcPr>
                </a:tc>
                <a:extLst>
                  <a:ext uri="{0D108BD9-81ED-4DB2-BD59-A6C34878D82A}">
                    <a16:rowId xmlns:a16="http://schemas.microsoft.com/office/drawing/2014/main" val="2943711395"/>
                  </a:ext>
                </a:extLst>
              </a:tr>
            </a:tbl>
          </a:graphicData>
        </a:graphic>
      </p:graphicFrame>
      <p:sp>
        <p:nvSpPr>
          <p:cNvPr id="4" name="TextBox 3"/>
          <p:cNvSpPr txBox="1"/>
          <p:nvPr/>
        </p:nvSpPr>
        <p:spPr>
          <a:xfrm>
            <a:off x="1365160" y="3490175"/>
            <a:ext cx="10503794" cy="1908215"/>
          </a:xfrm>
          <a:prstGeom prst="rect">
            <a:avLst/>
          </a:prstGeom>
          <a:noFill/>
          <a:ln>
            <a:solidFill>
              <a:srgbClr val="C00000"/>
            </a:solidFill>
          </a:ln>
        </p:spPr>
        <p:txBody>
          <a:bodyPr wrap="square" rtlCol="1">
            <a:spAutoFit/>
          </a:bodyPr>
          <a:lstStyle/>
          <a:p>
            <a:r>
              <a:rPr lang="ar-JO" dirty="0"/>
              <a:t> </a:t>
            </a:r>
            <a:r>
              <a:rPr lang="ar-JO" sz="2400" dirty="0" smtClean="0">
                <a:solidFill>
                  <a:srgbClr val="0070C0"/>
                </a:solidFill>
              </a:rPr>
              <a:t>سؤال للطلاب: </a:t>
            </a:r>
            <a:r>
              <a:rPr lang="ar-JO" sz="2400" dirty="0" err="1" smtClean="0">
                <a:solidFill>
                  <a:srgbClr val="0070C0"/>
                </a:solidFill>
              </a:rPr>
              <a:t>بناءاً</a:t>
            </a:r>
            <a:r>
              <a:rPr lang="ar-JO" sz="2400" dirty="0" smtClean="0">
                <a:solidFill>
                  <a:srgbClr val="0070C0"/>
                </a:solidFill>
              </a:rPr>
              <a:t> على هذا الوصف، ما هو سؤال البحث المُحدّد للتجربة في المرحلة الأولى ؟ </a:t>
            </a:r>
          </a:p>
          <a:p>
            <a:r>
              <a:rPr lang="ar-JO" sz="2800" dirty="0" smtClean="0"/>
              <a:t>الإجابة: </a:t>
            </a:r>
          </a:p>
          <a:p>
            <a:r>
              <a:rPr lang="ar-JO" sz="2400" dirty="0" smtClean="0">
                <a:solidFill>
                  <a:srgbClr val="FF0000"/>
                </a:solidFill>
              </a:rPr>
              <a:t>ما هي العلاقة </a:t>
            </a:r>
            <a:r>
              <a:rPr lang="ar-JO" sz="2400" dirty="0" smtClean="0">
                <a:solidFill>
                  <a:srgbClr val="00B0F0"/>
                </a:solidFill>
              </a:rPr>
              <a:t>بين</a:t>
            </a:r>
            <a:r>
              <a:rPr lang="ar-JO" sz="2400" dirty="0" smtClean="0"/>
              <a:t> </a:t>
            </a:r>
            <a:r>
              <a:rPr lang="ar-JO" sz="2400" dirty="0" smtClean="0">
                <a:solidFill>
                  <a:srgbClr val="7030A0"/>
                </a:solidFill>
              </a:rPr>
              <a:t>الجنس (ذكر، أنثى) والحالة الاجتماعية (أباء أو أمّهات، ليست أباء أو أمّهات)</a:t>
            </a:r>
            <a:r>
              <a:rPr lang="ar-JO" sz="2400" dirty="0" smtClean="0"/>
              <a:t> </a:t>
            </a:r>
            <a:r>
              <a:rPr lang="ar-JO" sz="2400" dirty="0" smtClean="0">
                <a:solidFill>
                  <a:srgbClr val="00B0F0"/>
                </a:solidFill>
              </a:rPr>
              <a:t>وبين</a:t>
            </a:r>
            <a:r>
              <a:rPr lang="ar-JO" sz="2400" dirty="0" smtClean="0"/>
              <a:t> </a:t>
            </a:r>
            <a:r>
              <a:rPr lang="ar-JO" sz="2400" dirty="0" smtClean="0">
                <a:solidFill>
                  <a:srgbClr val="C00000"/>
                </a:solidFill>
              </a:rPr>
              <a:t>عدد الخلايا العصبية التي تنتج الإنزيم </a:t>
            </a:r>
            <a:r>
              <a:rPr lang="en-US" sz="2400" dirty="0" smtClean="0">
                <a:solidFill>
                  <a:srgbClr val="C00000"/>
                </a:solidFill>
              </a:rPr>
              <a:t>TH</a:t>
            </a:r>
            <a:r>
              <a:rPr lang="ar-JO" sz="2400" dirty="0" smtClean="0"/>
              <a:t> في منطقة </a:t>
            </a:r>
            <a:r>
              <a:rPr lang="en-US" sz="2400" dirty="0" smtClean="0"/>
              <a:t>AVPV</a:t>
            </a:r>
            <a:r>
              <a:rPr lang="ar-JO" sz="2400" dirty="0" smtClean="0"/>
              <a:t>  في الدماغ ؟</a:t>
            </a:r>
          </a:p>
          <a:p>
            <a:endParaRPr lang="he-IL" dirty="0"/>
          </a:p>
        </p:txBody>
      </p:sp>
      <p:sp>
        <p:nvSpPr>
          <p:cNvPr id="5" name="TextBox 4"/>
          <p:cNvSpPr txBox="1"/>
          <p:nvPr/>
        </p:nvSpPr>
        <p:spPr>
          <a:xfrm>
            <a:off x="10612191" y="5885645"/>
            <a:ext cx="1256763" cy="369332"/>
          </a:xfrm>
          <a:prstGeom prst="rect">
            <a:avLst/>
          </a:prstGeom>
          <a:noFill/>
        </p:spPr>
        <p:txBody>
          <a:bodyPr wrap="square" rtlCol="1">
            <a:spAutoFit/>
          </a:bodyPr>
          <a:lstStyle/>
          <a:p>
            <a:r>
              <a:rPr lang="ar-JO" dirty="0" smtClean="0"/>
              <a:t>إلى النتائج </a:t>
            </a:r>
            <a:endParaRPr lang="he-IL" dirty="0"/>
          </a:p>
        </p:txBody>
      </p:sp>
      <p:sp>
        <p:nvSpPr>
          <p:cNvPr id="6" name="חץ ימינה 5"/>
          <p:cNvSpPr/>
          <p:nvPr/>
        </p:nvSpPr>
        <p:spPr>
          <a:xfrm rot="10800000">
            <a:off x="8925059" y="6001555"/>
            <a:ext cx="1532586" cy="25342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חץ למטה 1"/>
          <p:cNvSpPr/>
          <p:nvPr/>
        </p:nvSpPr>
        <p:spPr>
          <a:xfrm>
            <a:off x="9749307" y="2395470"/>
            <a:ext cx="708338" cy="566671"/>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952125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p:nvPr/>
        </p:nvPicPr>
        <p:blipFill>
          <a:blip r:embed="rId2"/>
          <a:stretch>
            <a:fillRect/>
          </a:stretch>
        </p:blipFill>
        <p:spPr>
          <a:xfrm>
            <a:off x="218940" y="610195"/>
            <a:ext cx="7637172" cy="4524315"/>
          </a:xfrm>
          <a:prstGeom prst="rect">
            <a:avLst/>
          </a:prstGeom>
          <a:ln>
            <a:solidFill>
              <a:srgbClr val="C00000"/>
            </a:solidFill>
          </a:ln>
        </p:spPr>
      </p:pic>
      <p:sp>
        <p:nvSpPr>
          <p:cNvPr id="4" name="TextBox 3"/>
          <p:cNvSpPr txBox="1"/>
          <p:nvPr/>
        </p:nvSpPr>
        <p:spPr>
          <a:xfrm>
            <a:off x="7856112" y="610194"/>
            <a:ext cx="4172755" cy="4524315"/>
          </a:xfrm>
          <a:prstGeom prst="rect">
            <a:avLst/>
          </a:prstGeom>
          <a:noFill/>
          <a:ln>
            <a:solidFill>
              <a:srgbClr val="C00000"/>
            </a:solidFill>
          </a:ln>
        </p:spPr>
        <p:txBody>
          <a:bodyPr wrap="square" rtlCol="1">
            <a:spAutoFit/>
          </a:bodyPr>
          <a:lstStyle/>
          <a:p>
            <a:r>
              <a:rPr lang="ar-JO" sz="2400" dirty="0" smtClean="0">
                <a:solidFill>
                  <a:srgbClr val="0070C0"/>
                </a:solidFill>
              </a:rPr>
              <a:t>من المفيد جداً أن نطلب من أحد الطلاب </a:t>
            </a:r>
            <a:r>
              <a:rPr lang="ar-JO" sz="2400" dirty="0" err="1" smtClean="0">
                <a:solidFill>
                  <a:srgbClr val="0070C0"/>
                </a:solidFill>
              </a:rPr>
              <a:t>قرائة</a:t>
            </a:r>
            <a:r>
              <a:rPr lang="ar-JO" sz="2400" dirty="0" smtClean="0">
                <a:solidFill>
                  <a:srgbClr val="0070C0"/>
                </a:solidFill>
              </a:rPr>
              <a:t>:</a:t>
            </a:r>
          </a:p>
          <a:p>
            <a:endParaRPr lang="ar-JO" sz="2400" dirty="0" smtClean="0">
              <a:solidFill>
                <a:srgbClr val="0070C0"/>
              </a:solidFill>
            </a:endParaRPr>
          </a:p>
          <a:p>
            <a:pPr marL="285750" indent="-285750">
              <a:buFont typeface="Wingdings" panose="05000000000000000000" pitchFamily="2" charset="2"/>
              <a:buChar char="ü"/>
            </a:pPr>
            <a:r>
              <a:rPr lang="ar-JO" sz="2400" dirty="0" smtClean="0">
                <a:solidFill>
                  <a:srgbClr val="0070C0"/>
                </a:solidFill>
              </a:rPr>
              <a:t>عنوان الرسم البياني</a:t>
            </a:r>
          </a:p>
          <a:p>
            <a:pPr marL="285750" indent="-285750">
              <a:buFont typeface="Wingdings" panose="05000000000000000000" pitchFamily="2" charset="2"/>
              <a:buChar char="ü"/>
            </a:pPr>
            <a:r>
              <a:rPr lang="ar-JO" sz="2400" dirty="0" smtClean="0">
                <a:solidFill>
                  <a:srgbClr val="0070C0"/>
                </a:solidFill>
              </a:rPr>
              <a:t>عنوان المحور الأفقي</a:t>
            </a:r>
          </a:p>
          <a:p>
            <a:pPr marL="285750" indent="-285750">
              <a:buFont typeface="Wingdings" panose="05000000000000000000" pitchFamily="2" charset="2"/>
              <a:buChar char="ü"/>
            </a:pPr>
            <a:r>
              <a:rPr lang="ar-JO" sz="2400" dirty="0" smtClean="0">
                <a:solidFill>
                  <a:srgbClr val="0070C0"/>
                </a:solidFill>
              </a:rPr>
              <a:t>عنوان المحور العامودي</a:t>
            </a:r>
          </a:p>
          <a:p>
            <a:pPr marL="285750" indent="-285750">
              <a:buFont typeface="Wingdings" panose="05000000000000000000" pitchFamily="2" charset="2"/>
              <a:buChar char="ü"/>
            </a:pPr>
            <a:r>
              <a:rPr lang="ar-JO" sz="2400" dirty="0" smtClean="0">
                <a:solidFill>
                  <a:srgbClr val="0070C0"/>
                </a:solidFill>
              </a:rPr>
              <a:t>وقراءة مفتاح الرسم البياني </a:t>
            </a:r>
          </a:p>
          <a:p>
            <a:endParaRPr lang="ar-JO" sz="2400" dirty="0">
              <a:solidFill>
                <a:srgbClr val="0070C0"/>
              </a:solidFill>
            </a:endParaRPr>
          </a:p>
          <a:p>
            <a:r>
              <a:rPr lang="ar-JO" sz="2400" dirty="0" smtClean="0">
                <a:solidFill>
                  <a:srgbClr val="0070C0"/>
                </a:solidFill>
              </a:rPr>
              <a:t>هذه القراءة تُدخِل الطلاب إلى فحوى الرسم البياني</a:t>
            </a:r>
          </a:p>
          <a:p>
            <a:endParaRPr lang="ar-JO" sz="2400" dirty="0" smtClean="0">
              <a:solidFill>
                <a:srgbClr val="0070C0"/>
              </a:solidFill>
            </a:endParaRPr>
          </a:p>
          <a:p>
            <a:endParaRPr lang="ar-JO" sz="2400" dirty="0" smtClean="0">
              <a:solidFill>
                <a:srgbClr val="0070C0"/>
              </a:solidFill>
            </a:endParaRPr>
          </a:p>
        </p:txBody>
      </p:sp>
      <p:graphicFrame>
        <p:nvGraphicFramePr>
          <p:cNvPr id="2" name="טבלה 1"/>
          <p:cNvGraphicFramePr>
            <a:graphicFrameLocks noGrp="1"/>
          </p:cNvGraphicFramePr>
          <p:nvPr>
            <p:extLst>
              <p:ext uri="{D42A27DB-BD31-4B8C-83A1-F6EECF244321}">
                <p14:modId xmlns:p14="http://schemas.microsoft.com/office/powerpoint/2010/main" val="48639128"/>
              </p:ext>
            </p:extLst>
          </p:nvPr>
        </p:nvGraphicFramePr>
        <p:xfrm>
          <a:off x="553790" y="152995"/>
          <a:ext cx="11191741" cy="457200"/>
        </p:xfrm>
        <a:graphic>
          <a:graphicData uri="http://schemas.openxmlformats.org/drawingml/2006/table">
            <a:tbl>
              <a:tblPr rtl="1" firstRow="1" bandRow="1">
                <a:tableStyleId>{5C22544A-7EE6-4342-B048-85BDC9FD1C3A}</a:tableStyleId>
              </a:tblPr>
              <a:tblGrid>
                <a:gridCol w="3928055">
                  <a:extLst>
                    <a:ext uri="{9D8B030D-6E8A-4147-A177-3AD203B41FA5}">
                      <a16:colId xmlns:a16="http://schemas.microsoft.com/office/drawing/2014/main" val="331867832"/>
                    </a:ext>
                  </a:extLst>
                </a:gridCol>
                <a:gridCol w="7263686">
                  <a:extLst>
                    <a:ext uri="{9D8B030D-6E8A-4147-A177-3AD203B41FA5}">
                      <a16:colId xmlns:a16="http://schemas.microsoft.com/office/drawing/2014/main" val="4693523"/>
                    </a:ext>
                  </a:extLst>
                </a:gridCol>
              </a:tblGrid>
              <a:tr h="370840">
                <a:tc>
                  <a:txBody>
                    <a:bodyPr/>
                    <a:lstStyle/>
                    <a:p>
                      <a:pPr algn="ctr" rtl="1"/>
                      <a:r>
                        <a:rPr lang="ar-JO" sz="2400" dirty="0" smtClean="0"/>
                        <a:t>تحليل </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JO" sz="2400" dirty="0" smtClean="0"/>
                        <a:t>متابعة</a:t>
                      </a:r>
                      <a:r>
                        <a:rPr lang="ar-JO" sz="2400" baseline="0" dirty="0" smtClean="0"/>
                        <a:t> المقال</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6513820"/>
                  </a:ext>
                </a:extLst>
              </a:tr>
            </a:tbl>
          </a:graphicData>
        </a:graphic>
      </p:graphicFrame>
    </p:spTree>
    <p:extLst>
      <p:ext uri="{BB962C8B-B14F-4D97-AF65-F5344CB8AC3E}">
        <p14:creationId xmlns:p14="http://schemas.microsoft.com/office/powerpoint/2010/main" val="647062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3488075190"/>
              </p:ext>
            </p:extLst>
          </p:nvPr>
        </p:nvGraphicFramePr>
        <p:xfrm>
          <a:off x="418011" y="128788"/>
          <a:ext cx="11547566" cy="3840480"/>
        </p:xfrm>
        <a:graphic>
          <a:graphicData uri="http://schemas.openxmlformats.org/drawingml/2006/table">
            <a:tbl>
              <a:tblPr rtl="1" firstRow="1" bandRow="1">
                <a:tableStyleId>{5C22544A-7EE6-4342-B048-85BDC9FD1C3A}</a:tableStyleId>
              </a:tblPr>
              <a:tblGrid>
                <a:gridCol w="5773783">
                  <a:extLst>
                    <a:ext uri="{9D8B030D-6E8A-4147-A177-3AD203B41FA5}">
                      <a16:colId xmlns:a16="http://schemas.microsoft.com/office/drawing/2014/main" val="329618455"/>
                    </a:ext>
                  </a:extLst>
                </a:gridCol>
                <a:gridCol w="5773783">
                  <a:extLst>
                    <a:ext uri="{9D8B030D-6E8A-4147-A177-3AD203B41FA5}">
                      <a16:colId xmlns:a16="http://schemas.microsoft.com/office/drawing/2014/main" val="63107536"/>
                    </a:ext>
                  </a:extLst>
                </a:gridCol>
              </a:tblGrid>
              <a:tr h="360609">
                <a:tc>
                  <a:txBody>
                    <a:bodyPr/>
                    <a:lstStyle/>
                    <a:p>
                      <a:pPr algn="ctr" rtl="1"/>
                      <a:r>
                        <a:rPr lang="ar-JO" sz="2400" dirty="0" smtClean="0">
                          <a:solidFill>
                            <a:schemeClr val="bg1"/>
                          </a:solidFill>
                        </a:rPr>
                        <a:t>تحليل </a:t>
                      </a:r>
                      <a:endParaRPr lang="he-IL" sz="2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dirty="0" smtClean="0"/>
                        <a:t>متابعة المقال – سلوك أبويّ (طالب</a:t>
                      </a:r>
                      <a:r>
                        <a:rPr lang="he-IL" sz="2400" dirty="0" smtClean="0"/>
                        <a:t>/</a:t>
                      </a:r>
                      <a:r>
                        <a:rPr lang="ar-JO" sz="2400" dirty="0" smtClean="0"/>
                        <a:t>ة يقرأ)</a:t>
                      </a:r>
                      <a:endParaRPr lang="he-IL" sz="2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309838807"/>
                  </a:ext>
                </a:extLst>
              </a:tr>
              <a:tr h="3242695">
                <a:tc>
                  <a:txBody>
                    <a:bodyPr/>
                    <a:lstStyle/>
                    <a:p>
                      <a:pPr rtl="1"/>
                      <a:r>
                        <a:rPr lang="ar-JO" sz="2400" b="0" dirty="0" smtClean="0">
                          <a:solidFill>
                            <a:srgbClr val="0070C0"/>
                          </a:solidFill>
                        </a:rPr>
                        <a:t>مطلوب</a:t>
                      </a:r>
                      <a:r>
                        <a:rPr lang="ar-JO" sz="2400" b="0" baseline="0" dirty="0" smtClean="0">
                          <a:solidFill>
                            <a:srgbClr val="0070C0"/>
                          </a:solidFill>
                        </a:rPr>
                        <a:t> </a:t>
                      </a:r>
                      <a:r>
                        <a:rPr lang="ar-JO" sz="2400" b="0" dirty="0" smtClean="0">
                          <a:solidFill>
                            <a:srgbClr val="0070C0"/>
                          </a:solidFill>
                        </a:rPr>
                        <a:t>فحص</a:t>
                      </a:r>
                      <a:r>
                        <a:rPr lang="ar-JO" sz="2400" b="0" baseline="0" dirty="0" smtClean="0">
                          <a:solidFill>
                            <a:srgbClr val="0070C0"/>
                          </a:solidFill>
                        </a:rPr>
                        <a:t> قدرات الطلاب  في</a:t>
                      </a:r>
                    </a:p>
                    <a:p>
                      <a:pPr rtl="1"/>
                      <a:r>
                        <a:rPr lang="ar-JO" sz="2400" b="0" baseline="0" dirty="0" smtClean="0">
                          <a:solidFill>
                            <a:srgbClr val="0070C0"/>
                          </a:solidFill>
                        </a:rPr>
                        <a:t> </a:t>
                      </a:r>
                      <a:r>
                        <a:rPr lang="ar-JO" sz="2400" b="0" baseline="0" dirty="0" smtClean="0">
                          <a:solidFill>
                            <a:srgbClr val="C00000"/>
                          </a:solidFill>
                        </a:rPr>
                        <a:t>تحديد علاقة </a:t>
                      </a:r>
                      <a:r>
                        <a:rPr lang="ar-JO" sz="2400" b="0" baseline="0" dirty="0" smtClean="0">
                          <a:solidFill>
                            <a:srgbClr val="0070C0"/>
                          </a:solidFill>
                        </a:rPr>
                        <a:t>(جزء من  </a:t>
                      </a:r>
                      <a:r>
                        <a:rPr lang="ar-JO" sz="2400" b="0" baseline="0" dirty="0" err="1" smtClean="0">
                          <a:solidFill>
                            <a:srgbClr val="0070C0"/>
                          </a:solidFill>
                        </a:rPr>
                        <a:t>إستنتاج</a:t>
                      </a:r>
                      <a:r>
                        <a:rPr lang="ar-JO" sz="2400" b="0" baseline="0" dirty="0" smtClean="0">
                          <a:solidFill>
                            <a:srgbClr val="0070C0"/>
                          </a:solidFill>
                        </a:rPr>
                        <a:t>) </a:t>
                      </a:r>
                      <a:r>
                        <a:rPr lang="ar-JO" sz="2400" b="0" baseline="0" dirty="0" err="1" smtClean="0">
                          <a:solidFill>
                            <a:srgbClr val="0070C0"/>
                          </a:solidFill>
                        </a:rPr>
                        <a:t>بناءاً</a:t>
                      </a:r>
                      <a:r>
                        <a:rPr lang="ar-JO" sz="2400" b="0" baseline="0" dirty="0" smtClean="0">
                          <a:solidFill>
                            <a:srgbClr val="0070C0"/>
                          </a:solidFill>
                        </a:rPr>
                        <a:t> على الرسم البياني. </a:t>
                      </a:r>
                      <a:r>
                        <a:rPr lang="ar-JO" sz="2400" b="0" baseline="0" dirty="0" smtClean="0">
                          <a:solidFill>
                            <a:srgbClr val="C00000"/>
                          </a:solidFill>
                        </a:rPr>
                        <a:t>وكتابة تعليل </a:t>
                      </a:r>
                      <a:r>
                        <a:rPr lang="ar-JO" sz="2400" b="0" baseline="0" dirty="0" smtClean="0">
                          <a:solidFill>
                            <a:srgbClr val="0070C0"/>
                          </a:solidFill>
                        </a:rPr>
                        <a:t>أي إحضار </a:t>
                      </a:r>
                      <a:r>
                        <a:rPr lang="ar-JO" sz="2400" b="0" baseline="0" dirty="0" smtClean="0">
                          <a:solidFill>
                            <a:srgbClr val="C00000"/>
                          </a:solidFill>
                        </a:rPr>
                        <a:t>بُرهان</a:t>
                      </a:r>
                      <a:r>
                        <a:rPr lang="ar-JO" sz="2400" b="0" baseline="0" dirty="0" smtClean="0">
                          <a:solidFill>
                            <a:srgbClr val="0070C0"/>
                          </a:solidFill>
                        </a:rPr>
                        <a:t> من الرسم البياني.</a:t>
                      </a:r>
                    </a:p>
                    <a:p>
                      <a:pPr rtl="1"/>
                      <a:endParaRPr lang="ar-JO" sz="2400" b="0" baseline="0" dirty="0" smtClean="0">
                        <a:solidFill>
                          <a:srgbClr val="0070C0"/>
                        </a:solidFill>
                      </a:endParaRPr>
                    </a:p>
                    <a:p>
                      <a:pPr rtl="1"/>
                      <a:endParaRPr lang="ar-JO" sz="2400" b="0" baseline="0" dirty="0" smtClean="0">
                        <a:solidFill>
                          <a:srgbClr val="0070C0"/>
                        </a:solidFill>
                      </a:endParaRPr>
                    </a:p>
                    <a:p>
                      <a:pPr rtl="1"/>
                      <a:endParaRPr lang="ar-JO" sz="2400" b="0" baseline="0" dirty="0" smtClean="0">
                        <a:solidFill>
                          <a:srgbClr val="0070C0"/>
                        </a:solidFill>
                      </a:endParaRPr>
                    </a:p>
                    <a:p>
                      <a:pPr rtl="1"/>
                      <a:endParaRPr lang="ar-JO" sz="2400" b="0" baseline="0" dirty="0" smtClean="0">
                        <a:solidFill>
                          <a:srgbClr val="0070C0"/>
                        </a:solidFill>
                      </a:endParaRPr>
                    </a:p>
                    <a:p>
                      <a:pPr rtl="1"/>
                      <a:endParaRPr lang="ar-JO" sz="2400" b="0" baseline="0" dirty="0" smtClean="0">
                        <a:solidFill>
                          <a:srgbClr val="0070C0"/>
                        </a:solidFill>
                      </a:endParaRPr>
                    </a:p>
                    <a:p>
                      <a:pPr rtl="1"/>
                      <a:endParaRPr lang="ar-JO" sz="2400" b="0" baseline="0" dirty="0" smtClean="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rtl="1">
                        <a:lnSpc>
                          <a:spcPct val="107000"/>
                        </a:lnSpc>
                        <a:spcAft>
                          <a:spcPts val="800"/>
                        </a:spcAft>
                      </a:pPr>
                      <a:r>
                        <a:rPr lang="ar-JO" sz="2400" b="0" dirty="0" smtClean="0">
                          <a:solidFill>
                            <a:schemeClr val="tx1"/>
                          </a:solidFill>
                        </a:rPr>
                        <a:t>10 أ. </a:t>
                      </a:r>
                      <a:r>
                        <a:rPr lang="ar-JO" sz="2400" dirty="0" smtClean="0">
                          <a:effectLst/>
                          <a:highlight>
                            <a:srgbClr val="FFFF00"/>
                          </a:highlight>
                          <a:latin typeface="Calibri" panose="020F0502020204030204" pitchFamily="34" charset="0"/>
                          <a:ea typeface="Calibri" panose="020F0502020204030204" pitchFamily="34" charset="0"/>
                          <a:cs typeface="+mn-cs"/>
                        </a:rPr>
                        <a:t>حدِّد</a:t>
                      </a:r>
                      <a:r>
                        <a:rPr lang="ar-JO" sz="2400" b="0" baseline="0" dirty="0" smtClean="0">
                          <a:solidFill>
                            <a:schemeClr val="tx1"/>
                          </a:solidFill>
                        </a:rPr>
                        <a:t> إذا كانت هناك </a:t>
                      </a:r>
                      <a:r>
                        <a:rPr lang="ar-JO" sz="2400" dirty="0" smtClean="0">
                          <a:effectLst/>
                          <a:highlight>
                            <a:srgbClr val="FFFF00"/>
                          </a:highlight>
                          <a:latin typeface="Calibri" panose="020F0502020204030204" pitchFamily="34" charset="0"/>
                          <a:ea typeface="Calibri" panose="020F0502020204030204" pitchFamily="34" charset="0"/>
                          <a:cs typeface="+mn-cs"/>
                        </a:rPr>
                        <a:t>علاقة </a:t>
                      </a:r>
                      <a:r>
                        <a:rPr lang="ar-JO" sz="2400" b="0" baseline="0" dirty="0" smtClean="0">
                          <a:solidFill>
                            <a:schemeClr val="tx1"/>
                          </a:solidFill>
                        </a:rPr>
                        <a:t>بين عدد الخلايا العصبيّة التي تُنتِج </a:t>
                      </a:r>
                      <a:r>
                        <a:rPr lang="en-US" sz="2400" b="0" baseline="0" dirty="0" smtClean="0">
                          <a:solidFill>
                            <a:schemeClr val="tx1"/>
                          </a:solidFill>
                        </a:rPr>
                        <a:t>TH</a:t>
                      </a:r>
                      <a:r>
                        <a:rPr lang="ar-JO" sz="2400" b="0" baseline="0" dirty="0" smtClean="0">
                          <a:solidFill>
                            <a:schemeClr val="tx1"/>
                          </a:solidFill>
                        </a:rPr>
                        <a:t> وبين جنس الفأر. </a:t>
                      </a:r>
                      <a:r>
                        <a:rPr lang="ar-JO" sz="2400" dirty="0" smtClean="0">
                          <a:effectLst/>
                          <a:highlight>
                            <a:srgbClr val="FFFF00"/>
                          </a:highlight>
                          <a:latin typeface="Calibri" panose="020F0502020204030204" pitchFamily="34" charset="0"/>
                          <a:ea typeface="Calibri" panose="020F0502020204030204" pitchFamily="34" charset="0"/>
                          <a:cs typeface="+mn-cs"/>
                        </a:rPr>
                        <a:t>علّل</a:t>
                      </a:r>
                      <a:r>
                        <a:rPr lang="ar-JO" sz="2400" b="0" baseline="0" dirty="0" smtClean="0">
                          <a:solidFill>
                            <a:schemeClr val="tx1"/>
                          </a:solidFill>
                        </a:rPr>
                        <a:t> تحديدك حسب الرسم البيانيّ.</a:t>
                      </a:r>
                    </a:p>
                    <a:p>
                      <a:pPr algn="r" rtl="1">
                        <a:lnSpc>
                          <a:spcPct val="107000"/>
                        </a:lnSpc>
                        <a:spcAft>
                          <a:spcPts val="800"/>
                        </a:spcAft>
                      </a:pPr>
                      <a:r>
                        <a:rPr lang="ar-JO" sz="2400" b="0" baseline="0" dirty="0" smtClean="0">
                          <a:solidFill>
                            <a:schemeClr val="tx1"/>
                          </a:solidFill>
                        </a:rPr>
                        <a:t>ب. </a:t>
                      </a:r>
                      <a:r>
                        <a:rPr lang="ar-JO" sz="2400" dirty="0" smtClean="0">
                          <a:effectLst/>
                          <a:highlight>
                            <a:srgbClr val="FFFF00"/>
                          </a:highlight>
                          <a:latin typeface="Calibri" panose="020F0502020204030204" pitchFamily="34" charset="0"/>
                          <a:ea typeface="Calibri" panose="020F0502020204030204" pitchFamily="34" charset="0"/>
                          <a:cs typeface="+mn-cs"/>
                        </a:rPr>
                        <a:t>حدِّد</a:t>
                      </a:r>
                      <a:r>
                        <a:rPr lang="ar-JO" sz="2400" b="0" baseline="0" dirty="0" smtClean="0">
                          <a:solidFill>
                            <a:schemeClr val="tx1"/>
                          </a:solidFill>
                        </a:rPr>
                        <a:t> إذا كانت هناك </a:t>
                      </a:r>
                      <a:r>
                        <a:rPr lang="ar-JO" sz="2400" dirty="0" smtClean="0">
                          <a:effectLst/>
                          <a:highlight>
                            <a:srgbClr val="FFFF00"/>
                          </a:highlight>
                          <a:latin typeface="Calibri" panose="020F0502020204030204" pitchFamily="34" charset="0"/>
                          <a:ea typeface="Calibri" panose="020F0502020204030204" pitchFamily="34" charset="0"/>
                          <a:cs typeface="+mn-cs"/>
                        </a:rPr>
                        <a:t>علاقة</a:t>
                      </a:r>
                      <a:r>
                        <a:rPr lang="ar-JO" sz="2400" b="0" baseline="0" dirty="0" smtClean="0">
                          <a:solidFill>
                            <a:schemeClr val="tx1"/>
                          </a:solidFill>
                        </a:rPr>
                        <a:t> بين عدد الخلايا العصبيّة  التي تنتج </a:t>
                      </a:r>
                      <a:r>
                        <a:rPr lang="en-US" sz="2400" b="0" baseline="0" dirty="0" smtClean="0">
                          <a:solidFill>
                            <a:schemeClr val="tx1"/>
                          </a:solidFill>
                        </a:rPr>
                        <a:t>TH</a:t>
                      </a:r>
                      <a:r>
                        <a:rPr lang="ar-JO" sz="2400" b="0" baseline="0" dirty="0" smtClean="0">
                          <a:solidFill>
                            <a:schemeClr val="tx1"/>
                          </a:solidFill>
                        </a:rPr>
                        <a:t> وبين كون الفرد أباً أو أماّ. </a:t>
                      </a:r>
                      <a:r>
                        <a:rPr lang="ar-JO" sz="2400" dirty="0" smtClean="0">
                          <a:effectLst/>
                          <a:highlight>
                            <a:srgbClr val="FFFF00"/>
                          </a:highlight>
                          <a:latin typeface="Calibri" panose="020F0502020204030204" pitchFamily="34" charset="0"/>
                          <a:ea typeface="Calibri" panose="020F0502020204030204" pitchFamily="34" charset="0"/>
                          <a:cs typeface="+mn-cs"/>
                        </a:rPr>
                        <a:t>تطرّق</a:t>
                      </a:r>
                      <a:r>
                        <a:rPr lang="ar-JO" sz="2400" b="0" baseline="0" dirty="0" smtClean="0">
                          <a:solidFill>
                            <a:schemeClr val="tx1"/>
                          </a:solidFill>
                        </a:rPr>
                        <a:t> في إجابتك إلى </a:t>
                      </a:r>
                      <a:r>
                        <a:rPr lang="ar-JO" sz="2400" b="0" u="sng" baseline="0" dirty="0" smtClean="0">
                          <a:solidFill>
                            <a:schemeClr val="tx1"/>
                          </a:solidFill>
                        </a:rPr>
                        <a:t>الإناث</a:t>
                      </a:r>
                      <a:r>
                        <a:rPr lang="ar-JO" sz="2400" b="0" baseline="0" dirty="0" smtClean="0">
                          <a:solidFill>
                            <a:schemeClr val="tx1"/>
                          </a:solidFill>
                        </a:rPr>
                        <a:t> وإلى </a:t>
                      </a:r>
                      <a:r>
                        <a:rPr lang="ar-JO" sz="2400" b="0" u="sng" baseline="0" dirty="0" smtClean="0">
                          <a:solidFill>
                            <a:schemeClr val="tx1"/>
                          </a:solidFill>
                        </a:rPr>
                        <a:t>الذكور</a:t>
                      </a:r>
                      <a:r>
                        <a:rPr lang="ar-JO" sz="2400" b="0" baseline="0" dirty="0" smtClean="0">
                          <a:solidFill>
                            <a:schemeClr val="tx1"/>
                          </a:solidFill>
                        </a:rPr>
                        <a:t> أيضاً. </a:t>
                      </a:r>
                      <a:r>
                        <a:rPr lang="ar-JO" sz="2400" dirty="0" smtClean="0">
                          <a:effectLst/>
                          <a:highlight>
                            <a:srgbClr val="FFFF00"/>
                          </a:highlight>
                          <a:latin typeface="Calibri" panose="020F0502020204030204" pitchFamily="34" charset="0"/>
                          <a:ea typeface="Calibri" panose="020F0502020204030204" pitchFamily="34" charset="0"/>
                          <a:cs typeface="+mn-cs"/>
                        </a:rPr>
                        <a:t>علّل</a:t>
                      </a:r>
                      <a:r>
                        <a:rPr lang="ar-JO" sz="2400" b="0" baseline="0" dirty="0" smtClean="0">
                          <a:solidFill>
                            <a:schemeClr val="tx1"/>
                          </a:solidFill>
                        </a:rPr>
                        <a:t> تحديدك حسب الرسم البيانيّ. </a:t>
                      </a:r>
                      <a:endParaRPr lang="he-IL"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30637312"/>
                  </a:ext>
                </a:extLst>
              </a:tr>
            </a:tbl>
          </a:graphicData>
        </a:graphic>
      </p:graphicFrame>
      <p:sp>
        <p:nvSpPr>
          <p:cNvPr id="3" name="TextBox 2"/>
          <p:cNvSpPr txBox="1"/>
          <p:nvPr/>
        </p:nvSpPr>
        <p:spPr>
          <a:xfrm>
            <a:off x="0" y="4180344"/>
            <a:ext cx="11965577" cy="2677656"/>
          </a:xfrm>
          <a:prstGeom prst="rect">
            <a:avLst/>
          </a:prstGeom>
          <a:noFill/>
          <a:ln>
            <a:solidFill>
              <a:schemeClr val="accent1"/>
            </a:solidFill>
          </a:ln>
        </p:spPr>
        <p:txBody>
          <a:bodyPr wrap="square" rtlCol="1">
            <a:spAutoFit/>
          </a:bodyPr>
          <a:lstStyle/>
          <a:p>
            <a:r>
              <a:rPr lang="ar-JO" sz="2400" dirty="0" smtClean="0">
                <a:solidFill>
                  <a:srgbClr val="0070C0"/>
                </a:solidFill>
              </a:rPr>
              <a:t>10أ – نعم توجد علاقة.</a:t>
            </a:r>
          </a:p>
          <a:p>
            <a:r>
              <a:rPr lang="ar-JO" sz="2400" dirty="0">
                <a:solidFill>
                  <a:srgbClr val="0070C0"/>
                </a:solidFill>
              </a:rPr>
              <a:t> </a:t>
            </a:r>
            <a:r>
              <a:rPr lang="ar-JO" sz="2400" dirty="0" smtClean="0">
                <a:solidFill>
                  <a:srgbClr val="0070C0"/>
                </a:solidFill>
              </a:rPr>
              <a:t>       تعليل: حسب الرسم البياني, عدد الخلايا العصبية التي تنتج </a:t>
            </a:r>
            <a:r>
              <a:rPr lang="en-US" sz="2400" dirty="0" smtClean="0">
                <a:solidFill>
                  <a:srgbClr val="0070C0"/>
                </a:solidFill>
              </a:rPr>
              <a:t>TH</a:t>
            </a:r>
            <a:r>
              <a:rPr lang="ar-JO" sz="2400" dirty="0" smtClean="0">
                <a:solidFill>
                  <a:srgbClr val="0070C0"/>
                </a:solidFill>
              </a:rPr>
              <a:t> عند الاناث اعلى منها عند الذكور.</a:t>
            </a:r>
          </a:p>
          <a:p>
            <a:endParaRPr lang="ar-JO" sz="2400" dirty="0">
              <a:solidFill>
                <a:srgbClr val="0070C0"/>
              </a:solidFill>
            </a:endParaRPr>
          </a:p>
          <a:p>
            <a:r>
              <a:rPr lang="ar-JO" sz="2400" dirty="0" smtClean="0">
                <a:solidFill>
                  <a:srgbClr val="0070C0"/>
                </a:solidFill>
              </a:rPr>
              <a:t>10ب- عند الذكور: لا توجد علاقة.</a:t>
            </a:r>
          </a:p>
          <a:p>
            <a:r>
              <a:rPr lang="ar-JO" sz="2400" dirty="0">
                <a:solidFill>
                  <a:srgbClr val="0070C0"/>
                </a:solidFill>
              </a:rPr>
              <a:t> </a:t>
            </a:r>
            <a:r>
              <a:rPr lang="ar-JO" sz="2400" dirty="0" smtClean="0">
                <a:solidFill>
                  <a:srgbClr val="0070C0"/>
                </a:solidFill>
              </a:rPr>
              <a:t>        تعليل: حسب الرسم البياني عدد الخلايا متساوي عند القيمة 200.</a:t>
            </a:r>
          </a:p>
          <a:p>
            <a:r>
              <a:rPr lang="ar-JO" sz="2400" dirty="0">
                <a:solidFill>
                  <a:srgbClr val="0070C0"/>
                </a:solidFill>
              </a:rPr>
              <a:t> </a:t>
            </a:r>
            <a:r>
              <a:rPr lang="ar-JO" sz="2400" dirty="0" smtClean="0">
                <a:solidFill>
                  <a:srgbClr val="0070C0"/>
                </a:solidFill>
              </a:rPr>
              <a:t>        بينما عند الاناث : نعم توجد علاقة.</a:t>
            </a:r>
          </a:p>
          <a:p>
            <a:r>
              <a:rPr lang="ar-JO" sz="2400" dirty="0">
                <a:solidFill>
                  <a:srgbClr val="0070C0"/>
                </a:solidFill>
              </a:rPr>
              <a:t> </a:t>
            </a:r>
            <a:r>
              <a:rPr lang="ar-JO" sz="2400" dirty="0" smtClean="0">
                <a:solidFill>
                  <a:srgbClr val="0070C0"/>
                </a:solidFill>
              </a:rPr>
              <a:t>        تعليل: حسب الرسم البياني عدد الخلايا عند إناث أمّهات </a:t>
            </a:r>
            <a:r>
              <a:rPr lang="ar-JO" sz="2400" dirty="0" smtClean="0">
                <a:solidFill>
                  <a:srgbClr val="C00000"/>
                </a:solidFill>
              </a:rPr>
              <a:t>أكثر</a:t>
            </a:r>
            <a:r>
              <a:rPr lang="ar-JO" sz="2400" dirty="0" smtClean="0">
                <a:solidFill>
                  <a:srgbClr val="0070C0"/>
                </a:solidFill>
              </a:rPr>
              <a:t> ( 700 ) بينما عند إناث ليست أمّهات </a:t>
            </a:r>
            <a:r>
              <a:rPr lang="ar-JO" sz="2400" dirty="0" smtClean="0">
                <a:solidFill>
                  <a:srgbClr val="C00000"/>
                </a:solidFill>
              </a:rPr>
              <a:t>اقل</a:t>
            </a:r>
            <a:r>
              <a:rPr lang="ar-JO" sz="2400" dirty="0" smtClean="0">
                <a:solidFill>
                  <a:srgbClr val="0070C0"/>
                </a:solidFill>
              </a:rPr>
              <a:t> ( 480).</a:t>
            </a:r>
          </a:p>
        </p:txBody>
      </p:sp>
      <p:pic>
        <p:nvPicPr>
          <p:cNvPr id="4" name="תמונה 3"/>
          <p:cNvPicPr/>
          <p:nvPr/>
        </p:nvPicPr>
        <p:blipFill>
          <a:blip r:embed="rId2"/>
          <a:stretch>
            <a:fillRect/>
          </a:stretch>
        </p:blipFill>
        <p:spPr>
          <a:xfrm>
            <a:off x="7650051" y="1831965"/>
            <a:ext cx="4315526" cy="2348379"/>
          </a:xfrm>
          <a:prstGeom prst="rect">
            <a:avLst/>
          </a:prstGeom>
          <a:ln>
            <a:solidFill>
              <a:srgbClr val="C00000"/>
            </a:solidFill>
          </a:ln>
        </p:spPr>
      </p:pic>
    </p:spTree>
    <p:extLst>
      <p:ext uri="{BB962C8B-B14F-4D97-AF65-F5344CB8AC3E}">
        <p14:creationId xmlns:p14="http://schemas.microsoft.com/office/powerpoint/2010/main" val="35254477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04330" y="2238940"/>
            <a:ext cx="2168480" cy="923330"/>
          </a:xfrm>
          <a:prstGeom prst="rect">
            <a:avLst/>
          </a:prstGeom>
          <a:noFill/>
          <a:ln>
            <a:solidFill>
              <a:schemeClr val="tx1"/>
            </a:solidFill>
          </a:ln>
        </p:spPr>
        <p:txBody>
          <a:bodyPr wrap="square" rtlCol="1">
            <a:spAutoFit/>
          </a:bodyPr>
          <a:lstStyle/>
          <a:p>
            <a:pPr algn="ctr"/>
            <a:r>
              <a:rPr lang="ar-JO" dirty="0"/>
              <a:t> </a:t>
            </a:r>
            <a:r>
              <a:rPr lang="ar-JO" dirty="0" smtClean="0"/>
              <a:t>عدد الخلايا العصبية في منطقة </a:t>
            </a:r>
            <a:r>
              <a:rPr lang="en-US" dirty="0" smtClean="0"/>
              <a:t>AVPV</a:t>
            </a:r>
            <a:r>
              <a:rPr lang="ar-JO" dirty="0" smtClean="0"/>
              <a:t> التي تنتج الانزيم </a:t>
            </a:r>
            <a:r>
              <a:rPr lang="en-US" dirty="0" smtClean="0"/>
              <a:t>TH</a:t>
            </a:r>
            <a:r>
              <a:rPr lang="ar-JO" dirty="0" smtClean="0"/>
              <a:t> </a:t>
            </a:r>
            <a:endParaRPr lang="he-IL" dirty="0"/>
          </a:p>
        </p:txBody>
      </p:sp>
      <p:cxnSp>
        <p:nvCxnSpPr>
          <p:cNvPr id="4" name="מחבר חץ ישר 3"/>
          <p:cNvCxnSpPr/>
          <p:nvPr/>
        </p:nvCxnSpPr>
        <p:spPr>
          <a:xfrm>
            <a:off x="5406947" y="3189510"/>
            <a:ext cx="1" cy="729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716859" y="3417864"/>
            <a:ext cx="664869" cy="369332"/>
          </a:xfrm>
          <a:prstGeom prst="rect">
            <a:avLst/>
          </a:prstGeom>
          <a:noFill/>
        </p:spPr>
        <p:txBody>
          <a:bodyPr wrap="square" rtlCol="1">
            <a:spAutoFit/>
          </a:bodyPr>
          <a:lstStyle/>
          <a:p>
            <a:r>
              <a:rPr lang="ar-JO" dirty="0" smtClean="0"/>
              <a:t>تحدِّد</a:t>
            </a:r>
            <a:endParaRPr lang="he-IL" dirty="0"/>
          </a:p>
        </p:txBody>
      </p:sp>
      <p:sp>
        <p:nvSpPr>
          <p:cNvPr id="6" name="TextBox 5"/>
          <p:cNvSpPr txBox="1"/>
          <p:nvPr/>
        </p:nvSpPr>
        <p:spPr>
          <a:xfrm>
            <a:off x="4472433" y="3946390"/>
            <a:ext cx="1990962"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الانزيم </a:t>
            </a:r>
            <a:r>
              <a:rPr lang="en-US" dirty="0" smtClean="0"/>
              <a:t>TH</a:t>
            </a:r>
            <a:endParaRPr lang="he-IL" dirty="0"/>
          </a:p>
        </p:txBody>
      </p:sp>
      <p:sp>
        <p:nvSpPr>
          <p:cNvPr id="7" name="TextBox 6"/>
          <p:cNvSpPr txBox="1"/>
          <p:nvPr/>
        </p:nvSpPr>
        <p:spPr>
          <a:xfrm>
            <a:off x="4756627" y="4518604"/>
            <a:ext cx="698678" cy="369332"/>
          </a:xfrm>
          <a:prstGeom prst="rect">
            <a:avLst/>
          </a:prstGeom>
          <a:noFill/>
        </p:spPr>
        <p:txBody>
          <a:bodyPr wrap="square" rtlCol="1">
            <a:spAutoFit/>
          </a:bodyPr>
          <a:lstStyle/>
          <a:p>
            <a:r>
              <a:rPr lang="ar-JO" dirty="0" smtClean="0"/>
              <a:t>يُحدِّد</a:t>
            </a:r>
            <a:endParaRPr lang="he-IL" dirty="0"/>
          </a:p>
        </p:txBody>
      </p:sp>
      <p:cxnSp>
        <p:nvCxnSpPr>
          <p:cNvPr id="8" name="מחבר חץ ישר 7"/>
          <p:cNvCxnSpPr>
            <a:stCxn id="6" idx="2"/>
          </p:cNvCxnSpPr>
          <p:nvPr/>
        </p:nvCxnSpPr>
        <p:spPr>
          <a:xfrm flipH="1">
            <a:off x="5455305" y="4315722"/>
            <a:ext cx="12609" cy="660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640715" y="5032584"/>
            <a:ext cx="1823135"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a:t>
            </a:r>
            <a:r>
              <a:rPr lang="ar-JO" dirty="0" err="1" smtClean="0"/>
              <a:t>الدوبامين</a:t>
            </a:r>
            <a:endParaRPr lang="he-IL" dirty="0"/>
          </a:p>
        </p:txBody>
      </p:sp>
      <p:sp>
        <p:nvSpPr>
          <p:cNvPr id="10" name="מלבן 9"/>
          <p:cNvSpPr/>
          <p:nvPr/>
        </p:nvSpPr>
        <p:spPr>
          <a:xfrm>
            <a:off x="4134118" y="2099257"/>
            <a:ext cx="2596463" cy="46621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חץ למטה 10"/>
          <p:cNvSpPr/>
          <p:nvPr/>
        </p:nvSpPr>
        <p:spPr>
          <a:xfrm rot="5400000">
            <a:off x="6894555" y="-127214"/>
            <a:ext cx="348909" cy="86911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TextBox 11"/>
          <p:cNvSpPr txBox="1"/>
          <p:nvPr/>
        </p:nvSpPr>
        <p:spPr>
          <a:xfrm>
            <a:off x="4346342" y="91627"/>
            <a:ext cx="1948950" cy="646331"/>
          </a:xfrm>
          <a:prstGeom prst="rect">
            <a:avLst/>
          </a:prstGeom>
          <a:noFill/>
        </p:spPr>
        <p:txBody>
          <a:bodyPr wrap="square" rtlCol="1">
            <a:spAutoFit/>
          </a:bodyPr>
          <a:lstStyle/>
          <a:p>
            <a:r>
              <a:rPr lang="ar-JO" dirty="0" smtClean="0"/>
              <a:t>نترجم الفقرات الخامسة والسادسة الى تخطيط</a:t>
            </a:r>
            <a:endParaRPr lang="he-IL" dirty="0"/>
          </a:p>
        </p:txBody>
      </p:sp>
      <p:sp>
        <p:nvSpPr>
          <p:cNvPr id="13" name="TextBox 12"/>
          <p:cNvSpPr txBox="1"/>
          <p:nvPr/>
        </p:nvSpPr>
        <p:spPr>
          <a:xfrm>
            <a:off x="10552085" y="49777"/>
            <a:ext cx="1599521" cy="646331"/>
          </a:xfrm>
          <a:prstGeom prst="rect">
            <a:avLst/>
          </a:prstGeom>
          <a:noFill/>
        </p:spPr>
        <p:txBody>
          <a:bodyPr wrap="square" rtlCol="1">
            <a:spAutoFit/>
          </a:bodyPr>
          <a:lstStyle/>
          <a:p>
            <a:r>
              <a:rPr lang="ar-JO" dirty="0" smtClean="0"/>
              <a:t>نترجِم الفقرة الأولى إلى تخطيط</a:t>
            </a:r>
            <a:endParaRPr lang="he-IL" dirty="0"/>
          </a:p>
        </p:txBody>
      </p:sp>
      <p:sp>
        <p:nvSpPr>
          <p:cNvPr id="14" name="חץ למטה 13"/>
          <p:cNvSpPr/>
          <p:nvPr/>
        </p:nvSpPr>
        <p:spPr>
          <a:xfrm rot="5400000">
            <a:off x="9858283" y="-130462"/>
            <a:ext cx="333677" cy="81350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TextBox 14"/>
          <p:cNvSpPr txBox="1"/>
          <p:nvPr/>
        </p:nvSpPr>
        <p:spPr>
          <a:xfrm>
            <a:off x="7613171" y="119365"/>
            <a:ext cx="1728990" cy="646331"/>
          </a:xfrm>
          <a:prstGeom prst="rect">
            <a:avLst/>
          </a:prstGeom>
          <a:noFill/>
        </p:spPr>
        <p:txBody>
          <a:bodyPr wrap="square" rtlCol="1">
            <a:spAutoFit/>
          </a:bodyPr>
          <a:lstStyle/>
          <a:p>
            <a:r>
              <a:rPr lang="ar-JO" dirty="0" smtClean="0"/>
              <a:t>نترجم الفقرة الرابعة   الى تخطيط</a:t>
            </a:r>
            <a:endParaRPr lang="he-IL" dirty="0"/>
          </a:p>
        </p:txBody>
      </p:sp>
      <p:sp>
        <p:nvSpPr>
          <p:cNvPr id="16" name="TextBox 15"/>
          <p:cNvSpPr txBox="1"/>
          <p:nvPr/>
        </p:nvSpPr>
        <p:spPr>
          <a:xfrm>
            <a:off x="10109912" y="2515939"/>
            <a:ext cx="1909296" cy="646331"/>
          </a:xfrm>
          <a:prstGeom prst="rect">
            <a:avLst/>
          </a:prstGeom>
          <a:noFill/>
          <a:ln>
            <a:solidFill>
              <a:schemeClr val="tx1"/>
            </a:solidFill>
          </a:ln>
        </p:spPr>
        <p:txBody>
          <a:bodyPr wrap="square" rtlCol="1">
            <a:spAutoFit/>
          </a:bodyPr>
          <a:lstStyle/>
          <a:p>
            <a:pPr algn="ctr"/>
            <a:r>
              <a:rPr lang="ar-JO" dirty="0" smtClean="0"/>
              <a:t>نشاط في منطقة معيّنة في الدماغ </a:t>
            </a:r>
            <a:endParaRPr lang="he-IL" dirty="0"/>
          </a:p>
        </p:txBody>
      </p:sp>
      <p:cxnSp>
        <p:nvCxnSpPr>
          <p:cNvPr id="17" name="מחבר חץ ישר 16"/>
          <p:cNvCxnSpPr/>
          <p:nvPr/>
        </p:nvCxnSpPr>
        <p:spPr>
          <a:xfrm flipH="1">
            <a:off x="11098371" y="3204450"/>
            <a:ext cx="12879" cy="1109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0517742" y="4362582"/>
            <a:ext cx="1407018" cy="646331"/>
          </a:xfrm>
          <a:prstGeom prst="rect">
            <a:avLst/>
          </a:prstGeom>
          <a:noFill/>
          <a:ln>
            <a:solidFill>
              <a:schemeClr val="tx1"/>
            </a:solidFill>
          </a:ln>
        </p:spPr>
        <p:txBody>
          <a:bodyPr wrap="square" rtlCol="1">
            <a:spAutoFit/>
          </a:bodyPr>
          <a:lstStyle/>
          <a:p>
            <a:pPr algn="ctr"/>
            <a:r>
              <a:rPr lang="ar-JO" dirty="0" smtClean="0"/>
              <a:t>نقل إشارات عصبية</a:t>
            </a:r>
            <a:endParaRPr lang="he-IL" dirty="0"/>
          </a:p>
        </p:txBody>
      </p:sp>
      <p:cxnSp>
        <p:nvCxnSpPr>
          <p:cNvPr id="19" name="מחבר חץ ישר 18"/>
          <p:cNvCxnSpPr/>
          <p:nvPr/>
        </p:nvCxnSpPr>
        <p:spPr>
          <a:xfrm>
            <a:off x="11229836" y="5004271"/>
            <a:ext cx="1" cy="863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184770" y="5325028"/>
            <a:ext cx="927279" cy="369332"/>
          </a:xfrm>
          <a:prstGeom prst="rect">
            <a:avLst/>
          </a:prstGeom>
          <a:noFill/>
        </p:spPr>
        <p:txBody>
          <a:bodyPr wrap="square" rtlCol="1">
            <a:spAutoFit/>
          </a:bodyPr>
          <a:lstStyle/>
          <a:p>
            <a:r>
              <a:rPr lang="ar-JO" dirty="0" smtClean="0"/>
              <a:t>تؤثر </a:t>
            </a:r>
            <a:endParaRPr lang="he-IL" dirty="0"/>
          </a:p>
        </p:txBody>
      </p:sp>
      <p:sp>
        <p:nvSpPr>
          <p:cNvPr id="21" name="TextBox 20"/>
          <p:cNvSpPr txBox="1"/>
          <p:nvPr/>
        </p:nvSpPr>
        <p:spPr>
          <a:xfrm>
            <a:off x="10423295" y="5898315"/>
            <a:ext cx="1613081" cy="646331"/>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السلوك الأبويّ</a:t>
            </a:r>
            <a:endParaRPr lang="he-IL" dirty="0"/>
          </a:p>
        </p:txBody>
      </p:sp>
      <p:sp>
        <p:nvSpPr>
          <p:cNvPr id="22" name="TextBox 21"/>
          <p:cNvSpPr txBox="1"/>
          <p:nvPr/>
        </p:nvSpPr>
        <p:spPr>
          <a:xfrm>
            <a:off x="10627216" y="3681839"/>
            <a:ext cx="534474" cy="369332"/>
          </a:xfrm>
          <a:prstGeom prst="rect">
            <a:avLst/>
          </a:prstGeom>
          <a:noFill/>
        </p:spPr>
        <p:txBody>
          <a:bodyPr wrap="square" rtlCol="1">
            <a:spAutoFit/>
          </a:bodyPr>
          <a:lstStyle/>
          <a:p>
            <a:r>
              <a:rPr lang="ar-JO" dirty="0" smtClean="0"/>
              <a:t>يؤثر</a:t>
            </a:r>
            <a:endParaRPr lang="he-IL" dirty="0"/>
          </a:p>
        </p:txBody>
      </p:sp>
      <p:sp>
        <p:nvSpPr>
          <p:cNvPr id="23" name="מלבן 22"/>
          <p:cNvSpPr/>
          <p:nvPr/>
        </p:nvSpPr>
        <p:spPr>
          <a:xfrm>
            <a:off x="9836236" y="2086377"/>
            <a:ext cx="2304248" cy="47329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TextBox 23"/>
          <p:cNvSpPr txBox="1"/>
          <p:nvPr/>
        </p:nvSpPr>
        <p:spPr>
          <a:xfrm>
            <a:off x="7563119" y="2406538"/>
            <a:ext cx="1946853" cy="923330"/>
          </a:xfrm>
          <a:prstGeom prst="rect">
            <a:avLst/>
          </a:prstGeom>
          <a:noFill/>
          <a:ln>
            <a:solidFill>
              <a:schemeClr val="tx1"/>
            </a:solidFill>
          </a:ln>
        </p:spPr>
        <p:txBody>
          <a:bodyPr wrap="square" rtlCol="1">
            <a:spAutoFit/>
          </a:bodyPr>
          <a:lstStyle/>
          <a:p>
            <a:pPr algn="ctr"/>
            <a:r>
              <a:rPr lang="ar-JO" dirty="0" smtClean="0"/>
              <a:t>منطقة  صغيرة في الدماغ</a:t>
            </a:r>
          </a:p>
          <a:p>
            <a:pPr algn="ctr"/>
            <a:r>
              <a:rPr lang="ar-JO" dirty="0" smtClean="0"/>
              <a:t> </a:t>
            </a:r>
            <a:r>
              <a:rPr lang="en-US" dirty="0" smtClean="0"/>
              <a:t>AVPV</a:t>
            </a:r>
            <a:endParaRPr lang="he-IL" dirty="0"/>
          </a:p>
        </p:txBody>
      </p:sp>
      <p:cxnSp>
        <p:nvCxnSpPr>
          <p:cNvPr id="25" name="מחבר חץ ישר 24"/>
          <p:cNvCxnSpPr>
            <a:stCxn id="24" idx="2"/>
          </p:cNvCxnSpPr>
          <p:nvPr/>
        </p:nvCxnSpPr>
        <p:spPr>
          <a:xfrm flipH="1">
            <a:off x="8525815" y="3329868"/>
            <a:ext cx="10731" cy="632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785068" y="4005784"/>
            <a:ext cx="1599533" cy="369332"/>
          </a:xfrm>
          <a:prstGeom prst="rect">
            <a:avLst/>
          </a:prstGeom>
          <a:noFill/>
          <a:ln>
            <a:solidFill>
              <a:schemeClr val="tx1"/>
            </a:solidFill>
          </a:ln>
        </p:spPr>
        <p:txBody>
          <a:bodyPr wrap="square" rtlCol="1">
            <a:spAutoFit/>
          </a:bodyPr>
          <a:lstStyle/>
          <a:p>
            <a:r>
              <a:rPr lang="ar-JO" dirty="0" smtClean="0"/>
              <a:t>نقل إشارات عصبية</a:t>
            </a:r>
            <a:endParaRPr lang="he-IL" dirty="0"/>
          </a:p>
        </p:txBody>
      </p:sp>
      <p:cxnSp>
        <p:nvCxnSpPr>
          <p:cNvPr id="27" name="מחבר חץ ישר 26"/>
          <p:cNvCxnSpPr/>
          <p:nvPr/>
        </p:nvCxnSpPr>
        <p:spPr>
          <a:xfrm>
            <a:off x="8584693" y="4413265"/>
            <a:ext cx="17153" cy="544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893950" y="5001862"/>
            <a:ext cx="1595897" cy="646331"/>
          </a:xfrm>
          <a:prstGeom prst="rect">
            <a:avLst/>
          </a:prstGeom>
          <a:noFill/>
          <a:ln>
            <a:solidFill>
              <a:schemeClr val="tx1"/>
            </a:solidFill>
          </a:ln>
        </p:spPr>
        <p:txBody>
          <a:bodyPr wrap="square" rtlCol="1">
            <a:spAutoFit/>
          </a:bodyPr>
          <a:lstStyle/>
          <a:p>
            <a:pPr algn="ctr"/>
            <a:r>
              <a:rPr lang="ar-JO" dirty="0" smtClean="0"/>
              <a:t>إفراز ناقل عصبي دوبامين</a:t>
            </a:r>
            <a:endParaRPr lang="he-IL" dirty="0"/>
          </a:p>
        </p:txBody>
      </p:sp>
      <p:sp>
        <p:nvSpPr>
          <p:cNvPr id="29" name="TextBox 28"/>
          <p:cNvSpPr txBox="1"/>
          <p:nvPr/>
        </p:nvSpPr>
        <p:spPr>
          <a:xfrm>
            <a:off x="7924662" y="3554330"/>
            <a:ext cx="588132" cy="369332"/>
          </a:xfrm>
          <a:prstGeom prst="rect">
            <a:avLst/>
          </a:prstGeom>
          <a:noFill/>
        </p:spPr>
        <p:txBody>
          <a:bodyPr wrap="square" rtlCol="1">
            <a:spAutoFit/>
          </a:bodyPr>
          <a:lstStyle/>
          <a:p>
            <a:r>
              <a:rPr lang="ar-JO" dirty="0" smtClean="0"/>
              <a:t>تؤثر</a:t>
            </a:r>
            <a:endParaRPr lang="he-IL" dirty="0"/>
          </a:p>
        </p:txBody>
      </p:sp>
      <p:sp>
        <p:nvSpPr>
          <p:cNvPr id="30" name="TextBox 29"/>
          <p:cNvSpPr txBox="1"/>
          <p:nvPr/>
        </p:nvSpPr>
        <p:spPr>
          <a:xfrm>
            <a:off x="7996561" y="4550227"/>
            <a:ext cx="588132" cy="369332"/>
          </a:xfrm>
          <a:prstGeom prst="rect">
            <a:avLst/>
          </a:prstGeom>
          <a:noFill/>
        </p:spPr>
        <p:txBody>
          <a:bodyPr wrap="square" rtlCol="1">
            <a:spAutoFit/>
          </a:bodyPr>
          <a:lstStyle/>
          <a:p>
            <a:r>
              <a:rPr lang="ar-JO" dirty="0" smtClean="0"/>
              <a:t>تؤثر</a:t>
            </a:r>
            <a:endParaRPr lang="he-IL" dirty="0"/>
          </a:p>
        </p:txBody>
      </p:sp>
      <p:sp>
        <p:nvSpPr>
          <p:cNvPr id="31" name="מלבן 30"/>
          <p:cNvSpPr/>
          <p:nvPr/>
        </p:nvSpPr>
        <p:spPr>
          <a:xfrm>
            <a:off x="7276562" y="2086377"/>
            <a:ext cx="2418407" cy="473298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2" name="חץ למטה 41"/>
          <p:cNvSpPr/>
          <p:nvPr/>
        </p:nvSpPr>
        <p:spPr>
          <a:xfrm rot="5400000">
            <a:off x="3634678" y="-134185"/>
            <a:ext cx="348909" cy="938366"/>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3" name="TextBox 42"/>
          <p:cNvSpPr txBox="1"/>
          <p:nvPr/>
        </p:nvSpPr>
        <p:spPr>
          <a:xfrm>
            <a:off x="1322974" y="85591"/>
            <a:ext cx="1813444" cy="646331"/>
          </a:xfrm>
          <a:prstGeom prst="rect">
            <a:avLst/>
          </a:prstGeom>
          <a:noFill/>
        </p:spPr>
        <p:txBody>
          <a:bodyPr wrap="square" rtlCol="1">
            <a:spAutoFit/>
          </a:bodyPr>
          <a:lstStyle/>
          <a:p>
            <a:r>
              <a:rPr lang="ar-JO" dirty="0" smtClean="0"/>
              <a:t>نترجم نتائج الرسم البياني 1 الى تخطيط</a:t>
            </a:r>
            <a:endParaRPr lang="he-IL" dirty="0"/>
          </a:p>
        </p:txBody>
      </p:sp>
      <p:sp>
        <p:nvSpPr>
          <p:cNvPr id="44" name="TextBox 43"/>
          <p:cNvSpPr txBox="1"/>
          <p:nvPr/>
        </p:nvSpPr>
        <p:spPr>
          <a:xfrm>
            <a:off x="0" y="2238940"/>
            <a:ext cx="4012842" cy="3191515"/>
          </a:xfrm>
          <a:prstGeom prst="rect">
            <a:avLst/>
          </a:prstGeom>
          <a:noFill/>
          <a:ln>
            <a:solidFill>
              <a:srgbClr val="C00000"/>
            </a:solidFill>
          </a:ln>
        </p:spPr>
        <p:txBody>
          <a:bodyPr wrap="square" rtlCol="1">
            <a:spAutoFit/>
          </a:bodyPr>
          <a:lstStyle/>
          <a:p>
            <a:pPr algn="ctr"/>
            <a:r>
              <a:rPr lang="ar-JO" dirty="0"/>
              <a:t> </a:t>
            </a:r>
            <a:r>
              <a:rPr lang="ar-JO" dirty="0" smtClean="0"/>
              <a:t>عدد الخلايا العصبية في منطقة </a:t>
            </a:r>
            <a:r>
              <a:rPr lang="en-US" dirty="0" smtClean="0"/>
              <a:t>AVPV</a:t>
            </a:r>
            <a:r>
              <a:rPr lang="ar-JO" dirty="0" smtClean="0"/>
              <a:t> التي تنتج الانزيم </a:t>
            </a:r>
            <a:r>
              <a:rPr lang="en-US" dirty="0" smtClean="0"/>
              <a:t>TH</a:t>
            </a:r>
            <a:r>
              <a:rPr lang="ar-JO" dirty="0" smtClean="0"/>
              <a:t> </a:t>
            </a:r>
          </a:p>
          <a:p>
            <a:pPr algn="ctr"/>
            <a:endParaRPr lang="ar-JO" dirty="0" smtClean="0"/>
          </a:p>
          <a:p>
            <a:pPr algn="ctr"/>
            <a:endParaRPr lang="ar-JO" dirty="0"/>
          </a:p>
          <a:p>
            <a:pPr algn="ctr"/>
            <a:endParaRPr lang="ar-JO" dirty="0" smtClean="0"/>
          </a:p>
          <a:p>
            <a:pPr marL="285750" indent="-285750" algn="ctr">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r>
              <a:rPr lang="ar-JO" dirty="0" smtClean="0"/>
              <a:t>عند </a:t>
            </a:r>
            <a:r>
              <a:rPr lang="ar-JO" sz="2000" dirty="0" smtClean="0"/>
              <a:t>الإناث</a:t>
            </a:r>
            <a:r>
              <a:rPr lang="ar-JO" dirty="0" smtClean="0"/>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a:t>
            </a:r>
            <a:r>
              <a:rPr lang="ar-JO" dirty="0" smtClean="0"/>
              <a:t>الذكور</a:t>
            </a:r>
          </a:p>
          <a:p>
            <a:pPr marL="285750" indent="-285750" algn="ctr">
              <a:buFont typeface="Wingdings" panose="05000000000000000000" pitchFamily="2" charset="2"/>
              <a:buChar char="v"/>
            </a:pPr>
            <a:endParaRPr lang="he-IL" dirty="0"/>
          </a:p>
          <a:p>
            <a:pPr marL="285750" indent="-285750">
              <a:lnSpc>
                <a:spcPct val="107000"/>
              </a:lnSpc>
              <a:spcAft>
                <a:spcPts val="800"/>
              </a:spcAft>
              <a:buFont typeface="Wingdings" panose="05000000000000000000" pitchFamily="2" charset="2"/>
              <a:buChar char="v"/>
            </a:pPr>
            <a:r>
              <a:rPr lang="ar-JO" dirty="0">
                <a:solidFill>
                  <a:srgbClr val="7030A0"/>
                </a:solidFill>
              </a:rPr>
              <a:t>عند</a:t>
            </a:r>
            <a:r>
              <a:rPr lang="ar-JO" b="1" dirty="0">
                <a:solidFill>
                  <a:srgbClr val="7030A0"/>
                </a:solidFill>
              </a:rPr>
              <a:t> </a:t>
            </a:r>
            <a:r>
              <a:rPr lang="ar-JO" sz="2000" dirty="0">
                <a:solidFill>
                  <a:srgbClr val="7030A0"/>
                </a:solidFill>
              </a:rPr>
              <a:t>إناث </a:t>
            </a:r>
            <a:r>
              <a:rPr lang="ar-JO" sz="2000" dirty="0" err="1">
                <a:solidFill>
                  <a:srgbClr val="7030A0"/>
                </a:solidFill>
              </a:rPr>
              <a:t>إمّهات</a:t>
            </a:r>
            <a:r>
              <a:rPr lang="ar-JO" sz="2000" dirty="0">
                <a:solidFill>
                  <a:srgbClr val="7030A0"/>
                </a:solidFill>
              </a:rPr>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إناث ليست </a:t>
            </a:r>
            <a:r>
              <a:rPr lang="ar-JO" dirty="0" err="1" smtClean="0"/>
              <a:t>إمّهات</a:t>
            </a:r>
            <a:endParaRPr lang="ar-JO" dirty="0"/>
          </a:p>
        </p:txBody>
      </p:sp>
      <p:sp>
        <p:nvSpPr>
          <p:cNvPr id="47" name="חץ למטה 46"/>
          <p:cNvSpPr/>
          <p:nvPr/>
        </p:nvSpPr>
        <p:spPr>
          <a:xfrm>
            <a:off x="2021983" y="3162270"/>
            <a:ext cx="360609" cy="843514"/>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902920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6094" y="0"/>
            <a:ext cx="6606863" cy="830997"/>
          </a:xfrm>
          <a:prstGeom prst="rect">
            <a:avLst/>
          </a:prstGeom>
          <a:solidFill>
            <a:schemeClr val="accent1">
              <a:lumMod val="20000"/>
              <a:lumOff val="80000"/>
            </a:schemeClr>
          </a:solidFill>
          <a:ln>
            <a:solidFill>
              <a:schemeClr val="accent1"/>
            </a:solidFill>
          </a:ln>
        </p:spPr>
        <p:txBody>
          <a:bodyPr wrap="square" rtlCol="1">
            <a:spAutoFit/>
          </a:bodyPr>
          <a:lstStyle/>
          <a:p>
            <a:r>
              <a:rPr lang="ar-JO" sz="2400" dirty="0" err="1" smtClean="0"/>
              <a:t>إمثلة</a:t>
            </a:r>
            <a:r>
              <a:rPr lang="ar-JO" sz="2400" dirty="0" smtClean="0"/>
              <a:t> لمقالات بسيطة لا تشمل عرض تجربة كمية</a:t>
            </a:r>
          </a:p>
          <a:p>
            <a:r>
              <a:rPr lang="ar-JO" sz="2400" dirty="0" smtClean="0"/>
              <a:t>في موقع </a:t>
            </a:r>
            <a:r>
              <a:rPr lang="ar-JO" sz="2400" dirty="0" err="1" smtClean="0"/>
              <a:t>المفمار</a:t>
            </a:r>
            <a:r>
              <a:rPr lang="ar-JO" sz="2400" dirty="0" smtClean="0"/>
              <a:t>: </a:t>
            </a:r>
            <a:r>
              <a:rPr lang="ar-JO" sz="2400" dirty="0" smtClean="0">
                <a:hlinkClick r:id="rId2"/>
              </a:rPr>
              <a:t>رابط للوصول الى هذه المقالات </a:t>
            </a:r>
            <a:endParaRPr lang="ar-JO" sz="2400" dirty="0" smtClean="0"/>
          </a:p>
        </p:txBody>
      </p:sp>
      <p:pic>
        <p:nvPicPr>
          <p:cNvPr id="3" name="תמונה 2">
            <a:hlinkClick r:id="rId2"/>
          </p:cNvPr>
          <p:cNvPicPr>
            <a:picLocks noChangeAspect="1"/>
          </p:cNvPicPr>
          <p:nvPr/>
        </p:nvPicPr>
        <p:blipFill>
          <a:blip r:embed="rId3"/>
          <a:stretch>
            <a:fillRect/>
          </a:stretch>
        </p:blipFill>
        <p:spPr>
          <a:xfrm>
            <a:off x="7931508" y="906015"/>
            <a:ext cx="3981450" cy="5895975"/>
          </a:xfrm>
          <a:prstGeom prst="rect">
            <a:avLst/>
          </a:prstGeom>
        </p:spPr>
      </p:pic>
      <p:sp>
        <p:nvSpPr>
          <p:cNvPr id="4" name="TextBox 3"/>
          <p:cNvSpPr txBox="1"/>
          <p:nvPr/>
        </p:nvSpPr>
        <p:spPr>
          <a:xfrm>
            <a:off x="0" y="0"/>
            <a:ext cx="5306095" cy="6740307"/>
          </a:xfrm>
          <a:prstGeom prst="rect">
            <a:avLst/>
          </a:prstGeom>
          <a:noFill/>
          <a:ln>
            <a:solidFill>
              <a:schemeClr val="tx1"/>
            </a:solidFill>
          </a:ln>
        </p:spPr>
        <p:txBody>
          <a:bodyPr wrap="square" rtlCol="1">
            <a:spAutoFit/>
          </a:bodyPr>
          <a:lstStyle/>
          <a:p>
            <a:r>
              <a:rPr lang="ar-JO" sz="2400" b="1" dirty="0" smtClean="0">
                <a:solidFill>
                  <a:srgbClr val="002060"/>
                </a:solidFill>
              </a:rPr>
              <a:t>عناوين مقالات أخرى (موجودة في ملف, أرسلت لكم الملف مع رسالة الدعوة لهذا اللقاء)</a:t>
            </a:r>
          </a:p>
          <a:p>
            <a:pPr marL="342900" indent="-342900">
              <a:buFont typeface="Wingdings" panose="05000000000000000000" pitchFamily="2" charset="2"/>
              <a:buChar char="Ø"/>
            </a:pPr>
            <a:r>
              <a:rPr lang="ar-JO" sz="2400" dirty="0" smtClean="0"/>
              <a:t>الثقب في الأوزون</a:t>
            </a:r>
          </a:p>
          <a:p>
            <a:pPr marL="342900" indent="-342900">
              <a:buFont typeface="Wingdings" panose="05000000000000000000" pitchFamily="2" charset="2"/>
              <a:buChar char="Ø"/>
            </a:pPr>
            <a:r>
              <a:rPr lang="ar-JO" sz="2400" dirty="0" smtClean="0"/>
              <a:t>في الصباح بيضاء وفي المساء حمراء، لماذا تغيّر أزهار معيّنة لونها ؟</a:t>
            </a:r>
          </a:p>
          <a:p>
            <a:pPr marL="342900" indent="-342900">
              <a:buFont typeface="Wingdings" panose="05000000000000000000" pitchFamily="2" charset="2"/>
              <a:buChar char="Ø"/>
            </a:pPr>
            <a:r>
              <a:rPr lang="ar-JO" sz="2400" dirty="0" smtClean="0"/>
              <a:t>كيف تعيش الحيوانات التي لا تتنفس الأوكسجين ؟</a:t>
            </a:r>
          </a:p>
          <a:p>
            <a:pPr marL="342900" indent="-342900">
              <a:buFont typeface="Wingdings" panose="05000000000000000000" pitchFamily="2" charset="2"/>
              <a:buChar char="Ø"/>
            </a:pPr>
            <a:r>
              <a:rPr lang="ar-JO" sz="2400" dirty="0" smtClean="0"/>
              <a:t>جراد 2004</a:t>
            </a:r>
          </a:p>
          <a:p>
            <a:pPr marL="342900" indent="-342900">
              <a:buFont typeface="Wingdings" panose="05000000000000000000" pitchFamily="2" charset="2"/>
              <a:buChar char="Ø"/>
            </a:pPr>
            <a:r>
              <a:rPr lang="ar-JO" sz="2400" dirty="0" smtClean="0"/>
              <a:t>سرطانات في حصار</a:t>
            </a:r>
          </a:p>
          <a:p>
            <a:pPr marL="342900" indent="-342900">
              <a:buFont typeface="Wingdings" panose="05000000000000000000" pitchFamily="2" charset="2"/>
              <a:buChar char="Ø"/>
            </a:pPr>
            <a:r>
              <a:rPr lang="ar-JO" sz="2400" dirty="0" smtClean="0"/>
              <a:t>الشعاب المرجانية </a:t>
            </a:r>
            <a:r>
              <a:rPr lang="ar-JO" sz="2400" dirty="0" err="1" smtClean="0"/>
              <a:t>واحترار</a:t>
            </a:r>
            <a:r>
              <a:rPr lang="ar-JO" sz="2400" dirty="0" smtClean="0"/>
              <a:t> الأرض</a:t>
            </a:r>
          </a:p>
          <a:p>
            <a:pPr marL="342900" indent="-342900">
              <a:buFont typeface="Wingdings" panose="05000000000000000000" pitchFamily="2" charset="2"/>
              <a:buChar char="Ø"/>
            </a:pPr>
            <a:r>
              <a:rPr lang="ar-JO" sz="2400" dirty="0" smtClean="0"/>
              <a:t>حرق الكرمل </a:t>
            </a:r>
          </a:p>
          <a:p>
            <a:pPr marL="342900" indent="-342900">
              <a:buFont typeface="Wingdings" panose="05000000000000000000" pitchFamily="2" charset="2"/>
              <a:buChar char="Ø"/>
            </a:pPr>
            <a:r>
              <a:rPr lang="ar-JO" sz="2400" dirty="0" smtClean="0"/>
              <a:t>فيتامين </a:t>
            </a:r>
            <a:r>
              <a:rPr lang="en-US" sz="2400" dirty="0" smtClean="0"/>
              <a:t>D</a:t>
            </a:r>
            <a:endParaRPr lang="ar-JO" sz="2400" dirty="0" smtClean="0"/>
          </a:p>
          <a:p>
            <a:pPr marL="342900" indent="-342900">
              <a:buFont typeface="Wingdings" panose="05000000000000000000" pitchFamily="2" charset="2"/>
              <a:buChar char="Ø"/>
            </a:pPr>
            <a:r>
              <a:rPr lang="ar-JO" sz="2400" dirty="0" smtClean="0"/>
              <a:t>تنظيم مستوى الكالسيوم في الدم</a:t>
            </a:r>
          </a:p>
          <a:p>
            <a:pPr marL="342900" indent="-342900">
              <a:buFont typeface="Wingdings" panose="05000000000000000000" pitchFamily="2" charset="2"/>
              <a:buChar char="Ø"/>
            </a:pPr>
            <a:r>
              <a:rPr lang="ar-JO" sz="2400" dirty="0" smtClean="0"/>
              <a:t>بدائل لخلايا الدم الحمراء</a:t>
            </a:r>
          </a:p>
          <a:p>
            <a:pPr marL="342900" indent="-342900">
              <a:buFont typeface="Wingdings" panose="05000000000000000000" pitchFamily="2" charset="2"/>
              <a:buChar char="Ø"/>
            </a:pPr>
            <a:r>
              <a:rPr lang="ar-JO" sz="2400" dirty="0" smtClean="0"/>
              <a:t>الملاريا: مرض قديم ودواء قديم – جديد</a:t>
            </a:r>
          </a:p>
          <a:p>
            <a:pPr marL="342900" indent="-342900">
              <a:buFont typeface="Wingdings" panose="05000000000000000000" pitchFamily="2" charset="2"/>
              <a:buChar char="Ø"/>
            </a:pPr>
            <a:r>
              <a:rPr lang="ar-JO" sz="2400" dirty="0" smtClean="0"/>
              <a:t>صفر المواليد</a:t>
            </a:r>
          </a:p>
          <a:p>
            <a:pPr marL="342900" indent="-342900">
              <a:buFont typeface="Wingdings" panose="05000000000000000000" pitchFamily="2" charset="2"/>
              <a:buChar char="Ø"/>
            </a:pPr>
            <a:r>
              <a:rPr lang="ar-JO" sz="2400" dirty="0" smtClean="0"/>
              <a:t>يمكن ان يكون المرّ "مفيداً" !</a:t>
            </a:r>
          </a:p>
          <a:p>
            <a:pPr marL="342900" indent="-342900">
              <a:buFont typeface="Wingdings" panose="05000000000000000000" pitchFamily="2" charset="2"/>
              <a:buChar char="Ø"/>
            </a:pPr>
            <a:r>
              <a:rPr lang="ar-JO" sz="2400" dirty="0" smtClean="0"/>
              <a:t>ماذا تذرف عيناك ؟</a:t>
            </a:r>
          </a:p>
          <a:p>
            <a:pPr marL="342900" indent="-342900">
              <a:buFont typeface="Wingdings" panose="05000000000000000000" pitchFamily="2" charset="2"/>
              <a:buChar char="Ø"/>
            </a:pPr>
            <a:r>
              <a:rPr lang="ar-JO" sz="2400" dirty="0" smtClean="0"/>
              <a:t>الخفافيش</a:t>
            </a:r>
          </a:p>
        </p:txBody>
      </p:sp>
    </p:spTree>
    <p:extLst>
      <p:ext uri="{BB962C8B-B14F-4D97-AF65-F5344CB8AC3E}">
        <p14:creationId xmlns:p14="http://schemas.microsoft.com/office/powerpoint/2010/main" val="12790403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108547537"/>
              </p:ext>
            </p:extLst>
          </p:nvPr>
        </p:nvGraphicFramePr>
        <p:xfrm>
          <a:off x="143690" y="0"/>
          <a:ext cx="11936550" cy="6132513"/>
        </p:xfrm>
        <a:graphic>
          <a:graphicData uri="http://schemas.openxmlformats.org/drawingml/2006/table">
            <a:tbl>
              <a:tblPr rtl="1" firstRow="1" bandRow="1">
                <a:tableStyleId>{5C22544A-7EE6-4342-B048-85BDC9FD1C3A}</a:tableStyleId>
              </a:tblPr>
              <a:tblGrid>
                <a:gridCol w="5968275">
                  <a:extLst>
                    <a:ext uri="{9D8B030D-6E8A-4147-A177-3AD203B41FA5}">
                      <a16:colId xmlns:a16="http://schemas.microsoft.com/office/drawing/2014/main" val="1288666193"/>
                    </a:ext>
                  </a:extLst>
                </a:gridCol>
                <a:gridCol w="5968275">
                  <a:extLst>
                    <a:ext uri="{9D8B030D-6E8A-4147-A177-3AD203B41FA5}">
                      <a16:colId xmlns:a16="http://schemas.microsoft.com/office/drawing/2014/main" val="4227113049"/>
                    </a:ext>
                  </a:extLst>
                </a:gridCol>
              </a:tblGrid>
              <a:tr h="370840">
                <a:tc>
                  <a:txBody>
                    <a:bodyPr/>
                    <a:lstStyle/>
                    <a:p>
                      <a:pPr algn="ctr" rtl="1"/>
                      <a:r>
                        <a:rPr lang="ar-JO" sz="2800" dirty="0" smtClean="0">
                          <a:solidFill>
                            <a:schemeClr val="bg1"/>
                          </a:solidFill>
                        </a:rPr>
                        <a:t>تحليل </a:t>
                      </a:r>
                      <a:endParaRPr lang="he-IL" sz="2800" dirty="0">
                        <a:solidFill>
                          <a:schemeClr val="bg1"/>
                        </a:solidFill>
                      </a:endParaRPr>
                    </a:p>
                  </a:txBody>
                  <a:tcPr>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800" dirty="0" smtClean="0"/>
                        <a:t>متابعة المقال – سلوك أبويّ </a:t>
                      </a:r>
                      <a:r>
                        <a:rPr lang="ar-JO" sz="1000" dirty="0" smtClean="0"/>
                        <a:t>(طالب</a:t>
                      </a:r>
                      <a:r>
                        <a:rPr lang="he-IL" sz="1000" dirty="0" smtClean="0"/>
                        <a:t>/</a:t>
                      </a:r>
                      <a:r>
                        <a:rPr lang="ar-JO" sz="1000" dirty="0" smtClean="0"/>
                        <a:t>ة يقرأ)</a:t>
                      </a:r>
                      <a:endParaRPr lang="he-IL" sz="1000" dirty="0" smtClean="0"/>
                    </a:p>
                  </a:txBody>
                  <a:tcPr>
                    <a:solidFill>
                      <a:srgbClr val="0070C0"/>
                    </a:solidFill>
                  </a:tcPr>
                </a:tc>
                <a:extLst>
                  <a:ext uri="{0D108BD9-81ED-4DB2-BD59-A6C34878D82A}">
                    <a16:rowId xmlns:a16="http://schemas.microsoft.com/office/drawing/2014/main" val="2150578071"/>
                  </a:ext>
                </a:extLst>
              </a:tr>
              <a:tr h="370840">
                <a:tc>
                  <a:txBody>
                    <a:bodyPr/>
                    <a:lstStyle/>
                    <a:p>
                      <a:pPr rtl="1"/>
                      <a:r>
                        <a:rPr lang="ar-JO" sz="2400" b="0" dirty="0" smtClean="0">
                          <a:solidFill>
                            <a:srgbClr val="0070C0"/>
                          </a:solidFill>
                        </a:rPr>
                        <a:t>يعرضون</a:t>
                      </a:r>
                      <a:r>
                        <a:rPr lang="ar-JO" sz="2400" b="0" baseline="0" dirty="0" smtClean="0">
                          <a:solidFill>
                            <a:srgbClr val="0070C0"/>
                          </a:solidFill>
                        </a:rPr>
                        <a:t> موضوع التجربة </a:t>
                      </a:r>
                      <a:endParaRPr lang="en-US" sz="2400" b="0" baseline="0" dirty="0" smtClean="0">
                        <a:solidFill>
                          <a:srgbClr val="0070C0"/>
                        </a:solidFill>
                      </a:endParaRPr>
                    </a:p>
                    <a:p>
                      <a:pPr rtl="1"/>
                      <a:r>
                        <a:rPr lang="ar-JO" sz="2400" b="0" baseline="0" dirty="0" smtClean="0">
                          <a:solidFill>
                            <a:srgbClr val="0070C0"/>
                          </a:solidFill>
                        </a:rPr>
                        <a:t>يكفي ان نكتب أداة السؤال "</a:t>
                      </a:r>
                      <a:r>
                        <a:rPr lang="ar-JO" sz="2400" b="0" baseline="0" dirty="0" smtClean="0">
                          <a:solidFill>
                            <a:srgbClr val="C00000"/>
                          </a:solidFill>
                        </a:rPr>
                        <a:t>ما هو </a:t>
                      </a:r>
                      <a:r>
                        <a:rPr lang="ar-JO" sz="2400" b="0" baseline="0" dirty="0" smtClean="0">
                          <a:solidFill>
                            <a:srgbClr val="0070C0"/>
                          </a:solidFill>
                        </a:rPr>
                        <a:t>" ونحصل على:</a:t>
                      </a:r>
                    </a:p>
                    <a:p>
                      <a:pPr rtl="1"/>
                      <a:r>
                        <a:rPr lang="ar-JO" sz="2400" b="0" baseline="0" dirty="0" smtClean="0">
                          <a:solidFill>
                            <a:srgbClr val="C00000"/>
                          </a:solidFill>
                        </a:rPr>
                        <a:t>ما هو </a:t>
                      </a:r>
                      <a:r>
                        <a:rPr lang="ar-JO" sz="2400" b="0" baseline="0" dirty="0" smtClean="0">
                          <a:solidFill>
                            <a:srgbClr val="0070C0"/>
                          </a:solidFill>
                        </a:rPr>
                        <a:t>تأثير </a:t>
                      </a:r>
                      <a:r>
                        <a:rPr lang="ar-JO" sz="2400" b="0" baseline="0" dirty="0" smtClean="0">
                          <a:solidFill>
                            <a:srgbClr val="FF0000"/>
                          </a:solidFill>
                        </a:rPr>
                        <a:t>مستوى الإنزيم  </a:t>
                      </a:r>
                      <a:r>
                        <a:rPr lang="en-US" sz="2400" b="0" baseline="0" dirty="0" smtClean="0">
                          <a:solidFill>
                            <a:srgbClr val="FF0000"/>
                          </a:solidFill>
                        </a:rPr>
                        <a:t>TH</a:t>
                      </a:r>
                      <a:r>
                        <a:rPr lang="ar-JO" sz="2400" b="0" baseline="0" dirty="0" smtClean="0">
                          <a:solidFill>
                            <a:srgbClr val="0070C0"/>
                          </a:solidFill>
                        </a:rPr>
                        <a:t> على </a:t>
                      </a:r>
                      <a:r>
                        <a:rPr lang="ar-JO" sz="2400" b="0" baseline="0" dirty="0" smtClean="0">
                          <a:solidFill>
                            <a:schemeClr val="tx1"/>
                          </a:solidFill>
                        </a:rPr>
                        <a:t>مستوى السلوك الأبويّ </a:t>
                      </a:r>
                      <a:r>
                        <a:rPr lang="ar-JO" sz="2400" b="0" baseline="0" dirty="0" smtClean="0">
                          <a:solidFill>
                            <a:srgbClr val="0070C0"/>
                          </a:solidFill>
                        </a:rPr>
                        <a:t>لدى إناث تعيش في الأقفاص ؟</a:t>
                      </a:r>
                    </a:p>
                  </a:txBody>
                  <a:tcPr>
                    <a:solidFill>
                      <a:schemeClr val="bg1">
                        <a:lumMod val="95000"/>
                      </a:schemeClr>
                    </a:solidFill>
                  </a:tcPr>
                </a:tc>
                <a:tc>
                  <a:txBody>
                    <a:bodyPr/>
                    <a:lstStyle/>
                    <a:p>
                      <a:pPr algn="r" rtl="1">
                        <a:lnSpc>
                          <a:spcPct val="107000"/>
                        </a:lnSpc>
                        <a:spcAft>
                          <a:spcPts val="800"/>
                        </a:spcAft>
                      </a:pPr>
                      <a:r>
                        <a:rPr lang="ar-JO" sz="2400" b="0" dirty="0" smtClean="0">
                          <a:solidFill>
                            <a:schemeClr val="tx1"/>
                          </a:solidFill>
                        </a:rPr>
                        <a:t>في</a:t>
                      </a:r>
                      <a:r>
                        <a:rPr lang="ar-JO" sz="2400" b="0" baseline="0" dirty="0" smtClean="0">
                          <a:solidFill>
                            <a:schemeClr val="tx1"/>
                          </a:solidFill>
                        </a:rPr>
                        <a:t> المرحلة </a:t>
                      </a:r>
                      <a:r>
                        <a:rPr lang="ar-JO" sz="24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الثانية</a:t>
                      </a:r>
                      <a:r>
                        <a:rPr lang="ar-JO" sz="2400" b="0" baseline="0" dirty="0" smtClean="0">
                          <a:solidFill>
                            <a:schemeClr val="tx1"/>
                          </a:solidFill>
                        </a:rPr>
                        <a:t> من البحث, </a:t>
                      </a:r>
                      <a:r>
                        <a:rPr lang="ar-JO" sz="24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فحص</a:t>
                      </a:r>
                      <a:r>
                        <a:rPr lang="ar-JO" sz="2400" b="0" baseline="0" dirty="0" smtClean="0">
                          <a:solidFill>
                            <a:schemeClr val="tx1"/>
                          </a:solidFill>
                        </a:rPr>
                        <a:t> الباحثون </a:t>
                      </a:r>
                      <a:r>
                        <a:rPr lang="ar-JO" sz="24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تأثير مستوى الإنزيم </a:t>
                      </a:r>
                      <a:r>
                        <a:rPr lang="en-US" sz="2400" b="0" dirty="0" smtClean="0">
                          <a:solidFill>
                            <a:schemeClr val="tx1"/>
                          </a:solidFill>
                          <a:effectLst/>
                          <a:highlight>
                            <a:srgbClr val="FFFF00"/>
                          </a:highlight>
                          <a:latin typeface="Calibri" panose="020F0502020204030204" pitchFamily="34" charset="0"/>
                          <a:ea typeface="Calibri" panose="020F0502020204030204" pitchFamily="34" charset="0"/>
                          <a:cs typeface="Arial" panose="020B0604020202020204" pitchFamily="34" charset="0"/>
                        </a:rPr>
                        <a:t>TH</a:t>
                      </a:r>
                      <a:r>
                        <a:rPr lang="ar-JO" sz="24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 على السلوك الأبوي</a:t>
                      </a:r>
                      <a:r>
                        <a:rPr lang="ar-JO" sz="2400" b="0" baseline="0" dirty="0" smtClean="0">
                          <a:solidFill>
                            <a:schemeClr val="tx1"/>
                          </a:solidFill>
                        </a:rPr>
                        <a:t> لدى إناث تعيش في الأقفاص. فُحص السلوك الأبويّ حسب </a:t>
                      </a:r>
                      <a:r>
                        <a:rPr lang="ar-JO" sz="2400" b="0" dirty="0" smtClean="0">
                          <a:solidFill>
                            <a:schemeClr val="tx1"/>
                          </a:solidFill>
                          <a:effectLst/>
                          <a:highlight>
                            <a:srgbClr val="FFFF00"/>
                          </a:highlight>
                          <a:latin typeface="Calibri" panose="020F0502020204030204" pitchFamily="34" charset="0"/>
                          <a:ea typeface="Calibri" panose="020F0502020204030204" pitchFamily="34" charset="0"/>
                          <a:cs typeface="+mn-cs"/>
                        </a:rPr>
                        <a:t>المدّة الزمنيّة </a:t>
                      </a:r>
                      <a:r>
                        <a:rPr lang="ar-JO" sz="2400" b="0" baseline="0" dirty="0" smtClean="0">
                          <a:solidFill>
                            <a:schemeClr val="tx1"/>
                          </a:solidFill>
                        </a:rPr>
                        <a:t>التي احتاجتها الأمّ لإعادة جرو وُضع في زاوية القفص إلى وكر التكاثر, الذي كان مكاناً محمياً في القفص.</a:t>
                      </a:r>
                      <a:endParaRPr lang="he-IL" sz="2400" b="0" dirty="0">
                        <a:solidFill>
                          <a:schemeClr val="tx1"/>
                        </a:solidFill>
                      </a:endParaRPr>
                    </a:p>
                  </a:txBody>
                  <a:tcPr>
                    <a:solidFill>
                      <a:schemeClr val="bg1">
                        <a:lumMod val="95000"/>
                      </a:schemeClr>
                    </a:solidFill>
                  </a:tcPr>
                </a:tc>
                <a:extLst>
                  <a:ext uri="{0D108BD9-81ED-4DB2-BD59-A6C34878D82A}">
                    <a16:rowId xmlns:a16="http://schemas.microsoft.com/office/drawing/2014/main" val="334994110"/>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2400" dirty="0" smtClean="0"/>
                        <a:t>لماذا</a:t>
                      </a:r>
                      <a:r>
                        <a:rPr lang="ar-JO" sz="2400" baseline="0" dirty="0" smtClean="0"/>
                        <a:t> فحص الباحثون في التجربة إناثاً أمّهات وليس ذكوراً آباء ؟</a:t>
                      </a:r>
                      <a:endParaRPr lang="he-IL" sz="2400" dirty="0" smtClean="0"/>
                    </a:p>
                  </a:txBody>
                  <a:tcPr>
                    <a:solidFill>
                      <a:schemeClr val="tx2">
                        <a:lumMod val="20000"/>
                        <a:lumOff val="80000"/>
                      </a:schemeClr>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2400" dirty="0" smtClean="0"/>
                        <a:t>أخذ الباحثون إناثاً</a:t>
                      </a:r>
                      <a:r>
                        <a:rPr lang="ar-JO" sz="2400" baseline="0" dirty="0" smtClean="0"/>
                        <a:t> أمّهات وقسّموها إلى مجموعتين:</a:t>
                      </a:r>
                      <a:r>
                        <a:rPr lang="ar-JO" sz="2400" dirty="0" smtClean="0"/>
                        <a:t> </a:t>
                      </a:r>
                      <a:endParaRPr lang="he-IL" sz="2400" dirty="0" smtClean="0"/>
                    </a:p>
                    <a:p>
                      <a:pPr rtl="1"/>
                      <a:endParaRPr lang="he-IL" sz="2400" dirty="0"/>
                    </a:p>
                  </a:txBody>
                  <a:tcPr>
                    <a:solidFill>
                      <a:schemeClr val="tx2">
                        <a:lumMod val="20000"/>
                        <a:lumOff val="80000"/>
                      </a:schemeClr>
                    </a:solidFill>
                  </a:tcPr>
                </a:tc>
                <a:extLst>
                  <a:ext uri="{0D108BD9-81ED-4DB2-BD59-A6C34878D82A}">
                    <a16:rowId xmlns:a16="http://schemas.microsoft.com/office/drawing/2014/main" val="3273031978"/>
                  </a:ext>
                </a:extLst>
              </a:tr>
              <a:tr h="370840">
                <a:tc>
                  <a:txBody>
                    <a:bodyPr/>
                    <a:lstStyle/>
                    <a:p>
                      <a:pPr rtl="1"/>
                      <a:r>
                        <a:rPr lang="ar-JO" sz="2400" dirty="0" err="1" smtClean="0"/>
                        <a:t>بناءاً</a:t>
                      </a:r>
                      <a:r>
                        <a:rPr lang="ar-JO" sz="2400" baseline="0" dirty="0" smtClean="0"/>
                        <a:t> على سؤال البحث وعلى هذه المعلومات </a:t>
                      </a:r>
                      <a:endParaRPr lang="he-IL" sz="2400" dirty="0" smtClean="0"/>
                    </a:p>
                    <a:p>
                      <a:pPr marL="342900" indent="-342900" rtl="1">
                        <a:buFont typeface="Courier New" panose="02070309020205020404" pitchFamily="49" charset="0"/>
                        <a:buChar char="o"/>
                      </a:pPr>
                      <a:r>
                        <a:rPr lang="ar-JO" sz="2400" dirty="0" smtClean="0">
                          <a:solidFill>
                            <a:srgbClr val="FF0000"/>
                          </a:solidFill>
                        </a:rPr>
                        <a:t>ما</a:t>
                      </a:r>
                      <a:r>
                        <a:rPr lang="ar-JO" sz="2400" baseline="0" dirty="0" smtClean="0">
                          <a:solidFill>
                            <a:srgbClr val="FF0000"/>
                          </a:solidFill>
                        </a:rPr>
                        <a:t> هو المتغير المستقل ؟</a:t>
                      </a:r>
                    </a:p>
                    <a:p>
                      <a:pPr marL="342900" indent="-342900" rtl="1">
                        <a:buFont typeface="Courier New" panose="02070309020205020404" pitchFamily="49" charset="0"/>
                        <a:buChar char="o"/>
                      </a:pPr>
                      <a:r>
                        <a:rPr lang="ar-JO" sz="2400" baseline="0" dirty="0" smtClean="0"/>
                        <a:t>وكيف تمّ تغييره ؟</a:t>
                      </a:r>
                      <a:endParaRPr lang="he-IL" sz="2400" dirty="0" smtClean="0"/>
                    </a:p>
                  </a:txBody>
                  <a:tcPr/>
                </a:tc>
                <a:tc>
                  <a:txBody>
                    <a:bodyPr/>
                    <a:lstStyle/>
                    <a:p>
                      <a:pPr rtl="1"/>
                      <a:r>
                        <a:rPr lang="ar-JO" sz="2400" dirty="0" smtClean="0">
                          <a:effectLst/>
                          <a:highlight>
                            <a:srgbClr val="FFFF00"/>
                          </a:highlight>
                          <a:latin typeface="Calibri" panose="020F0502020204030204" pitchFamily="34" charset="0"/>
                          <a:ea typeface="Calibri" panose="020F0502020204030204" pitchFamily="34" charset="0"/>
                          <a:cs typeface="+mn-cs"/>
                        </a:rPr>
                        <a:t>تلقّت</a:t>
                      </a:r>
                      <a:r>
                        <a:rPr lang="ar-JO" sz="2400" b="0" dirty="0" smtClean="0">
                          <a:solidFill>
                            <a:schemeClr val="tx1"/>
                          </a:solidFill>
                        </a:rPr>
                        <a:t> الإناث في إحدى المجموعتين </a:t>
                      </a:r>
                      <a:r>
                        <a:rPr lang="ar-JO" sz="2400" dirty="0" smtClean="0">
                          <a:effectLst/>
                          <a:highlight>
                            <a:srgbClr val="FFFF00"/>
                          </a:highlight>
                          <a:latin typeface="Calibri" panose="020F0502020204030204" pitchFamily="34" charset="0"/>
                          <a:ea typeface="Calibri" panose="020F0502020204030204" pitchFamily="34" charset="0"/>
                          <a:cs typeface="+mn-cs"/>
                        </a:rPr>
                        <a:t>معالجة</a:t>
                      </a:r>
                      <a:r>
                        <a:rPr lang="ar-JO" sz="2400" b="0" dirty="0" smtClean="0">
                          <a:solidFill>
                            <a:schemeClr val="tx1"/>
                          </a:solidFill>
                        </a:rPr>
                        <a:t> لتقليص</a:t>
                      </a:r>
                      <a:r>
                        <a:rPr lang="ar-JO" sz="2400" b="0" baseline="0" dirty="0" smtClean="0">
                          <a:solidFill>
                            <a:schemeClr val="tx1"/>
                          </a:solidFill>
                        </a:rPr>
                        <a:t> إنتاج الإنزيم </a:t>
                      </a:r>
                      <a:r>
                        <a:rPr lang="en-US" sz="2400" b="0" baseline="0" dirty="0" smtClean="0">
                          <a:solidFill>
                            <a:schemeClr val="tx1"/>
                          </a:solidFill>
                        </a:rPr>
                        <a:t>TH</a:t>
                      </a:r>
                      <a:r>
                        <a:rPr lang="ar-JO" sz="2400" b="0" baseline="0" dirty="0" smtClean="0">
                          <a:solidFill>
                            <a:schemeClr val="tx1"/>
                          </a:solidFill>
                        </a:rPr>
                        <a:t> في الخلايا العصبيّة في منطقة </a:t>
                      </a:r>
                      <a:r>
                        <a:rPr lang="en-US" sz="2400" b="0" baseline="0" dirty="0" smtClean="0">
                          <a:solidFill>
                            <a:schemeClr val="tx1"/>
                          </a:solidFill>
                        </a:rPr>
                        <a:t>AVPV</a:t>
                      </a:r>
                      <a:r>
                        <a:rPr lang="ar-JO" sz="2400" b="0" baseline="0" dirty="0" smtClean="0">
                          <a:solidFill>
                            <a:schemeClr val="tx1"/>
                          </a:solidFill>
                        </a:rPr>
                        <a:t>, والإناث في </a:t>
                      </a:r>
                      <a:r>
                        <a:rPr lang="ar-JO" sz="2400" dirty="0" smtClean="0">
                          <a:effectLst/>
                          <a:highlight>
                            <a:srgbClr val="FFFF00"/>
                          </a:highlight>
                          <a:latin typeface="Calibri" panose="020F0502020204030204" pitchFamily="34" charset="0"/>
                          <a:ea typeface="Calibri" panose="020F0502020204030204" pitchFamily="34" charset="0"/>
                          <a:cs typeface="+mn-cs"/>
                        </a:rPr>
                        <a:t>المجموعة الأخرى – لم تتلقّ أيّة معالجة</a:t>
                      </a:r>
                      <a:r>
                        <a:rPr lang="ar-JO" sz="2400" b="0" baseline="0" dirty="0" smtClean="0">
                          <a:solidFill>
                            <a:schemeClr val="tx1"/>
                          </a:solidFill>
                        </a:rPr>
                        <a:t>. </a:t>
                      </a:r>
                    </a:p>
                  </a:txBody>
                  <a:tcPr/>
                </a:tc>
                <a:extLst>
                  <a:ext uri="{0D108BD9-81ED-4DB2-BD59-A6C34878D82A}">
                    <a16:rowId xmlns:a16="http://schemas.microsoft.com/office/drawing/2014/main" val="3361477095"/>
                  </a:ext>
                </a:extLst>
              </a:tr>
              <a:tr h="370840">
                <a:tc>
                  <a:txBody>
                    <a:bodyPr/>
                    <a:lstStyle/>
                    <a:p>
                      <a:pPr rtl="1"/>
                      <a:r>
                        <a:rPr lang="ar-JO" sz="2400" dirty="0" err="1" smtClean="0"/>
                        <a:t>بناءاً</a:t>
                      </a:r>
                      <a:r>
                        <a:rPr lang="ar-JO" sz="2400" dirty="0" smtClean="0"/>
                        <a:t> على سؤال البحث وعلى هذه المعلومات</a:t>
                      </a:r>
                    </a:p>
                    <a:p>
                      <a:pPr marL="342900" indent="-342900" rtl="1">
                        <a:buFont typeface="Wingdings" panose="05000000000000000000" pitchFamily="2" charset="2"/>
                        <a:buChar char="§"/>
                      </a:pPr>
                      <a:r>
                        <a:rPr lang="ar-JO" sz="2400" dirty="0" smtClean="0"/>
                        <a:t>ما هو المتغير المتعلِّق ؟</a:t>
                      </a:r>
                    </a:p>
                    <a:p>
                      <a:pPr marL="342900" indent="-342900" rtl="1">
                        <a:buFont typeface="Wingdings" panose="05000000000000000000" pitchFamily="2" charset="2"/>
                        <a:buChar char="§"/>
                      </a:pPr>
                      <a:r>
                        <a:rPr lang="ar-JO" sz="2400" dirty="0" smtClean="0"/>
                        <a:t>وكيف تمّ قياسه ؟</a:t>
                      </a:r>
                    </a:p>
                    <a:p>
                      <a:pPr marL="342900" marR="0" indent="-342900" algn="r" defTabSz="914400" rtl="1" eaLnBrk="1" fontAlgn="auto" latinLnBrk="0" hangingPunct="1">
                        <a:lnSpc>
                          <a:spcPct val="100000"/>
                        </a:lnSpc>
                        <a:spcBef>
                          <a:spcPts val="0"/>
                        </a:spcBef>
                        <a:spcAft>
                          <a:spcPts val="0"/>
                        </a:spcAft>
                        <a:buClrTx/>
                        <a:buSzTx/>
                        <a:buFont typeface="Wingdings" panose="05000000000000000000" pitchFamily="2" charset="2"/>
                        <a:buChar char="§"/>
                        <a:tabLst/>
                        <a:defRPr/>
                      </a:pPr>
                      <a:r>
                        <a:rPr lang="ar-JO" sz="2400" dirty="0" smtClean="0"/>
                        <a:t>وما هي العلاقة بين طريقة القياس</a:t>
                      </a:r>
                      <a:r>
                        <a:rPr lang="ar-JO" sz="2400" baseline="0" dirty="0" smtClean="0"/>
                        <a:t> وبين المتغير المتعلِّق ؟</a:t>
                      </a:r>
                    </a:p>
                  </a:txBody>
                  <a:tcPr>
                    <a:solidFill>
                      <a:schemeClr val="bg1">
                        <a:lumMod val="95000"/>
                      </a:schemeClr>
                    </a:solidFill>
                  </a:tcPr>
                </a:tc>
                <a:tc>
                  <a:txBody>
                    <a:bodyPr/>
                    <a:lstStyle/>
                    <a:p>
                      <a:pPr rtl="1"/>
                      <a:r>
                        <a:rPr lang="ar-JO" sz="2400" dirty="0" smtClean="0">
                          <a:effectLst/>
                          <a:highlight>
                            <a:srgbClr val="FFFF00"/>
                          </a:highlight>
                          <a:latin typeface="Calibri" panose="020F0502020204030204" pitchFamily="34" charset="0"/>
                          <a:ea typeface="Calibri" panose="020F0502020204030204" pitchFamily="34" charset="0"/>
                          <a:cs typeface="+mn-cs"/>
                        </a:rPr>
                        <a:t>قاس</a:t>
                      </a:r>
                      <a:r>
                        <a:rPr lang="ar-JO" sz="2400" dirty="0" smtClean="0">
                          <a:solidFill>
                            <a:schemeClr val="tx1"/>
                          </a:solidFill>
                        </a:rPr>
                        <a:t> الباحثون</a:t>
                      </a:r>
                      <a:r>
                        <a:rPr lang="ar-JO" sz="2400" baseline="0" dirty="0" smtClean="0">
                          <a:solidFill>
                            <a:schemeClr val="tx1"/>
                          </a:solidFill>
                        </a:rPr>
                        <a:t> </a:t>
                      </a:r>
                      <a:r>
                        <a:rPr lang="ar-JO" sz="2400" dirty="0" smtClean="0">
                          <a:effectLst/>
                          <a:highlight>
                            <a:srgbClr val="FFFF00"/>
                          </a:highlight>
                          <a:latin typeface="Calibri" panose="020F0502020204030204" pitchFamily="34" charset="0"/>
                          <a:ea typeface="Calibri" panose="020F0502020204030204" pitchFamily="34" charset="0"/>
                          <a:cs typeface="+mn-cs"/>
                        </a:rPr>
                        <a:t>الزمن الذي احتاجته </a:t>
                      </a:r>
                      <a:r>
                        <a:rPr lang="ar-JO" sz="2400" baseline="0" dirty="0" smtClean="0">
                          <a:solidFill>
                            <a:schemeClr val="tx1"/>
                          </a:solidFill>
                        </a:rPr>
                        <a:t>الإناث لإعادة جراء وُضعت في زاوية القفص إلى وكر التكاثر.</a:t>
                      </a:r>
                      <a:endParaRPr lang="he-IL" sz="2400" dirty="0">
                        <a:solidFill>
                          <a:schemeClr val="tx1"/>
                        </a:solidFill>
                      </a:endParaRPr>
                    </a:p>
                  </a:txBody>
                  <a:tcPr>
                    <a:solidFill>
                      <a:schemeClr val="bg1">
                        <a:lumMod val="95000"/>
                      </a:schemeClr>
                    </a:solidFill>
                  </a:tcPr>
                </a:tc>
                <a:extLst>
                  <a:ext uri="{0D108BD9-81ED-4DB2-BD59-A6C34878D82A}">
                    <a16:rowId xmlns:a16="http://schemas.microsoft.com/office/drawing/2014/main" val="3704788916"/>
                  </a:ext>
                </a:extLst>
              </a:tr>
            </a:tbl>
          </a:graphicData>
        </a:graphic>
      </p:graphicFrame>
      <p:sp>
        <p:nvSpPr>
          <p:cNvPr id="3" name="TextBox 2"/>
          <p:cNvSpPr txBox="1"/>
          <p:nvPr/>
        </p:nvSpPr>
        <p:spPr>
          <a:xfrm>
            <a:off x="10959921" y="6426558"/>
            <a:ext cx="927279" cy="369332"/>
          </a:xfrm>
          <a:prstGeom prst="rect">
            <a:avLst/>
          </a:prstGeom>
          <a:noFill/>
        </p:spPr>
        <p:txBody>
          <a:bodyPr wrap="square" rtlCol="1">
            <a:spAutoFit/>
          </a:bodyPr>
          <a:lstStyle/>
          <a:p>
            <a:r>
              <a:rPr lang="ar-JO" dirty="0" smtClean="0"/>
              <a:t>إلى النتائج </a:t>
            </a:r>
            <a:endParaRPr lang="he-IL" dirty="0"/>
          </a:p>
        </p:txBody>
      </p:sp>
      <p:sp>
        <p:nvSpPr>
          <p:cNvPr id="4" name="חץ ימינה 3"/>
          <p:cNvSpPr/>
          <p:nvPr/>
        </p:nvSpPr>
        <p:spPr>
          <a:xfrm rot="10800000">
            <a:off x="9775065" y="6527511"/>
            <a:ext cx="759853" cy="167425"/>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4674053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p:nvPr/>
        </p:nvPicPr>
        <p:blipFill>
          <a:blip r:embed="rId2"/>
          <a:stretch>
            <a:fillRect/>
          </a:stretch>
        </p:blipFill>
        <p:spPr>
          <a:xfrm>
            <a:off x="0" y="457200"/>
            <a:ext cx="7740203" cy="5009558"/>
          </a:xfrm>
          <a:prstGeom prst="rect">
            <a:avLst/>
          </a:prstGeom>
          <a:ln>
            <a:solidFill>
              <a:srgbClr val="C00000"/>
            </a:solidFill>
          </a:ln>
        </p:spPr>
      </p:pic>
      <p:sp>
        <p:nvSpPr>
          <p:cNvPr id="4" name="TextBox 3"/>
          <p:cNvSpPr txBox="1"/>
          <p:nvPr/>
        </p:nvSpPr>
        <p:spPr>
          <a:xfrm>
            <a:off x="7778840" y="457200"/>
            <a:ext cx="4069724" cy="3416320"/>
          </a:xfrm>
          <a:prstGeom prst="rect">
            <a:avLst/>
          </a:prstGeom>
          <a:noFill/>
          <a:ln>
            <a:solidFill>
              <a:srgbClr val="C00000"/>
            </a:solidFill>
          </a:ln>
        </p:spPr>
        <p:txBody>
          <a:bodyPr wrap="square" rtlCol="1">
            <a:spAutoFit/>
          </a:bodyPr>
          <a:lstStyle/>
          <a:p>
            <a:r>
              <a:rPr lang="ar-JO" sz="2400" dirty="0" smtClean="0">
                <a:solidFill>
                  <a:srgbClr val="0070C0"/>
                </a:solidFill>
              </a:rPr>
              <a:t>مرّة أخرى، من المفيد جداً أن نطلب من أحد الطلاب </a:t>
            </a:r>
            <a:r>
              <a:rPr lang="ar-JO" sz="2400" dirty="0" err="1" smtClean="0">
                <a:solidFill>
                  <a:srgbClr val="0070C0"/>
                </a:solidFill>
              </a:rPr>
              <a:t>قرائة</a:t>
            </a:r>
            <a:r>
              <a:rPr lang="ar-JO" sz="2400" dirty="0" smtClean="0">
                <a:solidFill>
                  <a:srgbClr val="0070C0"/>
                </a:solidFill>
              </a:rPr>
              <a:t>:</a:t>
            </a:r>
          </a:p>
          <a:p>
            <a:endParaRPr lang="ar-JO" sz="2400" dirty="0" smtClean="0">
              <a:solidFill>
                <a:srgbClr val="0070C0"/>
              </a:solidFill>
            </a:endParaRPr>
          </a:p>
          <a:p>
            <a:pPr marL="285750" indent="-285750">
              <a:buFont typeface="Wingdings" panose="05000000000000000000" pitchFamily="2" charset="2"/>
              <a:buChar char="ü"/>
            </a:pPr>
            <a:r>
              <a:rPr lang="ar-JO" sz="2400" dirty="0" smtClean="0">
                <a:solidFill>
                  <a:srgbClr val="0070C0"/>
                </a:solidFill>
              </a:rPr>
              <a:t>عنوان الرسم البياني</a:t>
            </a:r>
          </a:p>
          <a:p>
            <a:pPr marL="285750" indent="-285750">
              <a:buFont typeface="Wingdings" panose="05000000000000000000" pitchFamily="2" charset="2"/>
              <a:buChar char="ü"/>
            </a:pPr>
            <a:r>
              <a:rPr lang="ar-JO" sz="2400" dirty="0" smtClean="0">
                <a:solidFill>
                  <a:srgbClr val="0070C0"/>
                </a:solidFill>
              </a:rPr>
              <a:t>عنوان المحور الأفقي</a:t>
            </a:r>
          </a:p>
          <a:p>
            <a:pPr marL="285750" indent="-285750">
              <a:buFont typeface="Wingdings" panose="05000000000000000000" pitchFamily="2" charset="2"/>
              <a:buChar char="ü"/>
            </a:pPr>
            <a:r>
              <a:rPr lang="ar-JO" sz="2400" dirty="0" smtClean="0">
                <a:solidFill>
                  <a:srgbClr val="0070C0"/>
                </a:solidFill>
              </a:rPr>
              <a:t>عنوان المحور العامودي</a:t>
            </a:r>
          </a:p>
          <a:p>
            <a:endParaRPr lang="ar-JO" sz="2400" dirty="0">
              <a:solidFill>
                <a:srgbClr val="0070C0"/>
              </a:solidFill>
            </a:endParaRPr>
          </a:p>
          <a:p>
            <a:r>
              <a:rPr lang="ar-JO" sz="2400" dirty="0" smtClean="0">
                <a:solidFill>
                  <a:srgbClr val="0070C0"/>
                </a:solidFill>
              </a:rPr>
              <a:t>هذه القراءة تُدخِل الطلاب إلى فحوى الرسم البياني</a:t>
            </a:r>
          </a:p>
        </p:txBody>
      </p:sp>
      <p:sp>
        <p:nvSpPr>
          <p:cNvPr id="5" name="TextBox 4"/>
          <p:cNvSpPr txBox="1"/>
          <p:nvPr/>
        </p:nvSpPr>
        <p:spPr>
          <a:xfrm>
            <a:off x="7740202" y="3989430"/>
            <a:ext cx="4451797" cy="2585323"/>
          </a:xfrm>
          <a:prstGeom prst="rect">
            <a:avLst/>
          </a:prstGeom>
          <a:noFill/>
          <a:ln>
            <a:solidFill>
              <a:srgbClr val="C00000"/>
            </a:solidFill>
          </a:ln>
        </p:spPr>
        <p:txBody>
          <a:bodyPr wrap="square" rtlCol="1">
            <a:spAutoFit/>
          </a:bodyPr>
          <a:lstStyle/>
          <a:p>
            <a:r>
              <a:rPr lang="ar-JO" sz="2400" dirty="0" err="1" smtClean="0">
                <a:solidFill>
                  <a:srgbClr val="0070C0"/>
                </a:solidFill>
              </a:rPr>
              <a:t>بناءاً</a:t>
            </a:r>
            <a:r>
              <a:rPr lang="ar-JO" sz="2400" dirty="0" smtClean="0">
                <a:solidFill>
                  <a:srgbClr val="0070C0"/>
                </a:solidFill>
              </a:rPr>
              <a:t> على المعلومات من الشريحة السابقة،</a:t>
            </a:r>
          </a:p>
          <a:p>
            <a:r>
              <a:rPr lang="ar-JO" sz="2400" dirty="0" smtClean="0">
                <a:solidFill>
                  <a:srgbClr val="0070C0"/>
                </a:solidFill>
              </a:rPr>
              <a:t> سؤال للطلاب:</a:t>
            </a:r>
          </a:p>
          <a:p>
            <a:pPr marL="342900" indent="-342900">
              <a:buFont typeface="Wingdings" panose="05000000000000000000" pitchFamily="2" charset="2"/>
              <a:buChar char="§"/>
            </a:pPr>
            <a:r>
              <a:rPr lang="ar-JO" sz="2400" dirty="0" smtClean="0">
                <a:solidFill>
                  <a:srgbClr val="0070C0"/>
                </a:solidFill>
              </a:rPr>
              <a:t>ما </a:t>
            </a:r>
            <a:r>
              <a:rPr lang="ar-JO" sz="2400" dirty="0">
                <a:solidFill>
                  <a:srgbClr val="0070C0"/>
                </a:solidFill>
              </a:rPr>
              <a:t>معنى مستوى </a:t>
            </a:r>
            <a:r>
              <a:rPr lang="en-US" sz="2400" dirty="0">
                <a:solidFill>
                  <a:srgbClr val="0070C0"/>
                </a:solidFill>
              </a:rPr>
              <a:t>TH </a:t>
            </a:r>
            <a:r>
              <a:rPr lang="ar-JO" sz="2400" dirty="0">
                <a:solidFill>
                  <a:srgbClr val="0070C0"/>
                </a:solidFill>
              </a:rPr>
              <a:t> مُقلّص </a:t>
            </a:r>
            <a:r>
              <a:rPr lang="ar-JO" sz="2400" dirty="0" smtClean="0">
                <a:solidFill>
                  <a:srgbClr val="0070C0"/>
                </a:solidFill>
              </a:rPr>
              <a:t>؟</a:t>
            </a:r>
          </a:p>
          <a:p>
            <a:pPr marL="342900" indent="-342900">
              <a:buFont typeface="Wingdings" panose="05000000000000000000" pitchFamily="2" charset="2"/>
              <a:buChar char="§"/>
            </a:pPr>
            <a:r>
              <a:rPr lang="ar-JO" sz="2400" dirty="0" smtClean="0">
                <a:solidFill>
                  <a:srgbClr val="0070C0"/>
                </a:solidFill>
              </a:rPr>
              <a:t> </a:t>
            </a:r>
            <a:r>
              <a:rPr lang="ar-JO" sz="2400" dirty="0">
                <a:solidFill>
                  <a:srgbClr val="0070C0"/>
                </a:solidFill>
              </a:rPr>
              <a:t>من هي هذه المجموعة </a:t>
            </a:r>
            <a:r>
              <a:rPr lang="ar-JO" sz="2400" dirty="0" smtClean="0">
                <a:solidFill>
                  <a:srgbClr val="0070C0"/>
                </a:solidFill>
              </a:rPr>
              <a:t>؟</a:t>
            </a:r>
          </a:p>
          <a:p>
            <a:pPr marL="342900" indent="-342900">
              <a:buFont typeface="Wingdings" panose="05000000000000000000" pitchFamily="2" charset="2"/>
              <a:buChar char="§"/>
            </a:pPr>
            <a:r>
              <a:rPr lang="ar-JO" sz="2400" dirty="0" smtClean="0">
                <a:solidFill>
                  <a:srgbClr val="0070C0"/>
                </a:solidFill>
              </a:rPr>
              <a:t>ما هو دور المجموعة</a:t>
            </a:r>
          </a:p>
          <a:p>
            <a:r>
              <a:rPr lang="ar-JO" sz="2400" dirty="0">
                <a:solidFill>
                  <a:srgbClr val="0070C0"/>
                </a:solidFill>
              </a:rPr>
              <a:t> </a:t>
            </a:r>
            <a:r>
              <a:rPr lang="ar-JO" sz="2400" dirty="0" smtClean="0">
                <a:solidFill>
                  <a:srgbClr val="0070C0"/>
                </a:solidFill>
              </a:rPr>
              <a:t>    "مستوى </a:t>
            </a:r>
            <a:r>
              <a:rPr lang="en-US" sz="2400" dirty="0" smtClean="0">
                <a:solidFill>
                  <a:srgbClr val="0070C0"/>
                </a:solidFill>
              </a:rPr>
              <a:t>TH</a:t>
            </a:r>
            <a:r>
              <a:rPr lang="ar-JO" sz="2400" dirty="0" smtClean="0">
                <a:solidFill>
                  <a:srgbClr val="0070C0"/>
                </a:solidFill>
              </a:rPr>
              <a:t> سليم" ؟</a:t>
            </a:r>
            <a:r>
              <a:rPr lang="en-US" sz="2400" dirty="0" smtClean="0">
                <a:solidFill>
                  <a:srgbClr val="0070C0"/>
                </a:solidFill>
              </a:rPr>
              <a:t> </a:t>
            </a:r>
            <a:endParaRPr lang="he-IL" sz="2400" dirty="0">
              <a:solidFill>
                <a:srgbClr val="0070C0"/>
              </a:solidFill>
            </a:endParaRPr>
          </a:p>
          <a:p>
            <a:endParaRPr lang="he-IL" dirty="0"/>
          </a:p>
        </p:txBody>
      </p:sp>
      <p:graphicFrame>
        <p:nvGraphicFramePr>
          <p:cNvPr id="6" name="טבלה 5"/>
          <p:cNvGraphicFramePr>
            <a:graphicFrameLocks noGrp="1"/>
          </p:cNvGraphicFramePr>
          <p:nvPr>
            <p:extLst>
              <p:ext uri="{D42A27DB-BD31-4B8C-83A1-F6EECF244321}">
                <p14:modId xmlns:p14="http://schemas.microsoft.com/office/powerpoint/2010/main" val="2599677303"/>
              </p:ext>
            </p:extLst>
          </p:nvPr>
        </p:nvGraphicFramePr>
        <p:xfrm>
          <a:off x="437880" y="0"/>
          <a:ext cx="11191741" cy="457200"/>
        </p:xfrm>
        <a:graphic>
          <a:graphicData uri="http://schemas.openxmlformats.org/drawingml/2006/table">
            <a:tbl>
              <a:tblPr rtl="1" firstRow="1" bandRow="1">
                <a:tableStyleId>{5C22544A-7EE6-4342-B048-85BDC9FD1C3A}</a:tableStyleId>
              </a:tblPr>
              <a:tblGrid>
                <a:gridCol w="3928055">
                  <a:extLst>
                    <a:ext uri="{9D8B030D-6E8A-4147-A177-3AD203B41FA5}">
                      <a16:colId xmlns:a16="http://schemas.microsoft.com/office/drawing/2014/main" val="331867832"/>
                    </a:ext>
                  </a:extLst>
                </a:gridCol>
                <a:gridCol w="7263686">
                  <a:extLst>
                    <a:ext uri="{9D8B030D-6E8A-4147-A177-3AD203B41FA5}">
                      <a16:colId xmlns:a16="http://schemas.microsoft.com/office/drawing/2014/main" val="4693523"/>
                    </a:ext>
                  </a:extLst>
                </a:gridCol>
              </a:tblGrid>
              <a:tr h="370840">
                <a:tc>
                  <a:txBody>
                    <a:bodyPr/>
                    <a:lstStyle/>
                    <a:p>
                      <a:pPr algn="ctr" rtl="1"/>
                      <a:r>
                        <a:rPr lang="ar-JO" sz="2400" dirty="0" smtClean="0"/>
                        <a:t>تحليل </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JO" sz="2400" dirty="0" smtClean="0"/>
                        <a:t>متابعة</a:t>
                      </a:r>
                      <a:r>
                        <a:rPr lang="ar-JO" sz="2400" baseline="0" dirty="0" smtClean="0"/>
                        <a:t> المقال</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6513820"/>
                  </a:ext>
                </a:extLst>
              </a:tr>
            </a:tbl>
          </a:graphicData>
        </a:graphic>
      </p:graphicFrame>
    </p:spTree>
    <p:extLst>
      <p:ext uri="{BB962C8B-B14F-4D97-AF65-F5344CB8AC3E}">
        <p14:creationId xmlns:p14="http://schemas.microsoft.com/office/powerpoint/2010/main" val="36937527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טבלה 1"/>
          <p:cNvGraphicFramePr>
            <a:graphicFrameLocks noGrp="1"/>
          </p:cNvGraphicFramePr>
          <p:nvPr>
            <p:extLst>
              <p:ext uri="{D42A27DB-BD31-4B8C-83A1-F6EECF244321}">
                <p14:modId xmlns:p14="http://schemas.microsoft.com/office/powerpoint/2010/main" val="2810343840"/>
              </p:ext>
            </p:extLst>
          </p:nvPr>
        </p:nvGraphicFramePr>
        <p:xfrm>
          <a:off x="235131" y="0"/>
          <a:ext cx="11779795" cy="4937760"/>
        </p:xfrm>
        <a:graphic>
          <a:graphicData uri="http://schemas.openxmlformats.org/drawingml/2006/table">
            <a:tbl>
              <a:tblPr rtl="1" firstRow="1" bandRow="1">
                <a:tableStyleId>{5C22544A-7EE6-4342-B048-85BDC9FD1C3A}</a:tableStyleId>
              </a:tblPr>
              <a:tblGrid>
                <a:gridCol w="7135431">
                  <a:extLst>
                    <a:ext uri="{9D8B030D-6E8A-4147-A177-3AD203B41FA5}">
                      <a16:colId xmlns:a16="http://schemas.microsoft.com/office/drawing/2014/main" val="725338775"/>
                    </a:ext>
                  </a:extLst>
                </a:gridCol>
                <a:gridCol w="4644364">
                  <a:extLst>
                    <a:ext uri="{9D8B030D-6E8A-4147-A177-3AD203B41FA5}">
                      <a16:colId xmlns:a16="http://schemas.microsoft.com/office/drawing/2014/main" val="4176604202"/>
                    </a:ext>
                  </a:extLst>
                </a:gridCol>
              </a:tblGrid>
              <a:tr h="370840">
                <a:tc>
                  <a:txBody>
                    <a:bodyPr/>
                    <a:lstStyle/>
                    <a:p>
                      <a:pPr algn="ctr" rtl="1"/>
                      <a:r>
                        <a:rPr lang="ar-JO" sz="2400" dirty="0" smtClean="0">
                          <a:solidFill>
                            <a:schemeClr val="bg1"/>
                          </a:solidFill>
                        </a:rPr>
                        <a:t>تحليل </a:t>
                      </a:r>
                      <a:endParaRPr lang="he-IL" sz="2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dirty="0" smtClean="0"/>
                        <a:t>متابعة المقال – سلوك أبويّ (طالب</a:t>
                      </a:r>
                      <a:r>
                        <a:rPr lang="he-IL" sz="2400" dirty="0" smtClean="0"/>
                        <a:t>/</a:t>
                      </a:r>
                      <a:r>
                        <a:rPr lang="ar-JO" sz="2400" dirty="0" smtClean="0"/>
                        <a:t>ة يقرأ)</a:t>
                      </a:r>
                      <a:endParaRPr lang="he-IL" sz="2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5671551"/>
                  </a:ext>
                </a:extLst>
              </a:tr>
              <a:tr h="370840">
                <a:tc>
                  <a:txBody>
                    <a:bodyPr/>
                    <a:lstStyle/>
                    <a:p>
                      <a:pPr rtl="1"/>
                      <a:r>
                        <a:rPr lang="ar-JO" sz="2400" dirty="0" smtClean="0">
                          <a:solidFill>
                            <a:srgbClr val="0070C0"/>
                          </a:solidFill>
                        </a:rPr>
                        <a:t>يطلبون </a:t>
                      </a:r>
                      <a:r>
                        <a:rPr lang="ar-JO" sz="2400" dirty="0" err="1" smtClean="0">
                          <a:solidFill>
                            <a:srgbClr val="0070C0"/>
                          </a:solidFill>
                        </a:rPr>
                        <a:t>إستنتاج</a:t>
                      </a:r>
                      <a:r>
                        <a:rPr lang="ar-JO" sz="2400" dirty="0" smtClean="0">
                          <a:solidFill>
                            <a:srgbClr val="0070C0"/>
                          </a:solidFill>
                        </a:rPr>
                        <a:t> </a:t>
                      </a:r>
                    </a:p>
                    <a:p>
                      <a:pPr rtl="1"/>
                      <a:r>
                        <a:rPr lang="ar-JO" sz="2400" dirty="0" smtClean="0">
                          <a:solidFill>
                            <a:srgbClr val="0070C0"/>
                          </a:solidFill>
                        </a:rPr>
                        <a:t>ويطلبون بُرهان</a:t>
                      </a:r>
                      <a:r>
                        <a:rPr lang="ar-JO" sz="2400" baseline="0" dirty="0" smtClean="0">
                          <a:solidFill>
                            <a:srgbClr val="0070C0"/>
                          </a:solidFill>
                        </a:rPr>
                        <a:t> من معطيات الرسم البياني.</a:t>
                      </a:r>
                    </a:p>
                    <a:p>
                      <a:pPr rtl="1"/>
                      <a:endParaRPr lang="ar-JO" sz="2400" baseline="0" dirty="0" smtClean="0">
                        <a:solidFill>
                          <a:srgbClr val="0070C0"/>
                        </a:solidFill>
                      </a:endParaRPr>
                    </a:p>
                    <a:p>
                      <a:pPr rtl="1"/>
                      <a:r>
                        <a:rPr lang="ar-JO" sz="2400" baseline="0" dirty="0" smtClean="0">
                          <a:solidFill>
                            <a:srgbClr val="0070C0"/>
                          </a:solidFill>
                        </a:rPr>
                        <a:t> إجابة:</a:t>
                      </a:r>
                    </a:p>
                    <a:p>
                      <a:pPr rtl="1"/>
                      <a:r>
                        <a:rPr lang="ar-JO" sz="2400" baseline="0" dirty="0" smtClean="0">
                          <a:solidFill>
                            <a:srgbClr val="0070C0"/>
                          </a:solidFill>
                        </a:rPr>
                        <a:t>عند إناث أمّهات مستوى </a:t>
                      </a:r>
                      <a:r>
                        <a:rPr lang="en-US" sz="2400" baseline="0" dirty="0" smtClean="0">
                          <a:solidFill>
                            <a:srgbClr val="0070C0"/>
                          </a:solidFill>
                        </a:rPr>
                        <a:t>TH</a:t>
                      </a:r>
                      <a:r>
                        <a:rPr lang="ar-JO" sz="2400" baseline="0" dirty="0" smtClean="0">
                          <a:solidFill>
                            <a:srgbClr val="0070C0"/>
                          </a:solidFill>
                        </a:rPr>
                        <a:t> سليم </a:t>
                      </a:r>
                      <a:r>
                        <a:rPr lang="ar-JO" sz="2400" baseline="0" dirty="0" smtClean="0">
                          <a:solidFill>
                            <a:srgbClr val="C00000"/>
                          </a:solidFill>
                        </a:rPr>
                        <a:t>يرفع</a:t>
                      </a:r>
                      <a:r>
                        <a:rPr lang="ar-JO" sz="2400" baseline="0" dirty="0" smtClean="0">
                          <a:solidFill>
                            <a:srgbClr val="0070C0"/>
                          </a:solidFill>
                        </a:rPr>
                        <a:t> من مستوى السلوك الابويّ.</a:t>
                      </a:r>
                    </a:p>
                    <a:p>
                      <a:pPr rtl="1"/>
                      <a:r>
                        <a:rPr lang="ar-JO" sz="2400" baseline="0" dirty="0" smtClean="0">
                          <a:solidFill>
                            <a:srgbClr val="0070C0"/>
                          </a:solidFill>
                        </a:rPr>
                        <a:t> أو </a:t>
                      </a:r>
                    </a:p>
                    <a:p>
                      <a:pPr rtl="1"/>
                      <a:r>
                        <a:rPr lang="ar-JO" sz="2400" baseline="0" dirty="0" smtClean="0">
                          <a:solidFill>
                            <a:srgbClr val="0070C0"/>
                          </a:solidFill>
                        </a:rPr>
                        <a:t>عند إناث أمّهات مستوى </a:t>
                      </a:r>
                      <a:r>
                        <a:rPr lang="en-US" sz="2400" baseline="0" dirty="0" smtClean="0">
                          <a:solidFill>
                            <a:srgbClr val="0070C0"/>
                          </a:solidFill>
                        </a:rPr>
                        <a:t>TH</a:t>
                      </a:r>
                      <a:r>
                        <a:rPr lang="ar-JO" sz="2400" baseline="0" dirty="0" smtClean="0">
                          <a:solidFill>
                            <a:srgbClr val="0070C0"/>
                          </a:solidFill>
                        </a:rPr>
                        <a:t> منخفض </a:t>
                      </a:r>
                      <a:r>
                        <a:rPr lang="ar-JO" sz="2400" baseline="0" dirty="0" smtClean="0">
                          <a:solidFill>
                            <a:srgbClr val="C00000"/>
                          </a:solidFill>
                        </a:rPr>
                        <a:t>يُقلِّل</a:t>
                      </a:r>
                      <a:r>
                        <a:rPr lang="ar-JO" sz="2400" baseline="0" dirty="0" smtClean="0">
                          <a:solidFill>
                            <a:srgbClr val="0070C0"/>
                          </a:solidFill>
                        </a:rPr>
                        <a:t> من مستوى السلوك الأبوي.</a:t>
                      </a:r>
                    </a:p>
                    <a:p>
                      <a:pPr rtl="1"/>
                      <a:endParaRPr lang="ar-JO" sz="2400" baseline="0" dirty="0" smtClean="0">
                        <a:solidFill>
                          <a:srgbClr val="0070C0"/>
                        </a:solidFill>
                      </a:endParaRPr>
                    </a:p>
                    <a:p>
                      <a:pPr rtl="1"/>
                      <a:r>
                        <a:rPr lang="ar-JO" sz="2400" baseline="0" dirty="0" smtClean="0">
                          <a:solidFill>
                            <a:srgbClr val="0070C0"/>
                          </a:solidFill>
                        </a:rPr>
                        <a:t> </a:t>
                      </a:r>
                      <a:r>
                        <a:rPr lang="ar-JO" sz="2400" baseline="0" dirty="0" smtClean="0">
                          <a:solidFill>
                            <a:srgbClr val="C00000"/>
                          </a:solidFill>
                        </a:rPr>
                        <a:t>ويتبين</a:t>
                      </a:r>
                      <a:r>
                        <a:rPr lang="ar-JO" sz="2400" baseline="0" dirty="0" smtClean="0">
                          <a:solidFill>
                            <a:srgbClr val="0070C0"/>
                          </a:solidFill>
                        </a:rPr>
                        <a:t> ذلك في الرسم البياني: إناث ذوات مستوى </a:t>
                      </a:r>
                      <a:r>
                        <a:rPr lang="en-US" sz="2400" baseline="0" dirty="0" smtClean="0">
                          <a:solidFill>
                            <a:srgbClr val="0070C0"/>
                          </a:solidFill>
                        </a:rPr>
                        <a:t>TH</a:t>
                      </a:r>
                      <a:r>
                        <a:rPr lang="ar-JO" sz="2400" baseline="0" dirty="0" smtClean="0">
                          <a:solidFill>
                            <a:srgbClr val="0070C0"/>
                          </a:solidFill>
                        </a:rPr>
                        <a:t> سليم </a:t>
                      </a:r>
                      <a:r>
                        <a:rPr lang="ar-JO" sz="2400" baseline="0" dirty="0" err="1" smtClean="0">
                          <a:solidFill>
                            <a:srgbClr val="C00000"/>
                          </a:solidFill>
                        </a:rPr>
                        <a:t>أستغرقت</a:t>
                      </a:r>
                      <a:r>
                        <a:rPr lang="ar-JO" sz="2400" baseline="0" dirty="0" smtClean="0">
                          <a:solidFill>
                            <a:srgbClr val="C00000"/>
                          </a:solidFill>
                        </a:rPr>
                        <a:t> وقت قليل </a:t>
                      </a:r>
                      <a:r>
                        <a:rPr lang="ar-JO" sz="2400" baseline="0" dirty="0" smtClean="0">
                          <a:solidFill>
                            <a:srgbClr val="0070C0"/>
                          </a:solidFill>
                        </a:rPr>
                        <a:t>(خمسة ثواني) لإعادة الجراء الى وكر التكاثر. </a:t>
                      </a:r>
                      <a:r>
                        <a:rPr lang="ar-JO" sz="2400" baseline="0" dirty="0" smtClean="0">
                          <a:solidFill>
                            <a:srgbClr val="C00000"/>
                          </a:solidFill>
                        </a:rPr>
                        <a:t>بينما</a:t>
                      </a:r>
                      <a:r>
                        <a:rPr lang="ar-JO" sz="2400" baseline="0" dirty="0" smtClean="0">
                          <a:solidFill>
                            <a:srgbClr val="0070C0"/>
                          </a:solidFill>
                        </a:rPr>
                        <a:t> إناث ذوات مستوى </a:t>
                      </a:r>
                      <a:r>
                        <a:rPr lang="en-US" sz="2400" baseline="0" dirty="0" smtClean="0">
                          <a:solidFill>
                            <a:srgbClr val="0070C0"/>
                          </a:solidFill>
                        </a:rPr>
                        <a:t>TH</a:t>
                      </a:r>
                      <a:r>
                        <a:rPr lang="ar-JO" sz="2400" baseline="0" dirty="0" smtClean="0">
                          <a:solidFill>
                            <a:srgbClr val="0070C0"/>
                          </a:solidFill>
                        </a:rPr>
                        <a:t> منخفض </a:t>
                      </a:r>
                      <a:r>
                        <a:rPr lang="ar-JO" sz="2400" baseline="0" dirty="0" err="1" smtClean="0">
                          <a:solidFill>
                            <a:srgbClr val="C00000"/>
                          </a:solidFill>
                        </a:rPr>
                        <a:t>إستغرقت</a:t>
                      </a:r>
                      <a:r>
                        <a:rPr lang="ar-JO" sz="2400" baseline="0" dirty="0" smtClean="0">
                          <a:solidFill>
                            <a:srgbClr val="C00000"/>
                          </a:solidFill>
                        </a:rPr>
                        <a:t> وقت طويل </a:t>
                      </a:r>
                      <a:r>
                        <a:rPr lang="ar-JO" sz="2400" baseline="0" dirty="0" smtClean="0">
                          <a:solidFill>
                            <a:srgbClr val="0070C0"/>
                          </a:solidFill>
                        </a:rPr>
                        <a:t>(40 ثانية) لإعادة الجراء إلى وكر التكاثر.</a:t>
                      </a:r>
                      <a:endParaRPr lang="he-IL"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rtl="1"/>
                      <a:r>
                        <a:rPr lang="ar-JO" sz="2400" dirty="0" smtClean="0"/>
                        <a:t>11 أ. ما الذي يمكن </a:t>
                      </a:r>
                      <a:r>
                        <a:rPr lang="ar-JO" sz="2400" dirty="0" smtClean="0">
                          <a:effectLst/>
                          <a:highlight>
                            <a:srgbClr val="FFFF00"/>
                          </a:highlight>
                          <a:latin typeface="Calibri" panose="020F0502020204030204" pitchFamily="34" charset="0"/>
                          <a:ea typeface="Calibri" panose="020F0502020204030204" pitchFamily="34" charset="0"/>
                          <a:cs typeface="+mn-cs"/>
                        </a:rPr>
                        <a:t>استنتاجه</a:t>
                      </a:r>
                      <a:r>
                        <a:rPr lang="ar-JO" sz="2400" dirty="0" smtClean="0"/>
                        <a:t> من نتائج التجربة عن </a:t>
                      </a:r>
                      <a:r>
                        <a:rPr lang="ar-JO" sz="2400" dirty="0" smtClean="0">
                          <a:effectLst/>
                          <a:latin typeface="Calibri" panose="020F0502020204030204" pitchFamily="34" charset="0"/>
                          <a:ea typeface="Calibri" panose="020F0502020204030204" pitchFamily="34" charset="0"/>
                          <a:cs typeface="+mn-cs"/>
                        </a:rPr>
                        <a:t>ا</a:t>
                      </a:r>
                      <a:r>
                        <a:rPr lang="ar-JO" sz="2400" dirty="0" smtClean="0">
                          <a:effectLst/>
                          <a:highlight>
                            <a:srgbClr val="FFFF00"/>
                          </a:highlight>
                          <a:latin typeface="Calibri" panose="020F0502020204030204" pitchFamily="34" charset="0"/>
                          <a:ea typeface="Calibri" panose="020F0502020204030204" pitchFamily="34" charset="0"/>
                          <a:cs typeface="+mn-cs"/>
                        </a:rPr>
                        <a:t>لعلاقة</a:t>
                      </a:r>
                      <a:r>
                        <a:rPr lang="ar-JO" sz="2400" dirty="0" smtClean="0"/>
                        <a:t> بين مستوى </a:t>
                      </a:r>
                      <a:r>
                        <a:rPr lang="en-US" sz="2400" dirty="0" smtClean="0"/>
                        <a:t>TH</a:t>
                      </a:r>
                      <a:r>
                        <a:rPr lang="ar-JO" sz="2400" dirty="0" smtClean="0"/>
                        <a:t> وبين السلوك الأبويّ ؟ </a:t>
                      </a:r>
                      <a:r>
                        <a:rPr lang="ar-JO" sz="2400" dirty="0" smtClean="0">
                          <a:effectLst/>
                          <a:highlight>
                            <a:srgbClr val="FFFF00"/>
                          </a:highlight>
                          <a:latin typeface="Calibri" panose="020F0502020204030204" pitchFamily="34" charset="0"/>
                          <a:ea typeface="Calibri" panose="020F0502020204030204" pitchFamily="34" charset="0"/>
                          <a:cs typeface="+mn-cs"/>
                        </a:rPr>
                        <a:t>اعتمد</a:t>
                      </a:r>
                      <a:r>
                        <a:rPr lang="ar-JO" sz="2400" dirty="0" smtClean="0"/>
                        <a:t> في إجابتك</a:t>
                      </a:r>
                      <a:r>
                        <a:rPr lang="ar-JO" sz="2400" baseline="0" dirty="0" smtClean="0"/>
                        <a:t> </a:t>
                      </a:r>
                      <a:r>
                        <a:rPr lang="ar-JO" sz="2400" dirty="0" smtClean="0">
                          <a:effectLst/>
                          <a:highlight>
                            <a:srgbClr val="FFFF00"/>
                          </a:highlight>
                          <a:latin typeface="Calibri" panose="020F0502020204030204" pitchFamily="34" charset="0"/>
                          <a:ea typeface="Calibri" panose="020F0502020204030204" pitchFamily="34" charset="0"/>
                          <a:cs typeface="+mn-cs"/>
                        </a:rPr>
                        <a:t>على المعطيات </a:t>
                      </a:r>
                      <a:r>
                        <a:rPr lang="ar-JO" sz="2400" baseline="0" dirty="0" smtClean="0"/>
                        <a:t>المعروضة في الرسم البيانيّ 2.</a:t>
                      </a:r>
                      <a:endParaRPr lang="he-IL"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23230179"/>
                  </a:ext>
                </a:extLst>
              </a:tr>
            </a:tbl>
          </a:graphicData>
        </a:graphic>
      </p:graphicFrame>
      <p:sp>
        <p:nvSpPr>
          <p:cNvPr id="3" name="TextBox 2"/>
          <p:cNvSpPr txBox="1"/>
          <p:nvPr/>
        </p:nvSpPr>
        <p:spPr>
          <a:xfrm>
            <a:off x="6658377" y="5358470"/>
            <a:ext cx="5163366" cy="1200329"/>
          </a:xfrm>
          <a:prstGeom prst="rect">
            <a:avLst/>
          </a:prstGeom>
          <a:noFill/>
          <a:ln>
            <a:solidFill>
              <a:schemeClr val="accent2">
                <a:lumMod val="75000"/>
              </a:schemeClr>
            </a:solidFill>
          </a:ln>
        </p:spPr>
        <p:txBody>
          <a:bodyPr wrap="square" rtlCol="1">
            <a:spAutoFit/>
          </a:bodyPr>
          <a:lstStyle/>
          <a:p>
            <a:r>
              <a:rPr lang="ar-JO" dirty="0" smtClean="0"/>
              <a:t>من المهم كتابة الإجابة بشكل مشترك مع الطلاب وحثهم على </a:t>
            </a:r>
            <a:r>
              <a:rPr lang="ar-JO" dirty="0" err="1" smtClean="0"/>
              <a:t>إستعمال</a:t>
            </a:r>
            <a:r>
              <a:rPr lang="ar-JO" dirty="0" smtClean="0"/>
              <a:t> </a:t>
            </a:r>
          </a:p>
          <a:p>
            <a:r>
              <a:rPr lang="ar-JO" dirty="0" smtClean="0"/>
              <a:t>الكلمات في اللون الأحمر في نص الإجابة.</a:t>
            </a:r>
          </a:p>
          <a:p>
            <a:r>
              <a:rPr lang="ar-JO" dirty="0" smtClean="0"/>
              <a:t>الاستنتاج يربط بين المتغير المستقل وبين المتغير المتعلق </a:t>
            </a:r>
          </a:p>
          <a:p>
            <a:r>
              <a:rPr lang="ar-JO" dirty="0" smtClean="0"/>
              <a:t>طريقة القياس تدخل في الوصف او في التعليل</a:t>
            </a:r>
            <a:endParaRPr lang="he-IL" dirty="0"/>
          </a:p>
        </p:txBody>
      </p:sp>
      <p:pic>
        <p:nvPicPr>
          <p:cNvPr id="4" name="תמונה 3"/>
          <p:cNvPicPr/>
          <p:nvPr/>
        </p:nvPicPr>
        <p:blipFill>
          <a:blip r:embed="rId2"/>
          <a:stretch>
            <a:fillRect/>
          </a:stretch>
        </p:blipFill>
        <p:spPr>
          <a:xfrm>
            <a:off x="360608" y="2281964"/>
            <a:ext cx="4533363" cy="2655796"/>
          </a:xfrm>
          <a:prstGeom prst="rect">
            <a:avLst/>
          </a:prstGeom>
          <a:ln>
            <a:solidFill>
              <a:srgbClr val="C00000"/>
            </a:solidFill>
          </a:ln>
        </p:spPr>
      </p:pic>
    </p:spTree>
    <p:extLst>
      <p:ext uri="{BB962C8B-B14F-4D97-AF65-F5344CB8AC3E}">
        <p14:creationId xmlns:p14="http://schemas.microsoft.com/office/powerpoint/2010/main" val="33952846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0280" y="976808"/>
            <a:ext cx="2168480" cy="923330"/>
          </a:xfrm>
          <a:prstGeom prst="rect">
            <a:avLst/>
          </a:prstGeom>
          <a:noFill/>
          <a:ln>
            <a:solidFill>
              <a:schemeClr val="tx1"/>
            </a:solidFill>
          </a:ln>
        </p:spPr>
        <p:txBody>
          <a:bodyPr wrap="square" rtlCol="1">
            <a:spAutoFit/>
          </a:bodyPr>
          <a:lstStyle/>
          <a:p>
            <a:pPr algn="ctr"/>
            <a:r>
              <a:rPr lang="ar-JO" dirty="0"/>
              <a:t> </a:t>
            </a:r>
            <a:r>
              <a:rPr lang="ar-JO" dirty="0" smtClean="0"/>
              <a:t>عدد الخلايا العصبية في منطقة </a:t>
            </a:r>
            <a:r>
              <a:rPr lang="en-US" dirty="0" smtClean="0"/>
              <a:t>AVPV</a:t>
            </a:r>
            <a:r>
              <a:rPr lang="ar-JO" dirty="0" smtClean="0"/>
              <a:t> التي تنتج الانزيم </a:t>
            </a:r>
            <a:r>
              <a:rPr lang="en-US" dirty="0" smtClean="0"/>
              <a:t>TH</a:t>
            </a:r>
            <a:r>
              <a:rPr lang="ar-JO" dirty="0" smtClean="0"/>
              <a:t> </a:t>
            </a:r>
            <a:endParaRPr lang="he-IL" dirty="0"/>
          </a:p>
        </p:txBody>
      </p:sp>
      <p:cxnSp>
        <p:nvCxnSpPr>
          <p:cNvPr id="3" name="מחבר חץ ישר 2"/>
          <p:cNvCxnSpPr/>
          <p:nvPr/>
        </p:nvCxnSpPr>
        <p:spPr>
          <a:xfrm>
            <a:off x="10622897" y="1927378"/>
            <a:ext cx="1" cy="729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9932809" y="2155732"/>
            <a:ext cx="664869" cy="369332"/>
          </a:xfrm>
          <a:prstGeom prst="rect">
            <a:avLst/>
          </a:prstGeom>
          <a:noFill/>
        </p:spPr>
        <p:txBody>
          <a:bodyPr wrap="square" rtlCol="1">
            <a:spAutoFit/>
          </a:bodyPr>
          <a:lstStyle/>
          <a:p>
            <a:r>
              <a:rPr lang="ar-JO" dirty="0" smtClean="0"/>
              <a:t>تحدِّد</a:t>
            </a:r>
            <a:endParaRPr lang="he-IL" dirty="0"/>
          </a:p>
        </p:txBody>
      </p:sp>
      <p:sp>
        <p:nvSpPr>
          <p:cNvPr id="5" name="TextBox 4"/>
          <p:cNvSpPr txBox="1"/>
          <p:nvPr/>
        </p:nvSpPr>
        <p:spPr>
          <a:xfrm>
            <a:off x="9688383" y="2684258"/>
            <a:ext cx="1990962"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الانزيم </a:t>
            </a:r>
            <a:r>
              <a:rPr lang="en-US" dirty="0" smtClean="0"/>
              <a:t>TH</a:t>
            </a:r>
            <a:endParaRPr lang="he-IL" dirty="0"/>
          </a:p>
        </p:txBody>
      </p:sp>
      <p:sp>
        <p:nvSpPr>
          <p:cNvPr id="6" name="TextBox 5"/>
          <p:cNvSpPr txBox="1"/>
          <p:nvPr/>
        </p:nvSpPr>
        <p:spPr>
          <a:xfrm>
            <a:off x="9972577" y="3256472"/>
            <a:ext cx="698678" cy="369332"/>
          </a:xfrm>
          <a:prstGeom prst="rect">
            <a:avLst/>
          </a:prstGeom>
          <a:noFill/>
        </p:spPr>
        <p:txBody>
          <a:bodyPr wrap="square" rtlCol="1">
            <a:spAutoFit/>
          </a:bodyPr>
          <a:lstStyle/>
          <a:p>
            <a:r>
              <a:rPr lang="ar-JO" dirty="0" smtClean="0"/>
              <a:t>يُحدِّد</a:t>
            </a:r>
            <a:endParaRPr lang="he-IL" dirty="0"/>
          </a:p>
        </p:txBody>
      </p:sp>
      <p:cxnSp>
        <p:nvCxnSpPr>
          <p:cNvPr id="7" name="מחבר חץ ישר 6"/>
          <p:cNvCxnSpPr>
            <a:stCxn id="5" idx="2"/>
          </p:cNvCxnSpPr>
          <p:nvPr/>
        </p:nvCxnSpPr>
        <p:spPr>
          <a:xfrm flipH="1">
            <a:off x="10671255" y="3053590"/>
            <a:ext cx="12609" cy="660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856210" y="3691550"/>
            <a:ext cx="1823135"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a:t>
            </a:r>
            <a:r>
              <a:rPr lang="ar-JO" dirty="0" err="1" smtClean="0"/>
              <a:t>الدوبامين</a:t>
            </a:r>
            <a:endParaRPr lang="he-IL" dirty="0"/>
          </a:p>
        </p:txBody>
      </p:sp>
      <p:sp>
        <p:nvSpPr>
          <p:cNvPr id="9" name="מלבן 8"/>
          <p:cNvSpPr/>
          <p:nvPr/>
        </p:nvSpPr>
        <p:spPr>
          <a:xfrm>
            <a:off x="9350068" y="837125"/>
            <a:ext cx="2596463" cy="3302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TextBox 9"/>
          <p:cNvSpPr txBox="1"/>
          <p:nvPr/>
        </p:nvSpPr>
        <p:spPr>
          <a:xfrm>
            <a:off x="9948652" y="85591"/>
            <a:ext cx="1948950" cy="646331"/>
          </a:xfrm>
          <a:prstGeom prst="rect">
            <a:avLst/>
          </a:prstGeom>
          <a:noFill/>
        </p:spPr>
        <p:txBody>
          <a:bodyPr wrap="square" rtlCol="1">
            <a:spAutoFit/>
          </a:bodyPr>
          <a:lstStyle/>
          <a:p>
            <a:r>
              <a:rPr lang="ar-JO" dirty="0" smtClean="0"/>
              <a:t>نترجم الفقرات الخامسة والسادسة الى تخطيط</a:t>
            </a:r>
            <a:endParaRPr lang="he-IL" dirty="0"/>
          </a:p>
        </p:txBody>
      </p:sp>
      <p:sp>
        <p:nvSpPr>
          <p:cNvPr id="11" name="חץ למטה 10"/>
          <p:cNvSpPr/>
          <p:nvPr/>
        </p:nvSpPr>
        <p:spPr>
          <a:xfrm rot="5400000">
            <a:off x="9044747" y="-108418"/>
            <a:ext cx="348909" cy="938366"/>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TextBox 11"/>
          <p:cNvSpPr txBox="1"/>
          <p:nvPr/>
        </p:nvSpPr>
        <p:spPr>
          <a:xfrm>
            <a:off x="6290809" y="49260"/>
            <a:ext cx="1813444" cy="646331"/>
          </a:xfrm>
          <a:prstGeom prst="rect">
            <a:avLst/>
          </a:prstGeom>
          <a:noFill/>
        </p:spPr>
        <p:txBody>
          <a:bodyPr wrap="square" rtlCol="1">
            <a:spAutoFit/>
          </a:bodyPr>
          <a:lstStyle/>
          <a:p>
            <a:r>
              <a:rPr lang="ar-JO" dirty="0" smtClean="0"/>
              <a:t>نترجم نتائج الرسم البياني 1 الى تخطيط</a:t>
            </a:r>
            <a:endParaRPr lang="he-IL" dirty="0"/>
          </a:p>
        </p:txBody>
      </p:sp>
      <p:sp>
        <p:nvSpPr>
          <p:cNvPr id="13" name="TextBox 12"/>
          <p:cNvSpPr txBox="1"/>
          <p:nvPr/>
        </p:nvSpPr>
        <p:spPr>
          <a:xfrm>
            <a:off x="4868224" y="873767"/>
            <a:ext cx="4012842" cy="3191515"/>
          </a:xfrm>
          <a:prstGeom prst="rect">
            <a:avLst/>
          </a:prstGeom>
          <a:noFill/>
          <a:ln>
            <a:solidFill>
              <a:srgbClr val="C00000"/>
            </a:solidFill>
          </a:ln>
        </p:spPr>
        <p:txBody>
          <a:bodyPr wrap="square" rtlCol="1">
            <a:spAutoFit/>
          </a:bodyPr>
          <a:lstStyle/>
          <a:p>
            <a:pPr algn="ctr"/>
            <a:r>
              <a:rPr lang="ar-JO" dirty="0"/>
              <a:t> </a:t>
            </a:r>
            <a:r>
              <a:rPr lang="ar-JO" dirty="0" smtClean="0"/>
              <a:t>عدد الخلايا العصبية في منطقة </a:t>
            </a:r>
            <a:r>
              <a:rPr lang="en-US" dirty="0" smtClean="0"/>
              <a:t>AVPV</a:t>
            </a:r>
            <a:r>
              <a:rPr lang="ar-JO" dirty="0" smtClean="0"/>
              <a:t> التي تنتج الانزيم </a:t>
            </a:r>
            <a:r>
              <a:rPr lang="en-US" dirty="0" smtClean="0"/>
              <a:t>TH</a:t>
            </a:r>
            <a:r>
              <a:rPr lang="ar-JO" dirty="0" smtClean="0"/>
              <a:t> </a:t>
            </a:r>
          </a:p>
          <a:p>
            <a:pPr algn="ctr"/>
            <a:endParaRPr lang="ar-JO" dirty="0" smtClean="0"/>
          </a:p>
          <a:p>
            <a:pPr algn="ctr"/>
            <a:endParaRPr lang="ar-JO" dirty="0"/>
          </a:p>
          <a:p>
            <a:pPr algn="ctr"/>
            <a:endParaRPr lang="ar-JO" dirty="0" smtClean="0"/>
          </a:p>
          <a:p>
            <a:pPr marL="285750" indent="-285750" algn="ctr">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r>
              <a:rPr lang="ar-JO" dirty="0" smtClean="0"/>
              <a:t>عند </a:t>
            </a:r>
            <a:r>
              <a:rPr lang="ar-JO" sz="2000" dirty="0" smtClean="0"/>
              <a:t>الإناث</a:t>
            </a:r>
            <a:r>
              <a:rPr lang="ar-JO" dirty="0" smtClean="0"/>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a:t>
            </a:r>
            <a:r>
              <a:rPr lang="ar-JO" dirty="0" smtClean="0"/>
              <a:t>الذكور</a:t>
            </a:r>
          </a:p>
          <a:p>
            <a:pPr marL="285750" indent="-285750" algn="ctr">
              <a:buFont typeface="Wingdings" panose="05000000000000000000" pitchFamily="2" charset="2"/>
              <a:buChar char="v"/>
            </a:pPr>
            <a:endParaRPr lang="he-IL" dirty="0"/>
          </a:p>
          <a:p>
            <a:pPr marL="285750" indent="-285750">
              <a:lnSpc>
                <a:spcPct val="107000"/>
              </a:lnSpc>
              <a:spcAft>
                <a:spcPts val="800"/>
              </a:spcAft>
              <a:buFont typeface="Wingdings" panose="05000000000000000000" pitchFamily="2" charset="2"/>
              <a:buChar char="v"/>
            </a:pPr>
            <a:r>
              <a:rPr lang="ar-JO" dirty="0">
                <a:solidFill>
                  <a:srgbClr val="7030A0"/>
                </a:solidFill>
              </a:rPr>
              <a:t>عند</a:t>
            </a:r>
            <a:r>
              <a:rPr lang="ar-JO" b="1" dirty="0">
                <a:solidFill>
                  <a:srgbClr val="7030A0"/>
                </a:solidFill>
              </a:rPr>
              <a:t> </a:t>
            </a:r>
            <a:r>
              <a:rPr lang="ar-JO" sz="2000" dirty="0">
                <a:solidFill>
                  <a:srgbClr val="7030A0"/>
                </a:solidFill>
              </a:rPr>
              <a:t>إناث </a:t>
            </a:r>
            <a:r>
              <a:rPr lang="ar-JO" sz="2000" dirty="0" err="1">
                <a:solidFill>
                  <a:srgbClr val="7030A0"/>
                </a:solidFill>
              </a:rPr>
              <a:t>إمّهات</a:t>
            </a:r>
            <a:r>
              <a:rPr lang="ar-JO" sz="2000" dirty="0">
                <a:solidFill>
                  <a:srgbClr val="7030A0"/>
                </a:solidFill>
              </a:rPr>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إناث ليست </a:t>
            </a:r>
            <a:r>
              <a:rPr lang="ar-JO" dirty="0" err="1" smtClean="0"/>
              <a:t>إمّهات</a:t>
            </a:r>
            <a:endParaRPr lang="ar-JO" dirty="0"/>
          </a:p>
        </p:txBody>
      </p:sp>
      <p:sp>
        <p:nvSpPr>
          <p:cNvPr id="14" name="חץ למטה 13"/>
          <p:cNvSpPr/>
          <p:nvPr/>
        </p:nvSpPr>
        <p:spPr>
          <a:xfrm>
            <a:off x="6890207" y="1797097"/>
            <a:ext cx="360609" cy="843514"/>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מלבן 14"/>
          <p:cNvSpPr/>
          <p:nvPr/>
        </p:nvSpPr>
        <p:spPr>
          <a:xfrm>
            <a:off x="786657" y="143204"/>
            <a:ext cx="3063659" cy="369332"/>
          </a:xfrm>
          <a:prstGeom prst="rect">
            <a:avLst/>
          </a:prstGeom>
        </p:spPr>
        <p:txBody>
          <a:bodyPr wrap="none">
            <a:spAutoFit/>
          </a:bodyPr>
          <a:lstStyle/>
          <a:p>
            <a:r>
              <a:rPr lang="ar-JO" dirty="0"/>
              <a:t>نترجم نتائج الرسم البياني </a:t>
            </a:r>
            <a:r>
              <a:rPr lang="ar-JO" dirty="0" smtClean="0"/>
              <a:t>2 </a:t>
            </a:r>
            <a:r>
              <a:rPr lang="ar-JO" dirty="0"/>
              <a:t>الى تخطيط</a:t>
            </a:r>
            <a:endParaRPr lang="he-IL" dirty="0"/>
          </a:p>
        </p:txBody>
      </p:sp>
      <p:sp>
        <p:nvSpPr>
          <p:cNvPr id="16" name="חץ למטה 15"/>
          <p:cNvSpPr/>
          <p:nvPr/>
        </p:nvSpPr>
        <p:spPr>
          <a:xfrm rot="5400000">
            <a:off x="4837476" y="-224357"/>
            <a:ext cx="348909" cy="126622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TextBox 16"/>
          <p:cNvSpPr txBox="1"/>
          <p:nvPr/>
        </p:nvSpPr>
        <p:spPr>
          <a:xfrm>
            <a:off x="625704" y="970865"/>
            <a:ext cx="3013656" cy="369332"/>
          </a:xfrm>
          <a:prstGeom prst="rect">
            <a:avLst/>
          </a:prstGeom>
          <a:noFill/>
        </p:spPr>
        <p:txBody>
          <a:bodyPr wrap="square" rtlCol="1">
            <a:spAutoFit/>
          </a:bodyPr>
          <a:lstStyle/>
          <a:p>
            <a:r>
              <a:rPr lang="ar-JO" dirty="0" smtClean="0"/>
              <a:t>مستوى مرتفع من </a:t>
            </a:r>
            <a:r>
              <a:rPr lang="en-US" dirty="0" smtClean="0"/>
              <a:t>TH</a:t>
            </a:r>
            <a:r>
              <a:rPr lang="ar-JO" dirty="0" smtClean="0"/>
              <a:t> عند الامّهات</a:t>
            </a:r>
            <a:endParaRPr lang="he-IL" dirty="0"/>
          </a:p>
        </p:txBody>
      </p:sp>
      <p:sp>
        <p:nvSpPr>
          <p:cNvPr id="18" name="TextBox 17"/>
          <p:cNvSpPr txBox="1"/>
          <p:nvPr/>
        </p:nvSpPr>
        <p:spPr>
          <a:xfrm>
            <a:off x="1389310" y="1817411"/>
            <a:ext cx="798490" cy="369332"/>
          </a:xfrm>
          <a:prstGeom prst="rect">
            <a:avLst/>
          </a:prstGeom>
          <a:noFill/>
        </p:spPr>
        <p:txBody>
          <a:bodyPr wrap="square" rtlCol="1">
            <a:spAutoFit/>
          </a:bodyPr>
          <a:lstStyle/>
          <a:p>
            <a:r>
              <a:rPr lang="ar-JO" dirty="0" smtClean="0"/>
              <a:t>يزيد من </a:t>
            </a:r>
            <a:endParaRPr lang="he-IL" dirty="0"/>
          </a:p>
        </p:txBody>
      </p:sp>
      <p:sp>
        <p:nvSpPr>
          <p:cNvPr id="19" name="TextBox 18"/>
          <p:cNvSpPr txBox="1"/>
          <p:nvPr/>
        </p:nvSpPr>
        <p:spPr>
          <a:xfrm>
            <a:off x="786657" y="2769916"/>
            <a:ext cx="2253802" cy="369332"/>
          </a:xfrm>
          <a:prstGeom prst="rect">
            <a:avLst/>
          </a:prstGeom>
          <a:noFill/>
        </p:spPr>
        <p:txBody>
          <a:bodyPr wrap="square" rtlCol="1">
            <a:spAutoFit/>
          </a:bodyPr>
          <a:lstStyle/>
          <a:p>
            <a:r>
              <a:rPr lang="ar-JO" dirty="0" smtClean="0"/>
              <a:t>مستوى السلوك الأبويّ</a:t>
            </a:r>
            <a:endParaRPr lang="he-IL" dirty="0"/>
          </a:p>
        </p:txBody>
      </p:sp>
      <p:sp>
        <p:nvSpPr>
          <p:cNvPr id="20" name="חץ למטה 19"/>
          <p:cNvSpPr/>
          <p:nvPr/>
        </p:nvSpPr>
        <p:spPr>
          <a:xfrm>
            <a:off x="2153019" y="1492051"/>
            <a:ext cx="327334" cy="1137171"/>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1" name="מלבן 20"/>
          <p:cNvSpPr/>
          <p:nvPr/>
        </p:nvSpPr>
        <p:spPr>
          <a:xfrm>
            <a:off x="625704" y="970865"/>
            <a:ext cx="3199322" cy="23647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5480101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טבלה 2"/>
          <p:cNvGraphicFramePr>
            <a:graphicFrameLocks noGrp="1"/>
          </p:cNvGraphicFramePr>
          <p:nvPr>
            <p:extLst>
              <p:ext uri="{D42A27DB-BD31-4B8C-83A1-F6EECF244321}">
                <p14:modId xmlns:p14="http://schemas.microsoft.com/office/powerpoint/2010/main" val="1766625273"/>
              </p:ext>
            </p:extLst>
          </p:nvPr>
        </p:nvGraphicFramePr>
        <p:xfrm>
          <a:off x="103030" y="0"/>
          <a:ext cx="12088969" cy="4368693"/>
        </p:xfrm>
        <a:graphic>
          <a:graphicData uri="http://schemas.openxmlformats.org/drawingml/2006/table">
            <a:tbl>
              <a:tblPr rtl="1" firstRow="1" bandRow="1">
                <a:tableStyleId>{5C22544A-7EE6-4342-B048-85BDC9FD1C3A}</a:tableStyleId>
              </a:tblPr>
              <a:tblGrid>
                <a:gridCol w="5946692">
                  <a:extLst>
                    <a:ext uri="{9D8B030D-6E8A-4147-A177-3AD203B41FA5}">
                      <a16:colId xmlns:a16="http://schemas.microsoft.com/office/drawing/2014/main" val="3798633610"/>
                    </a:ext>
                  </a:extLst>
                </a:gridCol>
                <a:gridCol w="6142277">
                  <a:extLst>
                    <a:ext uri="{9D8B030D-6E8A-4147-A177-3AD203B41FA5}">
                      <a16:colId xmlns:a16="http://schemas.microsoft.com/office/drawing/2014/main" val="4078774459"/>
                    </a:ext>
                  </a:extLst>
                </a:gridCol>
              </a:tblGrid>
              <a:tr h="540913">
                <a:tc>
                  <a:txBody>
                    <a:bodyPr/>
                    <a:lstStyle/>
                    <a:p>
                      <a:pPr algn="ctr" rtl="1"/>
                      <a:r>
                        <a:rPr lang="ar-JO" sz="2400" dirty="0" smtClean="0">
                          <a:solidFill>
                            <a:schemeClr val="bg1"/>
                          </a:solidFill>
                        </a:rPr>
                        <a:t>تحليل </a:t>
                      </a:r>
                      <a:endParaRPr lang="he-IL" sz="2400" dirty="0">
                        <a:solidFill>
                          <a:schemeClr val="bg1"/>
                        </a:solidFill>
                      </a:endParaRPr>
                    </a:p>
                  </a:txBody>
                  <a:tcPr>
                    <a:solidFill>
                      <a:srgbClr val="0070C0"/>
                    </a:solidFill>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JO" sz="2400" dirty="0" smtClean="0"/>
                        <a:t>متابعة المقال – سلوك أبويّ (طالب</a:t>
                      </a:r>
                      <a:r>
                        <a:rPr lang="he-IL" sz="2400" dirty="0" smtClean="0"/>
                        <a:t>/</a:t>
                      </a:r>
                      <a:r>
                        <a:rPr lang="ar-JO" sz="2400" dirty="0" smtClean="0"/>
                        <a:t>ة يقرأ)</a:t>
                      </a:r>
                      <a:endParaRPr lang="he-IL" sz="2400" dirty="0" smtClean="0"/>
                    </a:p>
                  </a:txBody>
                  <a:tcPr>
                    <a:solidFill>
                      <a:srgbClr val="0070C0"/>
                    </a:solidFill>
                  </a:tcPr>
                </a:tc>
                <a:extLst>
                  <a:ext uri="{0D108BD9-81ED-4DB2-BD59-A6C34878D82A}">
                    <a16:rowId xmlns:a16="http://schemas.microsoft.com/office/drawing/2014/main" val="3465545062"/>
                  </a:ext>
                </a:extLst>
              </a:tr>
              <a:tr h="3776375">
                <a:tc>
                  <a:txBody>
                    <a:bodyPr/>
                    <a:lstStyle/>
                    <a:p>
                      <a:pPr rtl="1"/>
                      <a:endParaRPr lang="he-IL" sz="2800" dirty="0">
                        <a:solidFill>
                          <a:schemeClr val="tx1"/>
                        </a:solidFill>
                      </a:endParaRPr>
                    </a:p>
                  </a:txBody>
                  <a:tcPr>
                    <a:solidFill>
                      <a:schemeClr val="bg1">
                        <a:lumMod val="95000"/>
                      </a:schemeClr>
                    </a:solidFill>
                  </a:tcPr>
                </a:tc>
                <a:tc>
                  <a:txBody>
                    <a:bodyPr/>
                    <a:lstStyle/>
                    <a:p>
                      <a:pPr algn="r" rtl="1">
                        <a:lnSpc>
                          <a:spcPct val="107000"/>
                        </a:lnSpc>
                        <a:spcAft>
                          <a:spcPts val="800"/>
                        </a:spcAft>
                      </a:pPr>
                      <a:r>
                        <a:rPr lang="ar-JO" sz="2800" b="0" dirty="0" smtClean="0">
                          <a:solidFill>
                            <a:schemeClr val="tx1"/>
                          </a:solidFill>
                        </a:rPr>
                        <a:t>11.</a:t>
                      </a:r>
                      <a:r>
                        <a:rPr lang="ar-JO" sz="2800" b="0" baseline="0" dirty="0" smtClean="0">
                          <a:solidFill>
                            <a:schemeClr val="tx1"/>
                          </a:solidFill>
                        </a:rPr>
                        <a:t> ب</a:t>
                      </a:r>
                      <a:endParaRPr lang="ar-JO" sz="2800" b="0" dirty="0" smtClean="0">
                        <a:solidFill>
                          <a:schemeClr val="tx1"/>
                        </a:solidFill>
                      </a:endParaRPr>
                    </a:p>
                    <a:p>
                      <a:pPr algn="r" rtl="1">
                        <a:lnSpc>
                          <a:spcPct val="107000"/>
                        </a:lnSpc>
                        <a:spcAft>
                          <a:spcPts val="800"/>
                        </a:spcAft>
                      </a:pPr>
                      <a:r>
                        <a:rPr lang="ar-JO" sz="2800" b="0" dirty="0" smtClean="0">
                          <a:solidFill>
                            <a:schemeClr val="tx1"/>
                          </a:solidFill>
                        </a:rPr>
                        <a:t>أمامك</a:t>
                      </a:r>
                      <a:r>
                        <a:rPr lang="ar-JO" sz="2800" b="0" baseline="0" dirty="0" smtClean="0">
                          <a:solidFill>
                            <a:schemeClr val="tx1"/>
                          </a:solidFill>
                        </a:rPr>
                        <a:t> </a:t>
                      </a:r>
                      <a:r>
                        <a:rPr lang="ar-JO" sz="2800" dirty="0" smtClean="0">
                          <a:effectLst/>
                          <a:highlight>
                            <a:srgbClr val="FFFF00"/>
                          </a:highlight>
                          <a:latin typeface="Calibri" panose="020F0502020204030204" pitchFamily="34" charset="0"/>
                          <a:ea typeface="Calibri" panose="020F0502020204030204" pitchFamily="34" charset="0"/>
                          <a:cs typeface="+mn-cs"/>
                        </a:rPr>
                        <a:t>قول</a:t>
                      </a:r>
                      <a:r>
                        <a:rPr lang="ar-JO" sz="2800" b="0" baseline="0" dirty="0" smtClean="0">
                          <a:solidFill>
                            <a:schemeClr val="tx1"/>
                          </a:solidFill>
                        </a:rPr>
                        <a:t> : </a:t>
                      </a:r>
                      <a:r>
                        <a:rPr lang="ar-JO" sz="2800" dirty="0" smtClean="0">
                          <a:effectLst/>
                          <a:highlight>
                            <a:srgbClr val="FF00FF"/>
                          </a:highlight>
                          <a:latin typeface="Arial" panose="020B0604020202020204" pitchFamily="34" charset="0"/>
                          <a:ea typeface="Calibri" panose="020F0502020204030204" pitchFamily="34" charset="0"/>
                          <a:cs typeface="+mn-cs"/>
                        </a:rPr>
                        <a:t>"مستوى </a:t>
                      </a:r>
                      <a:r>
                        <a:rPr lang="ar-JO" sz="2800" dirty="0" err="1" smtClean="0">
                          <a:effectLst/>
                          <a:highlight>
                            <a:srgbClr val="FF00FF"/>
                          </a:highlight>
                          <a:latin typeface="Arial" panose="020B0604020202020204" pitchFamily="34" charset="0"/>
                          <a:ea typeface="Calibri" panose="020F0502020204030204" pitchFamily="34" charset="0"/>
                          <a:cs typeface="+mn-cs"/>
                        </a:rPr>
                        <a:t>الدوبامين</a:t>
                      </a:r>
                      <a:r>
                        <a:rPr lang="ar-JO" sz="2800" dirty="0" smtClean="0">
                          <a:effectLst/>
                          <a:highlight>
                            <a:srgbClr val="FF00FF"/>
                          </a:highlight>
                          <a:latin typeface="Arial" panose="020B0604020202020204" pitchFamily="34" charset="0"/>
                          <a:ea typeface="Calibri" panose="020F0502020204030204" pitchFamily="34" charset="0"/>
                          <a:cs typeface="+mn-cs"/>
                        </a:rPr>
                        <a:t> الذي يُفرَز في دماغ أنثى الفأر له علاقة بكونها أماًّ  ويؤثّر على السلوك الأبويّ"</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rtl="1"/>
                      <a:r>
                        <a:rPr lang="ar-JO" sz="2800" dirty="0" smtClean="0">
                          <a:effectLst/>
                          <a:highlight>
                            <a:srgbClr val="FFFF00"/>
                          </a:highlight>
                          <a:latin typeface="Calibri" panose="020F0502020204030204" pitchFamily="34" charset="0"/>
                          <a:ea typeface="Calibri" panose="020F0502020204030204" pitchFamily="34" charset="0"/>
                          <a:cs typeface="+mn-cs"/>
                        </a:rPr>
                        <a:t>فسّر</a:t>
                      </a:r>
                      <a:r>
                        <a:rPr lang="ar-JO" sz="2800" b="0" baseline="0" dirty="0" smtClean="0">
                          <a:solidFill>
                            <a:schemeClr val="tx1"/>
                          </a:solidFill>
                        </a:rPr>
                        <a:t> كيف تدعم هذا القول المعلومات الواردة في الصفحة الأولى </a:t>
                      </a:r>
                      <a:r>
                        <a:rPr lang="ar-JO" sz="2800" dirty="0" smtClean="0">
                          <a:effectLst/>
                          <a:highlight>
                            <a:srgbClr val="FFFF00"/>
                          </a:highlight>
                          <a:latin typeface="Calibri" panose="020F0502020204030204" pitchFamily="34" charset="0"/>
                          <a:ea typeface="Calibri" panose="020F0502020204030204" pitchFamily="34" charset="0"/>
                          <a:cs typeface="+mn-cs"/>
                        </a:rPr>
                        <a:t>من وصف البحث </a:t>
                      </a:r>
                      <a:r>
                        <a:rPr lang="ar-JO" sz="2800" b="0" baseline="0" dirty="0" smtClean="0">
                          <a:solidFill>
                            <a:schemeClr val="tx1"/>
                          </a:solidFill>
                        </a:rPr>
                        <a:t>(صفحة 12) والنتائج المعروضة </a:t>
                      </a:r>
                      <a:r>
                        <a:rPr lang="ar-JO" sz="2800" dirty="0" smtClean="0">
                          <a:effectLst/>
                          <a:highlight>
                            <a:srgbClr val="FFFF00"/>
                          </a:highlight>
                          <a:latin typeface="Calibri" panose="020F0502020204030204" pitchFamily="34" charset="0"/>
                          <a:ea typeface="Calibri" panose="020F0502020204030204" pitchFamily="34" charset="0"/>
                          <a:cs typeface="+mn-cs"/>
                        </a:rPr>
                        <a:t>في الرسمين البيانيّين</a:t>
                      </a:r>
                      <a:r>
                        <a:rPr lang="ar-JO" sz="2800" b="0" baseline="0" dirty="0" smtClean="0">
                          <a:solidFill>
                            <a:schemeClr val="tx1"/>
                          </a:solidFill>
                        </a:rPr>
                        <a:t>1 وَ 2 .</a:t>
                      </a:r>
                      <a:endParaRPr lang="he-IL" sz="2800" b="0" dirty="0" smtClean="0">
                        <a:solidFill>
                          <a:schemeClr val="tx1"/>
                        </a:solidFill>
                      </a:endParaRPr>
                    </a:p>
                    <a:p>
                      <a:pPr rtl="1"/>
                      <a:endParaRPr lang="he-IL" sz="2800" dirty="0"/>
                    </a:p>
                  </a:txBody>
                  <a:tcPr>
                    <a:solidFill>
                      <a:schemeClr val="bg1">
                        <a:lumMod val="95000"/>
                      </a:schemeClr>
                    </a:solidFill>
                  </a:tcPr>
                </a:tc>
                <a:extLst>
                  <a:ext uri="{0D108BD9-81ED-4DB2-BD59-A6C34878D82A}">
                    <a16:rowId xmlns:a16="http://schemas.microsoft.com/office/drawing/2014/main" val="2378678281"/>
                  </a:ext>
                </a:extLst>
              </a:tr>
            </a:tbl>
          </a:graphicData>
        </a:graphic>
      </p:graphicFrame>
      <p:sp>
        <p:nvSpPr>
          <p:cNvPr id="4" name="TextBox 3"/>
          <p:cNvSpPr txBox="1"/>
          <p:nvPr/>
        </p:nvSpPr>
        <p:spPr>
          <a:xfrm>
            <a:off x="6903076" y="914400"/>
            <a:ext cx="4790941" cy="830997"/>
          </a:xfrm>
          <a:prstGeom prst="rect">
            <a:avLst/>
          </a:prstGeom>
          <a:noFill/>
        </p:spPr>
        <p:txBody>
          <a:bodyPr wrap="square" rtlCol="1">
            <a:spAutoFit/>
          </a:bodyPr>
          <a:lstStyle/>
          <a:p>
            <a:r>
              <a:rPr lang="ar-JO" sz="2400" dirty="0" smtClean="0">
                <a:solidFill>
                  <a:srgbClr val="0070C0"/>
                </a:solidFill>
              </a:rPr>
              <a:t>ننقل القول إلى شريحة التخطيط الأخيرة</a:t>
            </a:r>
          </a:p>
          <a:p>
            <a:r>
              <a:rPr lang="ar-JO" sz="2400" dirty="0" smtClean="0">
                <a:solidFill>
                  <a:srgbClr val="0070C0"/>
                </a:solidFill>
              </a:rPr>
              <a:t>ونكتب الإجابة </a:t>
            </a:r>
            <a:r>
              <a:rPr lang="ar-JO" sz="2400" dirty="0" err="1" smtClean="0">
                <a:solidFill>
                  <a:srgbClr val="0070C0"/>
                </a:solidFill>
              </a:rPr>
              <a:t>بناءاً</a:t>
            </a:r>
            <a:r>
              <a:rPr lang="ar-JO" sz="2400" dirty="0" smtClean="0">
                <a:solidFill>
                  <a:srgbClr val="0070C0"/>
                </a:solidFill>
              </a:rPr>
              <a:t> على التخطيط</a:t>
            </a:r>
            <a:endParaRPr lang="he-IL" sz="2400" dirty="0">
              <a:solidFill>
                <a:srgbClr val="0070C0"/>
              </a:solidFill>
            </a:endParaRPr>
          </a:p>
        </p:txBody>
      </p:sp>
    </p:spTree>
    <p:extLst>
      <p:ext uri="{BB962C8B-B14F-4D97-AF65-F5344CB8AC3E}">
        <p14:creationId xmlns:p14="http://schemas.microsoft.com/office/powerpoint/2010/main" val="33065914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0280" y="976808"/>
            <a:ext cx="2377322" cy="646331"/>
          </a:xfrm>
          <a:prstGeom prst="rect">
            <a:avLst/>
          </a:prstGeom>
          <a:noFill/>
          <a:ln>
            <a:solidFill>
              <a:schemeClr val="tx1"/>
            </a:solidFill>
          </a:ln>
        </p:spPr>
        <p:txBody>
          <a:bodyPr wrap="square" rtlCol="1">
            <a:spAutoFit/>
          </a:bodyPr>
          <a:lstStyle/>
          <a:p>
            <a:pPr algn="ctr"/>
            <a:r>
              <a:rPr lang="ar-JO" dirty="0"/>
              <a:t> </a:t>
            </a:r>
            <a:r>
              <a:rPr lang="ar-JO" dirty="0" smtClean="0"/>
              <a:t>عدد الخلايا العصبية في الدماغ التي تنتج الانزيم </a:t>
            </a:r>
            <a:r>
              <a:rPr lang="en-US" dirty="0" smtClean="0"/>
              <a:t>TH</a:t>
            </a:r>
            <a:r>
              <a:rPr lang="ar-JO" dirty="0" smtClean="0"/>
              <a:t> </a:t>
            </a:r>
            <a:endParaRPr lang="he-IL" dirty="0"/>
          </a:p>
        </p:txBody>
      </p:sp>
      <p:cxnSp>
        <p:nvCxnSpPr>
          <p:cNvPr id="3" name="מחבר חץ ישר 2"/>
          <p:cNvCxnSpPr/>
          <p:nvPr/>
        </p:nvCxnSpPr>
        <p:spPr>
          <a:xfrm>
            <a:off x="10708941" y="1821923"/>
            <a:ext cx="1" cy="729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9932809" y="2155732"/>
            <a:ext cx="664869" cy="369332"/>
          </a:xfrm>
          <a:prstGeom prst="rect">
            <a:avLst/>
          </a:prstGeom>
          <a:noFill/>
        </p:spPr>
        <p:txBody>
          <a:bodyPr wrap="square" rtlCol="1">
            <a:spAutoFit/>
          </a:bodyPr>
          <a:lstStyle/>
          <a:p>
            <a:r>
              <a:rPr lang="ar-JO" dirty="0" smtClean="0"/>
              <a:t>تحدِّد</a:t>
            </a:r>
            <a:endParaRPr lang="he-IL" dirty="0"/>
          </a:p>
        </p:txBody>
      </p:sp>
      <p:sp>
        <p:nvSpPr>
          <p:cNvPr id="5" name="TextBox 4"/>
          <p:cNvSpPr txBox="1"/>
          <p:nvPr/>
        </p:nvSpPr>
        <p:spPr>
          <a:xfrm>
            <a:off x="9688383" y="2684258"/>
            <a:ext cx="1990962"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الانزيم </a:t>
            </a:r>
            <a:r>
              <a:rPr lang="en-US" dirty="0" smtClean="0"/>
              <a:t>TH</a:t>
            </a:r>
            <a:endParaRPr lang="he-IL" dirty="0"/>
          </a:p>
        </p:txBody>
      </p:sp>
      <p:sp>
        <p:nvSpPr>
          <p:cNvPr id="6" name="TextBox 5"/>
          <p:cNvSpPr txBox="1"/>
          <p:nvPr/>
        </p:nvSpPr>
        <p:spPr>
          <a:xfrm>
            <a:off x="9972577" y="3256472"/>
            <a:ext cx="698678" cy="369332"/>
          </a:xfrm>
          <a:prstGeom prst="rect">
            <a:avLst/>
          </a:prstGeom>
          <a:noFill/>
        </p:spPr>
        <p:txBody>
          <a:bodyPr wrap="square" rtlCol="1">
            <a:spAutoFit/>
          </a:bodyPr>
          <a:lstStyle/>
          <a:p>
            <a:r>
              <a:rPr lang="ar-JO" dirty="0" smtClean="0"/>
              <a:t>يُحدِّد</a:t>
            </a:r>
            <a:endParaRPr lang="he-IL" dirty="0"/>
          </a:p>
        </p:txBody>
      </p:sp>
      <p:cxnSp>
        <p:nvCxnSpPr>
          <p:cNvPr id="7" name="מחבר חץ ישר 6"/>
          <p:cNvCxnSpPr>
            <a:stCxn id="5" idx="2"/>
          </p:cNvCxnSpPr>
          <p:nvPr/>
        </p:nvCxnSpPr>
        <p:spPr>
          <a:xfrm flipH="1">
            <a:off x="10671255" y="3053590"/>
            <a:ext cx="12609" cy="660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856210" y="3691550"/>
            <a:ext cx="1823135" cy="369332"/>
          </a:xfrm>
          <a:prstGeom prst="rect">
            <a:avLst/>
          </a:prstGeom>
          <a:noFill/>
          <a:ln>
            <a:solidFill>
              <a:schemeClr val="tx1"/>
            </a:solidFill>
          </a:ln>
        </p:spPr>
        <p:txBody>
          <a:bodyPr wrap="square" rtlCol="1">
            <a:spAutoFit/>
          </a:bodyPr>
          <a:lstStyle/>
          <a:p>
            <a:pPr algn="ctr"/>
            <a:r>
              <a:rPr lang="ar-JO" b="1" u="sng" dirty="0" smtClean="0">
                <a:solidFill>
                  <a:srgbClr val="00B050"/>
                </a:solidFill>
              </a:rPr>
              <a:t>مستوى</a:t>
            </a:r>
            <a:r>
              <a:rPr lang="ar-JO" dirty="0" smtClean="0"/>
              <a:t> </a:t>
            </a:r>
            <a:r>
              <a:rPr lang="ar-JO" dirty="0" err="1" smtClean="0"/>
              <a:t>الدوبامين</a:t>
            </a:r>
            <a:endParaRPr lang="he-IL" dirty="0"/>
          </a:p>
        </p:txBody>
      </p:sp>
      <p:sp>
        <p:nvSpPr>
          <p:cNvPr id="9" name="מלבן 8"/>
          <p:cNvSpPr/>
          <p:nvPr/>
        </p:nvSpPr>
        <p:spPr>
          <a:xfrm>
            <a:off x="9350068" y="837125"/>
            <a:ext cx="2596463" cy="3302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TextBox 10"/>
          <p:cNvSpPr txBox="1"/>
          <p:nvPr/>
        </p:nvSpPr>
        <p:spPr>
          <a:xfrm>
            <a:off x="9948652" y="85591"/>
            <a:ext cx="1948950" cy="646331"/>
          </a:xfrm>
          <a:prstGeom prst="rect">
            <a:avLst/>
          </a:prstGeom>
          <a:noFill/>
        </p:spPr>
        <p:txBody>
          <a:bodyPr wrap="square" rtlCol="1">
            <a:spAutoFit/>
          </a:bodyPr>
          <a:lstStyle/>
          <a:p>
            <a:r>
              <a:rPr lang="ar-JO" dirty="0" smtClean="0"/>
              <a:t>نترجم الفقرات الخامسة والسادسة الى تخطيط</a:t>
            </a:r>
            <a:endParaRPr lang="he-IL" dirty="0"/>
          </a:p>
        </p:txBody>
      </p:sp>
      <p:sp>
        <p:nvSpPr>
          <p:cNvPr id="31" name="חץ למטה 30"/>
          <p:cNvSpPr/>
          <p:nvPr/>
        </p:nvSpPr>
        <p:spPr>
          <a:xfrm rot="5400000">
            <a:off x="9044747" y="-108418"/>
            <a:ext cx="348909" cy="938366"/>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2" name="TextBox 31"/>
          <p:cNvSpPr txBox="1"/>
          <p:nvPr/>
        </p:nvSpPr>
        <p:spPr>
          <a:xfrm>
            <a:off x="6290809" y="49260"/>
            <a:ext cx="1813444" cy="646331"/>
          </a:xfrm>
          <a:prstGeom prst="rect">
            <a:avLst/>
          </a:prstGeom>
          <a:noFill/>
        </p:spPr>
        <p:txBody>
          <a:bodyPr wrap="square" rtlCol="1">
            <a:spAutoFit/>
          </a:bodyPr>
          <a:lstStyle/>
          <a:p>
            <a:r>
              <a:rPr lang="ar-JO" dirty="0" smtClean="0"/>
              <a:t>نترجم نتائج الرسم البياني 1 الى تخطيط</a:t>
            </a:r>
            <a:endParaRPr lang="he-IL" dirty="0"/>
          </a:p>
        </p:txBody>
      </p:sp>
      <p:sp>
        <p:nvSpPr>
          <p:cNvPr id="33" name="TextBox 32"/>
          <p:cNvSpPr txBox="1"/>
          <p:nvPr/>
        </p:nvSpPr>
        <p:spPr>
          <a:xfrm>
            <a:off x="4868224" y="873767"/>
            <a:ext cx="4012842" cy="2914516"/>
          </a:xfrm>
          <a:prstGeom prst="rect">
            <a:avLst/>
          </a:prstGeom>
          <a:noFill/>
          <a:ln>
            <a:solidFill>
              <a:srgbClr val="C00000"/>
            </a:solidFill>
          </a:ln>
        </p:spPr>
        <p:txBody>
          <a:bodyPr wrap="square" rtlCol="1">
            <a:spAutoFit/>
          </a:bodyPr>
          <a:lstStyle/>
          <a:p>
            <a:pPr algn="ctr"/>
            <a:r>
              <a:rPr lang="ar-JO" dirty="0"/>
              <a:t> </a:t>
            </a:r>
            <a:r>
              <a:rPr lang="ar-JO" dirty="0" smtClean="0"/>
              <a:t>عدد الخلايا العصبية في الدماغ التي تنتج الانزيم </a:t>
            </a:r>
            <a:r>
              <a:rPr lang="en-US" dirty="0" smtClean="0"/>
              <a:t>TH</a:t>
            </a:r>
            <a:r>
              <a:rPr lang="ar-JO" dirty="0" smtClean="0"/>
              <a:t> </a:t>
            </a:r>
          </a:p>
          <a:p>
            <a:pPr algn="ctr"/>
            <a:endParaRPr lang="ar-JO" dirty="0" smtClean="0"/>
          </a:p>
          <a:p>
            <a:pPr algn="ctr"/>
            <a:endParaRPr lang="ar-JO" dirty="0"/>
          </a:p>
          <a:p>
            <a:pPr algn="ctr"/>
            <a:endParaRPr lang="ar-JO" dirty="0" smtClean="0"/>
          </a:p>
          <a:p>
            <a:pPr marL="285750" indent="-285750" algn="ctr">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endParaRPr lang="ar-JO" dirty="0" smtClean="0"/>
          </a:p>
          <a:p>
            <a:pPr marL="285750" indent="-285750">
              <a:lnSpc>
                <a:spcPct val="107000"/>
              </a:lnSpc>
              <a:spcAft>
                <a:spcPts val="800"/>
              </a:spcAft>
              <a:buFont typeface="Wingdings" panose="05000000000000000000" pitchFamily="2" charset="2"/>
              <a:buChar char="v"/>
            </a:pPr>
            <a:r>
              <a:rPr lang="ar-JO" dirty="0" smtClean="0"/>
              <a:t>عند </a:t>
            </a:r>
            <a:r>
              <a:rPr lang="ar-JO" sz="2000" dirty="0" smtClean="0"/>
              <a:t>الإناث</a:t>
            </a:r>
            <a:r>
              <a:rPr lang="ar-JO" dirty="0" smtClean="0"/>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a:t>
            </a:r>
            <a:r>
              <a:rPr lang="ar-JO" dirty="0" smtClean="0"/>
              <a:t>الذكور</a:t>
            </a:r>
          </a:p>
          <a:p>
            <a:pPr marL="285750" indent="-285750" algn="ctr">
              <a:buFont typeface="Wingdings" panose="05000000000000000000" pitchFamily="2" charset="2"/>
              <a:buChar char="v"/>
            </a:pPr>
            <a:endParaRPr lang="he-IL" dirty="0"/>
          </a:p>
          <a:p>
            <a:pPr marL="285750" indent="-285750">
              <a:lnSpc>
                <a:spcPct val="107000"/>
              </a:lnSpc>
              <a:spcAft>
                <a:spcPts val="800"/>
              </a:spcAft>
              <a:buFont typeface="Wingdings" panose="05000000000000000000" pitchFamily="2" charset="2"/>
              <a:buChar char="v"/>
            </a:pPr>
            <a:r>
              <a:rPr lang="ar-JO" dirty="0">
                <a:solidFill>
                  <a:srgbClr val="7030A0"/>
                </a:solidFill>
              </a:rPr>
              <a:t>عند</a:t>
            </a:r>
            <a:r>
              <a:rPr lang="ar-JO" b="1" dirty="0">
                <a:solidFill>
                  <a:srgbClr val="7030A0"/>
                </a:solidFill>
              </a:rPr>
              <a:t> </a:t>
            </a:r>
            <a:r>
              <a:rPr lang="ar-JO" sz="2000" dirty="0">
                <a:solidFill>
                  <a:srgbClr val="7030A0"/>
                </a:solidFill>
              </a:rPr>
              <a:t>إناث </a:t>
            </a:r>
            <a:r>
              <a:rPr lang="ar-JO" sz="2000" dirty="0" err="1">
                <a:solidFill>
                  <a:srgbClr val="7030A0"/>
                </a:solidFill>
              </a:rPr>
              <a:t>إمّهات</a:t>
            </a:r>
            <a:r>
              <a:rPr lang="ar-JO" sz="2000" dirty="0">
                <a:solidFill>
                  <a:srgbClr val="7030A0"/>
                </a:solidFill>
              </a:rPr>
              <a:t> </a:t>
            </a:r>
            <a:r>
              <a:rPr lang="ar-JO" dirty="0" smtClean="0">
                <a:highlight>
                  <a:srgbClr val="FFFF00"/>
                </a:highlight>
                <a:latin typeface="Calibri" panose="020F0502020204030204" pitchFamily="34" charset="0"/>
                <a:ea typeface="Calibri" panose="020F0502020204030204" pitchFamily="34" charset="0"/>
              </a:rPr>
              <a:t>أكبر</a:t>
            </a:r>
            <a:r>
              <a:rPr lang="ar-JO" dirty="0" smtClean="0"/>
              <a:t> </a:t>
            </a:r>
            <a:r>
              <a:rPr lang="ar-JO" dirty="0"/>
              <a:t>من عند إناث ليست </a:t>
            </a:r>
            <a:r>
              <a:rPr lang="ar-JO" dirty="0" err="1" smtClean="0"/>
              <a:t>إمّهات</a:t>
            </a:r>
            <a:endParaRPr lang="ar-JO" dirty="0"/>
          </a:p>
        </p:txBody>
      </p:sp>
      <p:sp>
        <p:nvSpPr>
          <p:cNvPr id="34" name="חץ למטה 33"/>
          <p:cNvSpPr/>
          <p:nvPr/>
        </p:nvSpPr>
        <p:spPr>
          <a:xfrm>
            <a:off x="6890207" y="1797097"/>
            <a:ext cx="360609" cy="843514"/>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6" name="מלבן 35"/>
          <p:cNvSpPr/>
          <p:nvPr/>
        </p:nvSpPr>
        <p:spPr>
          <a:xfrm>
            <a:off x="786657" y="143204"/>
            <a:ext cx="3063659" cy="369332"/>
          </a:xfrm>
          <a:prstGeom prst="rect">
            <a:avLst/>
          </a:prstGeom>
        </p:spPr>
        <p:txBody>
          <a:bodyPr wrap="none">
            <a:spAutoFit/>
          </a:bodyPr>
          <a:lstStyle/>
          <a:p>
            <a:r>
              <a:rPr lang="ar-JO" dirty="0"/>
              <a:t>نترجم نتائج الرسم البياني </a:t>
            </a:r>
            <a:r>
              <a:rPr lang="ar-JO" dirty="0" smtClean="0"/>
              <a:t>2 </a:t>
            </a:r>
            <a:r>
              <a:rPr lang="ar-JO" dirty="0"/>
              <a:t>الى تخطيط</a:t>
            </a:r>
            <a:endParaRPr lang="he-IL" dirty="0"/>
          </a:p>
        </p:txBody>
      </p:sp>
      <p:sp>
        <p:nvSpPr>
          <p:cNvPr id="37" name="חץ למטה 36"/>
          <p:cNvSpPr/>
          <p:nvPr/>
        </p:nvSpPr>
        <p:spPr>
          <a:xfrm rot="5400000">
            <a:off x="4837476" y="-224357"/>
            <a:ext cx="348909" cy="126622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8" name="TextBox 37"/>
          <p:cNvSpPr txBox="1"/>
          <p:nvPr/>
        </p:nvSpPr>
        <p:spPr>
          <a:xfrm>
            <a:off x="625704" y="970865"/>
            <a:ext cx="3013656" cy="369332"/>
          </a:xfrm>
          <a:prstGeom prst="rect">
            <a:avLst/>
          </a:prstGeom>
          <a:noFill/>
        </p:spPr>
        <p:txBody>
          <a:bodyPr wrap="square" rtlCol="1">
            <a:spAutoFit/>
          </a:bodyPr>
          <a:lstStyle/>
          <a:p>
            <a:r>
              <a:rPr lang="ar-JO" dirty="0" smtClean="0"/>
              <a:t>مستوى مرتفع من </a:t>
            </a:r>
            <a:r>
              <a:rPr lang="en-US" dirty="0" smtClean="0"/>
              <a:t>TH</a:t>
            </a:r>
            <a:r>
              <a:rPr lang="ar-JO" dirty="0" smtClean="0"/>
              <a:t> عند الامّهات</a:t>
            </a:r>
            <a:endParaRPr lang="he-IL" dirty="0"/>
          </a:p>
        </p:txBody>
      </p:sp>
      <p:sp>
        <p:nvSpPr>
          <p:cNvPr id="41" name="TextBox 40"/>
          <p:cNvSpPr txBox="1"/>
          <p:nvPr/>
        </p:nvSpPr>
        <p:spPr>
          <a:xfrm>
            <a:off x="1389310" y="1817411"/>
            <a:ext cx="798490" cy="369332"/>
          </a:xfrm>
          <a:prstGeom prst="rect">
            <a:avLst/>
          </a:prstGeom>
          <a:noFill/>
        </p:spPr>
        <p:txBody>
          <a:bodyPr wrap="square" rtlCol="1">
            <a:spAutoFit/>
          </a:bodyPr>
          <a:lstStyle/>
          <a:p>
            <a:r>
              <a:rPr lang="ar-JO" dirty="0" smtClean="0"/>
              <a:t>يزيد من </a:t>
            </a:r>
            <a:endParaRPr lang="he-IL" dirty="0"/>
          </a:p>
        </p:txBody>
      </p:sp>
      <p:sp>
        <p:nvSpPr>
          <p:cNvPr id="42" name="TextBox 41"/>
          <p:cNvSpPr txBox="1"/>
          <p:nvPr/>
        </p:nvSpPr>
        <p:spPr>
          <a:xfrm>
            <a:off x="786657" y="2769916"/>
            <a:ext cx="2253802" cy="369332"/>
          </a:xfrm>
          <a:prstGeom prst="rect">
            <a:avLst/>
          </a:prstGeom>
          <a:noFill/>
        </p:spPr>
        <p:txBody>
          <a:bodyPr wrap="square" rtlCol="1">
            <a:spAutoFit/>
          </a:bodyPr>
          <a:lstStyle/>
          <a:p>
            <a:r>
              <a:rPr lang="ar-JO" dirty="0" smtClean="0"/>
              <a:t>مستوى السلوك الأبويّ</a:t>
            </a:r>
            <a:endParaRPr lang="he-IL" dirty="0"/>
          </a:p>
        </p:txBody>
      </p:sp>
      <p:sp>
        <p:nvSpPr>
          <p:cNvPr id="43" name="חץ למטה 42"/>
          <p:cNvSpPr/>
          <p:nvPr/>
        </p:nvSpPr>
        <p:spPr>
          <a:xfrm>
            <a:off x="2153019" y="1492051"/>
            <a:ext cx="327334" cy="1137171"/>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4" name="מלבן 43"/>
          <p:cNvSpPr/>
          <p:nvPr/>
        </p:nvSpPr>
        <p:spPr>
          <a:xfrm>
            <a:off x="625704" y="970865"/>
            <a:ext cx="3199322" cy="23647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5" name="מלבן 44"/>
          <p:cNvSpPr/>
          <p:nvPr/>
        </p:nvSpPr>
        <p:spPr>
          <a:xfrm>
            <a:off x="991672" y="4380245"/>
            <a:ext cx="10596835" cy="487506"/>
          </a:xfrm>
          <a:prstGeom prst="rect">
            <a:avLst/>
          </a:prstGeom>
        </p:spPr>
        <p:txBody>
          <a:bodyPr wrap="square">
            <a:spAutoFit/>
          </a:bodyPr>
          <a:lstStyle/>
          <a:p>
            <a:pPr>
              <a:lnSpc>
                <a:spcPct val="107000"/>
              </a:lnSpc>
              <a:spcAft>
                <a:spcPts val="800"/>
              </a:spcAft>
            </a:pPr>
            <a:r>
              <a:rPr lang="ar-JO" sz="2400" dirty="0">
                <a:highlight>
                  <a:srgbClr val="FF00FF"/>
                </a:highlight>
                <a:latin typeface="Calibri" panose="020F0502020204030204" pitchFamily="34" charset="0"/>
                <a:ea typeface="Calibri" panose="020F0502020204030204" pitchFamily="34" charset="0"/>
              </a:rPr>
              <a:t>القول </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smtClean="0">
                <a:latin typeface="Arial" panose="020B0604020202020204" pitchFamily="34" charset="0"/>
                <a:ea typeface="Calibri" panose="020F0502020204030204" pitchFamily="34" charset="0"/>
                <a:cs typeface="Arial" panose="020B0604020202020204" pitchFamily="34" charset="0"/>
              </a:rPr>
              <a:t>:</a:t>
            </a:r>
            <a:r>
              <a:rPr lang="ar-JO" sz="2400" dirty="0" smtClean="0">
                <a:highlight>
                  <a:srgbClr val="FF00FF"/>
                </a:highlight>
                <a:latin typeface="Arial" panose="020B0604020202020204" pitchFamily="34" charset="0"/>
                <a:ea typeface="Calibri" panose="020F0502020204030204" pitchFamily="34" charset="0"/>
              </a:rPr>
              <a:t>"</a:t>
            </a:r>
            <a:r>
              <a:rPr lang="ar-JO" sz="2400" dirty="0">
                <a:highlight>
                  <a:srgbClr val="FF00FF"/>
                </a:highlight>
                <a:latin typeface="Arial" panose="020B0604020202020204" pitchFamily="34" charset="0"/>
                <a:ea typeface="Calibri" panose="020F0502020204030204" pitchFamily="34" charset="0"/>
              </a:rPr>
              <a:t>مستوى </a:t>
            </a:r>
            <a:r>
              <a:rPr lang="ar-JO" sz="2400" dirty="0" err="1">
                <a:highlight>
                  <a:srgbClr val="FF00FF"/>
                </a:highlight>
                <a:latin typeface="Arial" panose="020B0604020202020204" pitchFamily="34" charset="0"/>
                <a:ea typeface="Calibri" panose="020F0502020204030204" pitchFamily="34" charset="0"/>
              </a:rPr>
              <a:t>الدوبامين</a:t>
            </a:r>
            <a:r>
              <a:rPr lang="ar-JO" sz="2400" dirty="0">
                <a:highlight>
                  <a:srgbClr val="FF00FF"/>
                </a:highlight>
                <a:latin typeface="Arial" panose="020B0604020202020204" pitchFamily="34" charset="0"/>
                <a:ea typeface="Calibri" panose="020F0502020204030204" pitchFamily="34" charset="0"/>
              </a:rPr>
              <a:t> الذي يُفرَز في دماغ أنثى الفأر له علاقة بكونها أماًّ  ويؤثّر على السلوك الأبويّ"</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46" name="TextBox 45"/>
          <p:cNvSpPr txBox="1"/>
          <p:nvPr/>
        </p:nvSpPr>
        <p:spPr>
          <a:xfrm>
            <a:off x="90152" y="4989048"/>
            <a:ext cx="11977352" cy="1569660"/>
          </a:xfrm>
          <a:prstGeom prst="rect">
            <a:avLst/>
          </a:prstGeom>
          <a:noFill/>
          <a:ln>
            <a:solidFill>
              <a:srgbClr val="FFC000"/>
            </a:solidFill>
          </a:ln>
        </p:spPr>
        <p:txBody>
          <a:bodyPr wrap="square" rtlCol="1">
            <a:spAutoFit/>
          </a:bodyPr>
          <a:lstStyle/>
          <a:p>
            <a:r>
              <a:rPr lang="ar-JO" sz="2400" b="1" dirty="0" err="1" smtClean="0">
                <a:solidFill>
                  <a:srgbClr val="00B0F0"/>
                </a:solidFill>
              </a:rPr>
              <a:t>الإجابة</a:t>
            </a:r>
            <a:r>
              <a:rPr lang="ar-JO" sz="2400" dirty="0" err="1" smtClean="0"/>
              <a:t>:المعلومات</a:t>
            </a:r>
            <a:r>
              <a:rPr lang="ar-JO" sz="2400" dirty="0" smtClean="0"/>
              <a:t> التي تدعم هذا القول هي:</a:t>
            </a:r>
          </a:p>
          <a:p>
            <a:r>
              <a:rPr lang="ar-JO" sz="2400" dirty="0" smtClean="0"/>
              <a:t> </a:t>
            </a:r>
            <a:r>
              <a:rPr lang="ar-JO" sz="2400" dirty="0" err="1" smtClean="0"/>
              <a:t>بناءاً</a:t>
            </a:r>
            <a:r>
              <a:rPr lang="ar-JO" sz="2400" dirty="0" smtClean="0"/>
              <a:t> على التخطيط للفقرات-  الخلايا العصبية في الدماغ تنتج الانزيم </a:t>
            </a:r>
            <a:r>
              <a:rPr lang="en-US" sz="2400" dirty="0" smtClean="0"/>
              <a:t>TH</a:t>
            </a:r>
            <a:r>
              <a:rPr lang="ar-JO" sz="2400" dirty="0" smtClean="0"/>
              <a:t> ومستوى الانزيم </a:t>
            </a:r>
            <a:r>
              <a:rPr lang="en-US" sz="2400" dirty="0" smtClean="0"/>
              <a:t>TH</a:t>
            </a:r>
            <a:r>
              <a:rPr lang="ar-JO" sz="2400" dirty="0" smtClean="0"/>
              <a:t> يُحدِّد مستوى </a:t>
            </a:r>
            <a:r>
              <a:rPr lang="ar-JO" sz="2400" dirty="0" err="1" smtClean="0"/>
              <a:t>الدوبامين</a:t>
            </a:r>
            <a:r>
              <a:rPr lang="ar-JO" sz="2400" dirty="0" smtClean="0"/>
              <a:t>.</a:t>
            </a:r>
          </a:p>
          <a:p>
            <a:r>
              <a:rPr lang="ar-JO" sz="2400" dirty="0" err="1" smtClean="0"/>
              <a:t>وبناءاً</a:t>
            </a:r>
            <a:r>
              <a:rPr lang="ar-JO" sz="2400" dirty="0" smtClean="0"/>
              <a:t> على التخطيط لنتائج الرسم البياني 1- عند الإناث الأمّهات هناك أكبر عدد من الخلايا العصبية التي تنتج الانزيم </a:t>
            </a:r>
            <a:r>
              <a:rPr lang="en-US" sz="2400" dirty="0" smtClean="0"/>
              <a:t>TH</a:t>
            </a:r>
            <a:r>
              <a:rPr lang="ar-JO" sz="2400" dirty="0" smtClean="0"/>
              <a:t>.</a:t>
            </a:r>
          </a:p>
          <a:p>
            <a:r>
              <a:rPr lang="ar-JO" sz="2400" dirty="0" err="1" smtClean="0"/>
              <a:t>وبناءاً</a:t>
            </a:r>
            <a:r>
              <a:rPr lang="ar-JO" sz="2400" dirty="0" smtClean="0"/>
              <a:t> على التخطيط لنتائج الرسم البياني 2 – مستوى مرتفع من </a:t>
            </a:r>
            <a:r>
              <a:rPr lang="en-US" sz="2400" dirty="0" smtClean="0"/>
              <a:t>TH</a:t>
            </a:r>
            <a:r>
              <a:rPr lang="ar-JO" sz="2400" dirty="0" smtClean="0"/>
              <a:t> عند الأمّهات يزيد  من مستوى السلوك الأبويّ.</a:t>
            </a:r>
          </a:p>
        </p:txBody>
      </p:sp>
    </p:spTree>
    <p:extLst>
      <p:ext uri="{BB962C8B-B14F-4D97-AF65-F5344CB8AC3E}">
        <p14:creationId xmlns:p14="http://schemas.microsoft.com/office/powerpoint/2010/main" val="33126100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תמונה 6"/>
          <p:cNvPicPr>
            <a:picLocks noChangeAspect="1"/>
          </p:cNvPicPr>
          <p:nvPr/>
        </p:nvPicPr>
        <p:blipFill>
          <a:blip r:embed="rId2"/>
          <a:stretch>
            <a:fillRect/>
          </a:stretch>
        </p:blipFill>
        <p:spPr>
          <a:xfrm>
            <a:off x="0" y="1384995"/>
            <a:ext cx="12203408" cy="3401835"/>
          </a:xfrm>
          <a:prstGeom prst="rect">
            <a:avLst/>
          </a:prstGeom>
          <a:ln>
            <a:solidFill>
              <a:srgbClr val="7030A0"/>
            </a:solidFill>
          </a:ln>
        </p:spPr>
      </p:pic>
      <p:sp>
        <p:nvSpPr>
          <p:cNvPr id="8" name="TextBox 7"/>
          <p:cNvSpPr txBox="1"/>
          <p:nvPr/>
        </p:nvSpPr>
        <p:spPr>
          <a:xfrm>
            <a:off x="0" y="0"/>
            <a:ext cx="12192001" cy="1384995"/>
          </a:xfrm>
          <a:prstGeom prst="rect">
            <a:avLst/>
          </a:prstGeom>
          <a:solidFill>
            <a:schemeClr val="accent2">
              <a:lumMod val="20000"/>
              <a:lumOff val="80000"/>
            </a:schemeClr>
          </a:solidFill>
          <a:ln>
            <a:solidFill>
              <a:srgbClr val="7030A0"/>
            </a:solidFill>
          </a:ln>
        </p:spPr>
        <p:txBody>
          <a:bodyPr wrap="square" rtlCol="1">
            <a:spAutoFit/>
          </a:bodyPr>
          <a:lstStyle/>
          <a:p>
            <a:pPr algn="ctr"/>
            <a:r>
              <a:rPr lang="ar-JO" sz="2800" dirty="0" smtClean="0"/>
              <a:t>نفس المقال – سلوك أبويّ </a:t>
            </a:r>
          </a:p>
          <a:p>
            <a:pPr algn="ctr"/>
            <a:r>
              <a:rPr lang="ar-JO" sz="2800" dirty="0" smtClean="0">
                <a:solidFill>
                  <a:srgbClr val="0070C0"/>
                </a:solidFill>
              </a:rPr>
              <a:t>كان في </a:t>
            </a:r>
            <a:r>
              <a:rPr lang="ar-JO" sz="2800" dirty="0" err="1" smtClean="0">
                <a:solidFill>
                  <a:srgbClr val="0070C0"/>
                </a:solidFill>
              </a:rPr>
              <a:t>إمتحان</a:t>
            </a:r>
            <a:r>
              <a:rPr lang="ar-JO" sz="2800" dirty="0" smtClean="0">
                <a:solidFill>
                  <a:srgbClr val="0070C0"/>
                </a:solidFill>
              </a:rPr>
              <a:t> البيولوجيا المُحوّسب </a:t>
            </a:r>
          </a:p>
          <a:p>
            <a:pPr algn="ctr"/>
            <a:r>
              <a:rPr lang="ar-JO" sz="2800" dirty="0" smtClean="0">
                <a:solidFill>
                  <a:srgbClr val="0070C0"/>
                </a:solidFill>
              </a:rPr>
              <a:t>مع فرق واحد هو انّ السؤال الأول شمل على تخطيط </a:t>
            </a:r>
            <a:r>
              <a:rPr lang="ar-JO" sz="2800" dirty="0" err="1" smtClean="0">
                <a:solidFill>
                  <a:srgbClr val="0070C0"/>
                </a:solidFill>
              </a:rPr>
              <a:t>سينابسا</a:t>
            </a:r>
            <a:endParaRPr lang="he-IL" sz="2800" dirty="0">
              <a:solidFill>
                <a:srgbClr val="0070C0"/>
              </a:solidFill>
            </a:endParaRPr>
          </a:p>
        </p:txBody>
      </p:sp>
    </p:spTree>
    <p:extLst>
      <p:ext uri="{BB962C8B-B14F-4D97-AF65-F5344CB8AC3E}">
        <p14:creationId xmlns:p14="http://schemas.microsoft.com/office/powerpoint/2010/main" val="2921371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736084" y="53771"/>
            <a:ext cx="9128653" cy="6707637"/>
          </a:xfrm>
          <a:prstGeom prst="rect">
            <a:avLst/>
          </a:prstGeom>
          <a:ln>
            <a:solidFill>
              <a:srgbClr val="7030A0"/>
            </a:solidFill>
          </a:ln>
        </p:spPr>
      </p:pic>
    </p:spTree>
    <p:extLst>
      <p:ext uri="{BB962C8B-B14F-4D97-AF65-F5344CB8AC3E}">
        <p14:creationId xmlns:p14="http://schemas.microsoft.com/office/powerpoint/2010/main" val="1750586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474513" y="107330"/>
            <a:ext cx="11335414" cy="5057098"/>
          </a:xfrm>
          <a:prstGeom prst="rect">
            <a:avLst/>
          </a:prstGeom>
          <a:ln>
            <a:solidFill>
              <a:srgbClr val="7030A0"/>
            </a:solidFill>
          </a:ln>
        </p:spPr>
      </p:pic>
    </p:spTree>
    <p:extLst>
      <p:ext uri="{BB962C8B-B14F-4D97-AF65-F5344CB8AC3E}">
        <p14:creationId xmlns:p14="http://schemas.microsoft.com/office/powerpoint/2010/main" val="35025022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55047" y="659591"/>
            <a:ext cx="12098316" cy="3887390"/>
          </a:xfrm>
          <a:prstGeom prst="rect">
            <a:avLst/>
          </a:prstGeom>
        </p:spPr>
      </p:pic>
    </p:spTree>
    <p:extLst>
      <p:ext uri="{BB962C8B-B14F-4D97-AF65-F5344CB8AC3E}">
        <p14:creationId xmlns:p14="http://schemas.microsoft.com/office/powerpoint/2010/main" val="2418211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152" y="0"/>
            <a:ext cx="12003109" cy="6786473"/>
          </a:xfrm>
          <a:prstGeom prst="rect">
            <a:avLst/>
          </a:prstGeom>
          <a:noFill/>
          <a:ln>
            <a:solidFill>
              <a:schemeClr val="accent4"/>
            </a:solidFill>
          </a:ln>
        </p:spPr>
        <p:txBody>
          <a:bodyPr wrap="square" rtlCol="1">
            <a:spAutoFit/>
          </a:bodyPr>
          <a:lstStyle/>
          <a:p>
            <a:pPr algn="ctr">
              <a:lnSpc>
                <a:spcPct val="150000"/>
              </a:lnSpc>
            </a:pPr>
            <a:r>
              <a:rPr lang="ar-SA" sz="2000" b="1" dirty="0">
                <a:latin typeface="Times New Roman" panose="02020603050405020304" pitchFamily="18" charset="0"/>
                <a:ea typeface="Times New Roman" panose="02020603050405020304" pitchFamily="18" charset="0"/>
              </a:rPr>
              <a:t>الخفافيش</a:t>
            </a:r>
            <a:endParaRPr lang="en-US" sz="2000" dirty="0">
              <a:latin typeface="Times New Roman" panose="02020603050405020304" pitchFamily="18" charset="0"/>
              <a:ea typeface="Times New Roman" panose="02020603050405020304" pitchFamily="18" charset="0"/>
            </a:endParaRPr>
          </a:p>
          <a:p>
            <a:pPr algn="just">
              <a:lnSpc>
                <a:spcPct val="150000"/>
              </a:lnSpc>
            </a:pPr>
            <a:r>
              <a:rPr lang="ar-SA" sz="2000" dirty="0">
                <a:latin typeface="Times New Roman" panose="02020603050405020304" pitchFamily="18" charset="0"/>
                <a:ea typeface="Times New Roman" panose="02020603050405020304" pitchFamily="18" charset="0"/>
              </a:rPr>
              <a:t>الخفافيش هي ثدييات طائرة. هناك خفافيش صغيرة الحجم تعيش في مغارات مظلمة, ويتم نشاطها الأساسي في الليل, في ظلام تامّ. </a:t>
            </a:r>
            <a:r>
              <a:rPr lang="ar-SA" sz="2000" dirty="0">
                <a:highlight>
                  <a:srgbClr val="FFFF00"/>
                </a:highlight>
                <a:latin typeface="Times New Roman" panose="02020603050405020304" pitchFamily="18" charset="0"/>
                <a:ea typeface="Times New Roman" panose="02020603050405020304" pitchFamily="18" charset="0"/>
              </a:rPr>
              <a:t>تطير الخفافيش بسرعة كبيرة داخل المغارات دون أن ترتطم بجدران المغارة</a:t>
            </a:r>
            <a:r>
              <a:rPr lang="ar-SA" sz="2000" dirty="0">
                <a:latin typeface="Times New Roman" panose="02020603050405020304" pitchFamily="18" charset="0"/>
                <a:ea typeface="Times New Roman" panose="02020603050405020304" pitchFamily="18" charset="0"/>
              </a:rPr>
              <a:t>, وتتغذى على الحشرات التي تصطادها أثناء طيرانها.</a:t>
            </a:r>
            <a:endParaRPr lang="en-US" sz="2000" dirty="0">
              <a:latin typeface="Times New Roman" panose="02020603050405020304" pitchFamily="18" charset="0"/>
              <a:ea typeface="Times New Roman" panose="02020603050405020304" pitchFamily="18" charset="0"/>
            </a:endParaRPr>
          </a:p>
          <a:p>
            <a:pPr algn="just">
              <a:lnSpc>
                <a:spcPct val="150000"/>
              </a:lnSpc>
            </a:pPr>
            <a:r>
              <a:rPr lang="ar-SA" sz="2000" dirty="0">
                <a:latin typeface="Times New Roman" panose="02020603050405020304" pitchFamily="18" charset="0"/>
                <a:ea typeface="Times New Roman" panose="02020603050405020304" pitchFamily="18" charset="0"/>
              </a:rPr>
              <a:t>في نهاية القرن الثامن عشر </a:t>
            </a:r>
            <a:r>
              <a:rPr lang="ar-SA" sz="2000" dirty="0">
                <a:highlight>
                  <a:srgbClr val="FFFF00"/>
                </a:highlight>
                <a:latin typeface="Times New Roman" panose="02020603050405020304" pitchFamily="18" charset="0"/>
                <a:ea typeface="Times New Roman" panose="02020603050405020304" pitchFamily="18" charset="0"/>
              </a:rPr>
              <a:t>قرّر باحث</a:t>
            </a:r>
            <a:r>
              <a:rPr lang="ar-SA" sz="2000" dirty="0">
                <a:latin typeface="Times New Roman" panose="02020603050405020304" pitchFamily="18" charset="0"/>
                <a:ea typeface="Times New Roman" panose="02020603050405020304" pitchFamily="18" charset="0"/>
              </a:rPr>
              <a:t> يدعى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أن </a:t>
            </a:r>
            <a:r>
              <a:rPr lang="ar-SA" sz="2000" dirty="0">
                <a:highlight>
                  <a:srgbClr val="FFFF00"/>
                </a:highlight>
                <a:latin typeface="Times New Roman" panose="02020603050405020304" pitchFamily="18" charset="0"/>
                <a:ea typeface="Times New Roman" panose="02020603050405020304" pitchFamily="18" charset="0"/>
              </a:rPr>
              <a:t>يبحث كيف تهتدي الخفافيش في الظلام</a:t>
            </a:r>
            <a:r>
              <a:rPr lang="ar-SA" sz="2000" dirty="0">
                <a:latin typeface="Times New Roman" panose="02020603050405020304" pitchFamily="18" charset="0"/>
                <a:ea typeface="Times New Roman" panose="02020603050405020304" pitchFamily="18" charset="0"/>
              </a:rPr>
              <a:t>, ولذلك </a:t>
            </a:r>
            <a:r>
              <a:rPr lang="ar-SA" sz="2000" dirty="0">
                <a:highlight>
                  <a:srgbClr val="FFFF00"/>
                </a:highlight>
                <a:latin typeface="Times New Roman" panose="02020603050405020304" pitchFamily="18" charset="0"/>
                <a:ea typeface="Times New Roman" panose="02020603050405020304" pitchFamily="18" charset="0"/>
              </a:rPr>
              <a:t>أجرى عدّة تجارب</a:t>
            </a:r>
            <a:r>
              <a:rPr lang="ar-SA" sz="2000" dirty="0">
                <a:latin typeface="Times New Roman" panose="02020603050405020304" pitchFamily="18" charset="0"/>
                <a:ea typeface="Times New Roman" panose="02020603050405020304" pitchFamily="18" charset="0"/>
              </a:rPr>
              <a:t> على الخفافيش:</a:t>
            </a:r>
            <a:endParaRPr lang="en-US" sz="2000" dirty="0">
              <a:latin typeface="Times New Roman" panose="02020603050405020304" pitchFamily="18" charset="0"/>
              <a:ea typeface="Times New Roman" panose="02020603050405020304" pitchFamily="18" charset="0"/>
            </a:endParaRPr>
          </a:p>
          <a:p>
            <a:pPr marL="914400" indent="-685800" algn="just">
              <a:lnSpc>
                <a:spcPct val="150000"/>
              </a:lnSpc>
            </a:pPr>
            <a:r>
              <a:rPr lang="en-US" sz="2000" dirty="0">
                <a:latin typeface="Times New Roman" panose="02020603050405020304" pitchFamily="18" charset="0"/>
                <a:ea typeface="Times New Roman" panose="02020603050405020304" pitchFamily="18" charset="0"/>
              </a:rPr>
              <a:t>I</a:t>
            </a:r>
            <a:r>
              <a:rPr lang="ar-SA" sz="2000" dirty="0">
                <a:latin typeface="Times New Roman" panose="02020603050405020304" pitchFamily="18" charset="0"/>
                <a:ea typeface="Times New Roman" panose="02020603050405020304" pitchFamily="18" charset="0"/>
              </a:rPr>
              <a:t> -	أمسك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عدّة خفافيش وأحضرها إلى بيته, وفي الليل أجرى </a:t>
            </a:r>
            <a:r>
              <a:rPr lang="ar-SA" sz="2000" dirty="0">
                <a:highlight>
                  <a:srgbClr val="FFFF00"/>
                </a:highlight>
                <a:latin typeface="Times New Roman" panose="02020603050405020304" pitchFamily="18" charset="0"/>
                <a:ea typeface="Times New Roman" panose="02020603050405020304" pitchFamily="18" charset="0"/>
              </a:rPr>
              <a:t>التجربة الأولى</a:t>
            </a:r>
            <a:r>
              <a:rPr lang="ar-SA" sz="2000" dirty="0">
                <a:latin typeface="Times New Roman" panose="02020603050405020304" pitchFamily="18" charset="0"/>
                <a:ea typeface="Times New Roman" panose="02020603050405020304" pitchFamily="18" charset="0"/>
              </a:rPr>
              <a:t>. كتب في يومياته ما يلي: "في هذه المرحلة أطفأنا الشمعة, وفي رأيي كما في رأي سائر الحاضرين, كنا في ظلام تامّ. </a:t>
            </a:r>
            <a:r>
              <a:rPr lang="ar-SA" sz="2000" dirty="0">
                <a:highlight>
                  <a:srgbClr val="FFFF00"/>
                </a:highlight>
                <a:latin typeface="Times New Roman" panose="02020603050405020304" pitchFamily="18" charset="0"/>
                <a:ea typeface="Times New Roman" panose="02020603050405020304" pitchFamily="18" charset="0"/>
              </a:rPr>
              <a:t>استمرّت الخفافيش في الطيران كأن شيئاً لم يكن</a:t>
            </a:r>
            <a:r>
              <a:rPr lang="ar-SA" sz="2000" dirty="0">
                <a:latin typeface="Times New Roman" panose="02020603050405020304" pitchFamily="18" charset="0"/>
                <a:ea typeface="Times New Roman" panose="02020603050405020304" pitchFamily="18" charset="0"/>
              </a:rPr>
              <a:t>, دون أن ترتطم بمعيقات ولو لمرّة واحدة. كما أنها لم تسقط على الأرض, كما يحدث لعصافير الليل التي تحاول الطيران في الظلام التامّ. من هنا فإن المكان الذي يبدو لنا مظلماً تماماً هو عملياً ليس مظلماً, حيث أن الخفافيش بالتأكيد ليس بإمكانها الرؤية بدون ضوء</a:t>
            </a:r>
            <a:r>
              <a:rPr lang="ar-SA" sz="2000" dirty="0" smtClean="0">
                <a:latin typeface="Times New Roman" panose="02020603050405020304" pitchFamily="18" charset="0"/>
                <a:ea typeface="Times New Roman" panose="02020603050405020304" pitchFamily="18" charset="0"/>
              </a:rPr>
              <a:t>".</a:t>
            </a:r>
            <a:endParaRPr lang="ar-JO" sz="2000" dirty="0" smtClean="0">
              <a:latin typeface="Times New Roman" panose="02020603050405020304" pitchFamily="18" charset="0"/>
              <a:ea typeface="Times New Roman" panose="02020603050405020304" pitchFamily="18" charset="0"/>
            </a:endParaRPr>
          </a:p>
          <a:p>
            <a:pPr marL="914400" indent="-685800">
              <a:lnSpc>
                <a:spcPct val="150000"/>
              </a:lnSpc>
            </a:pPr>
            <a:r>
              <a:rPr lang="en-US" sz="2000" dirty="0" smtClean="0">
                <a:latin typeface="Times New Roman" panose="02020603050405020304" pitchFamily="18" charset="0"/>
                <a:ea typeface="Times New Roman" panose="02020603050405020304" pitchFamily="18" charset="0"/>
              </a:rPr>
              <a:t>II</a:t>
            </a:r>
            <a:r>
              <a:rPr lang="ar-JO" sz="2000" dirty="0" smtClean="0">
                <a:latin typeface="Times New Roman" panose="02020603050405020304" pitchFamily="18" charset="0"/>
                <a:ea typeface="Times New Roman" panose="02020603050405020304" pitchFamily="18" charset="0"/>
              </a:rPr>
              <a:t> -  </a:t>
            </a:r>
            <a:r>
              <a:rPr lang="ar-SA" sz="2000" dirty="0">
                <a:latin typeface="Times New Roman" panose="02020603050405020304" pitchFamily="18" charset="0"/>
                <a:ea typeface="Times New Roman" panose="02020603050405020304" pitchFamily="18" charset="0"/>
              </a:rPr>
              <a:t>في </a:t>
            </a:r>
            <a:r>
              <a:rPr lang="ar-SA" sz="2000" dirty="0">
                <a:highlight>
                  <a:srgbClr val="FFFF00"/>
                </a:highlight>
                <a:latin typeface="Times New Roman" panose="02020603050405020304" pitchFamily="18" charset="0"/>
                <a:ea typeface="Times New Roman" panose="02020603050405020304" pitchFamily="18" charset="0"/>
              </a:rPr>
              <a:t>التجربة الثانية</a:t>
            </a:r>
            <a:r>
              <a:rPr lang="ar-SA" sz="2000" dirty="0">
                <a:latin typeface="Times New Roman" panose="02020603050405020304" pitchFamily="18" charset="0"/>
                <a:ea typeface="Times New Roman" panose="02020603050405020304" pitchFamily="18" charset="0"/>
              </a:rPr>
              <a:t> </a:t>
            </a:r>
            <a:r>
              <a:rPr lang="ar-SA" sz="2000" dirty="0">
                <a:highlight>
                  <a:srgbClr val="FFFF00"/>
                </a:highlight>
                <a:latin typeface="Times New Roman" panose="02020603050405020304" pitchFamily="18" charset="0"/>
                <a:ea typeface="Times New Roman" panose="02020603050405020304" pitchFamily="18" charset="0"/>
              </a:rPr>
              <a:t>غطى </a:t>
            </a:r>
            <a:r>
              <a:rPr lang="ar-SA" sz="2000" dirty="0" err="1">
                <a:highlight>
                  <a:srgbClr val="FFFF00"/>
                </a:highlight>
                <a:latin typeface="Times New Roman" panose="02020603050405020304" pitchFamily="18" charset="0"/>
                <a:ea typeface="Times New Roman" panose="02020603050405020304" pitchFamily="18" charset="0"/>
              </a:rPr>
              <a:t>سبلنساني</a:t>
            </a:r>
            <a:r>
              <a:rPr lang="ar-SA" sz="2000" dirty="0">
                <a:highlight>
                  <a:srgbClr val="FFFF00"/>
                </a:highlight>
                <a:latin typeface="Times New Roman" panose="02020603050405020304" pitchFamily="18" charset="0"/>
                <a:ea typeface="Times New Roman" panose="02020603050405020304" pitchFamily="18" charset="0"/>
              </a:rPr>
              <a:t> رؤوس الخفافيش</a:t>
            </a:r>
            <a:r>
              <a:rPr lang="ar-SA" sz="2000" dirty="0">
                <a:latin typeface="Times New Roman" panose="02020603050405020304" pitchFamily="18" charset="0"/>
                <a:ea typeface="Times New Roman" panose="02020603050405020304" pitchFamily="18" charset="0"/>
              </a:rPr>
              <a:t> بأغطية لا يمكن للضوء اختراقها, ورأى أنه عندما أطلق سراحها في غرفة مظلمة, </a:t>
            </a:r>
            <a:r>
              <a:rPr lang="ar-SA" sz="2000" dirty="0">
                <a:highlight>
                  <a:srgbClr val="FFFF00"/>
                </a:highlight>
                <a:latin typeface="Times New Roman" panose="02020603050405020304" pitchFamily="18" charset="0"/>
                <a:ea typeface="Times New Roman" panose="02020603050405020304" pitchFamily="18" charset="0"/>
              </a:rPr>
              <a:t>ارتطمت بالجدران وسقطت</a:t>
            </a:r>
            <a:r>
              <a:rPr lang="ar-SA" sz="2000" dirty="0">
                <a:latin typeface="Times New Roman" panose="02020603050405020304" pitchFamily="18" charset="0"/>
                <a:ea typeface="Times New Roman" panose="02020603050405020304" pitchFamily="18" charset="0"/>
              </a:rPr>
              <a:t>. </a:t>
            </a:r>
            <a:endParaRPr lang="en-US" sz="2000" dirty="0">
              <a:latin typeface="Times New Roman" panose="02020603050405020304" pitchFamily="18" charset="0"/>
              <a:ea typeface="Times New Roman" panose="02020603050405020304" pitchFamily="18" charset="0"/>
            </a:endParaRPr>
          </a:p>
          <a:p>
            <a:pPr marL="914400" indent="-685800" algn="just">
              <a:lnSpc>
                <a:spcPct val="150000"/>
              </a:lnSpc>
            </a:pPr>
            <a:r>
              <a:rPr lang="en-US" sz="2000" dirty="0">
                <a:latin typeface="Times New Roman" panose="02020603050405020304" pitchFamily="18" charset="0"/>
                <a:ea typeface="Times New Roman" panose="02020603050405020304" pitchFamily="18" charset="0"/>
              </a:rPr>
              <a:t> </a:t>
            </a:r>
          </a:p>
          <a:p>
            <a:pPr marL="914400" indent="-685800" algn="just">
              <a:lnSpc>
                <a:spcPct val="150000"/>
              </a:lnSpc>
            </a:pPr>
            <a:r>
              <a:rPr lang="en-US" sz="2000" dirty="0">
                <a:latin typeface="Times New Roman" panose="02020603050405020304" pitchFamily="18" charset="0"/>
                <a:ea typeface="Times New Roman" panose="02020603050405020304" pitchFamily="18" charset="0"/>
              </a:rPr>
              <a:t> III</a:t>
            </a:r>
            <a:r>
              <a:rPr lang="ar-SA" sz="2000" dirty="0">
                <a:latin typeface="Times New Roman" panose="02020603050405020304" pitchFamily="18" charset="0"/>
                <a:ea typeface="Times New Roman" panose="02020603050405020304" pitchFamily="18" charset="0"/>
              </a:rPr>
              <a:t> -	في </a:t>
            </a:r>
            <a:r>
              <a:rPr lang="ar-SA" sz="2000" dirty="0">
                <a:highlight>
                  <a:srgbClr val="FFFF00"/>
                </a:highlight>
                <a:latin typeface="Times New Roman" panose="02020603050405020304" pitchFamily="18" charset="0"/>
                <a:ea typeface="Times New Roman" panose="02020603050405020304" pitchFamily="18" charset="0"/>
              </a:rPr>
              <a:t>التجربة الثالثة</a:t>
            </a:r>
            <a:r>
              <a:rPr lang="ar-SA" sz="2000" dirty="0">
                <a:latin typeface="Times New Roman" panose="02020603050405020304" pitchFamily="18" charset="0"/>
                <a:ea typeface="Times New Roman" panose="02020603050405020304" pitchFamily="18" charset="0"/>
              </a:rPr>
              <a:t> </a:t>
            </a:r>
            <a:r>
              <a:rPr lang="ar-SA" sz="2000" dirty="0">
                <a:highlight>
                  <a:srgbClr val="FFFF00"/>
                </a:highlight>
                <a:latin typeface="Times New Roman" panose="02020603050405020304" pitchFamily="18" charset="0"/>
                <a:ea typeface="Times New Roman" panose="02020603050405020304" pitchFamily="18" charset="0"/>
              </a:rPr>
              <a:t>غطى </a:t>
            </a:r>
            <a:r>
              <a:rPr lang="ar-SA" sz="2000" dirty="0" err="1">
                <a:highlight>
                  <a:srgbClr val="FFFF00"/>
                </a:highlight>
                <a:latin typeface="Times New Roman" panose="02020603050405020304" pitchFamily="18" charset="0"/>
                <a:ea typeface="Times New Roman" panose="02020603050405020304" pitchFamily="18" charset="0"/>
              </a:rPr>
              <a:t>سبلنساني</a:t>
            </a:r>
            <a:r>
              <a:rPr lang="ar-SA" sz="2000" dirty="0">
                <a:highlight>
                  <a:srgbClr val="FFFF00"/>
                </a:highlight>
                <a:latin typeface="Times New Roman" panose="02020603050405020304" pitchFamily="18" charset="0"/>
                <a:ea typeface="Times New Roman" panose="02020603050405020304" pitchFamily="18" charset="0"/>
              </a:rPr>
              <a:t> فقط عيون الخفافيش</a:t>
            </a:r>
            <a:r>
              <a:rPr lang="ar-SA" sz="2000" dirty="0">
                <a:latin typeface="Times New Roman" panose="02020603050405020304" pitchFamily="18" charset="0"/>
                <a:ea typeface="Times New Roman" panose="02020603050405020304" pitchFamily="18" charset="0"/>
              </a:rPr>
              <a:t> بأقراص من مادّة لا ينفذ الضوء عبرها, ووجد أن الخفافيش طارت دون أيّ عوائق, ولم ترتطم بالجدران ولم تسقط.</a:t>
            </a:r>
            <a:endParaRPr lang="en-US" sz="2000" dirty="0">
              <a:latin typeface="Times New Roman" panose="02020603050405020304" pitchFamily="18" charset="0"/>
              <a:ea typeface="Times New Roman" panose="02020603050405020304" pitchFamily="18" charset="0"/>
            </a:endParaRPr>
          </a:p>
          <a:p>
            <a:pPr marL="914400" indent="-685800" algn="just">
              <a:lnSpc>
                <a:spcPct val="150000"/>
              </a:lnSpc>
            </a:pPr>
            <a:endParaRPr lang="en-US" dirty="0">
              <a:latin typeface="Times New Roman" panose="02020603050405020304" pitchFamily="18" charset="0"/>
              <a:ea typeface="Times New Roman" panose="02020603050405020304" pitchFamily="18" charset="0"/>
            </a:endParaRPr>
          </a:p>
          <a:p>
            <a:endParaRPr lang="he-IL" dirty="0"/>
          </a:p>
        </p:txBody>
      </p:sp>
    </p:spTree>
    <p:extLst>
      <p:ext uri="{BB962C8B-B14F-4D97-AF65-F5344CB8AC3E}">
        <p14:creationId xmlns:p14="http://schemas.microsoft.com/office/powerpoint/2010/main" val="35549627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2176531" y="51516"/>
            <a:ext cx="7995080" cy="6726630"/>
          </a:xfrm>
          <a:prstGeom prst="rect">
            <a:avLst/>
          </a:prstGeom>
          <a:ln>
            <a:solidFill>
              <a:srgbClr val="7030A0"/>
            </a:solidFill>
          </a:ln>
        </p:spPr>
      </p:pic>
    </p:spTree>
    <p:extLst>
      <p:ext uri="{BB962C8B-B14F-4D97-AF65-F5344CB8AC3E}">
        <p14:creationId xmlns:p14="http://schemas.microsoft.com/office/powerpoint/2010/main" val="39752517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09497" y="321972"/>
            <a:ext cx="11950286" cy="5074275"/>
          </a:xfrm>
          <a:prstGeom prst="rect">
            <a:avLst/>
          </a:prstGeom>
          <a:ln>
            <a:solidFill>
              <a:srgbClr val="7030A0"/>
            </a:solidFill>
          </a:ln>
        </p:spPr>
      </p:pic>
    </p:spTree>
    <p:extLst>
      <p:ext uri="{BB962C8B-B14F-4D97-AF65-F5344CB8AC3E}">
        <p14:creationId xmlns:p14="http://schemas.microsoft.com/office/powerpoint/2010/main" val="17431135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2060621" y="48552"/>
            <a:ext cx="8178084" cy="6673317"/>
          </a:xfrm>
          <a:prstGeom prst="rect">
            <a:avLst/>
          </a:prstGeom>
          <a:ln>
            <a:solidFill>
              <a:srgbClr val="7030A0"/>
            </a:solidFill>
          </a:ln>
        </p:spPr>
      </p:pic>
    </p:spTree>
    <p:extLst>
      <p:ext uri="{BB962C8B-B14F-4D97-AF65-F5344CB8AC3E}">
        <p14:creationId xmlns:p14="http://schemas.microsoft.com/office/powerpoint/2010/main" val="41144912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497392" y="167107"/>
            <a:ext cx="11338293" cy="5087473"/>
          </a:xfrm>
          <a:prstGeom prst="rect">
            <a:avLst/>
          </a:prstGeom>
          <a:ln>
            <a:solidFill>
              <a:srgbClr val="7030A0"/>
            </a:solidFill>
          </a:ln>
        </p:spPr>
      </p:pic>
    </p:spTree>
    <p:extLst>
      <p:ext uri="{BB962C8B-B14F-4D97-AF65-F5344CB8AC3E}">
        <p14:creationId xmlns:p14="http://schemas.microsoft.com/office/powerpoint/2010/main" val="22400645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0" y="0"/>
            <a:ext cx="9060226" cy="6628728"/>
          </a:xfrm>
          <a:prstGeom prst="rect">
            <a:avLst/>
          </a:prstGeom>
          <a:ln>
            <a:solidFill>
              <a:srgbClr val="C00000"/>
            </a:solidFill>
          </a:ln>
        </p:spPr>
      </p:pic>
      <p:sp>
        <p:nvSpPr>
          <p:cNvPr id="3" name="TextBox 2"/>
          <p:cNvSpPr txBox="1"/>
          <p:nvPr/>
        </p:nvSpPr>
        <p:spPr>
          <a:xfrm>
            <a:off x="9060226" y="0"/>
            <a:ext cx="3131774" cy="3046988"/>
          </a:xfrm>
          <a:prstGeom prst="rect">
            <a:avLst/>
          </a:prstGeom>
          <a:solidFill>
            <a:schemeClr val="accent2">
              <a:lumMod val="20000"/>
              <a:lumOff val="80000"/>
            </a:schemeClr>
          </a:solidFill>
          <a:ln>
            <a:solidFill>
              <a:srgbClr val="7030A0"/>
            </a:solidFill>
          </a:ln>
        </p:spPr>
        <p:txBody>
          <a:bodyPr wrap="square" rtlCol="1">
            <a:spAutoFit/>
          </a:bodyPr>
          <a:lstStyle/>
          <a:p>
            <a:pPr algn="ctr"/>
            <a:r>
              <a:rPr lang="ar-JO" sz="3200" dirty="0" smtClean="0"/>
              <a:t>الفصل الثالث </a:t>
            </a:r>
          </a:p>
          <a:p>
            <a:pPr algn="ctr"/>
            <a:r>
              <a:rPr lang="ar-JO" sz="3200" dirty="0" smtClean="0"/>
              <a:t> تحليل بحث علمي</a:t>
            </a:r>
          </a:p>
          <a:p>
            <a:pPr algn="ctr"/>
            <a:r>
              <a:rPr lang="ar-JO" sz="3200" dirty="0" err="1" smtClean="0"/>
              <a:t>إمتحان</a:t>
            </a:r>
            <a:r>
              <a:rPr lang="ar-JO" sz="3200" dirty="0" smtClean="0"/>
              <a:t> دبلوم محوسب</a:t>
            </a:r>
          </a:p>
          <a:p>
            <a:pPr algn="ctr"/>
            <a:r>
              <a:rPr lang="ar-JO" sz="3200" dirty="0" smtClean="0"/>
              <a:t> او (تجريبي عامّ)</a:t>
            </a:r>
          </a:p>
          <a:p>
            <a:pPr algn="ctr"/>
            <a:r>
              <a:rPr lang="ar-JO" sz="3200" dirty="0" smtClean="0"/>
              <a:t> </a:t>
            </a:r>
            <a:r>
              <a:rPr lang="he-IL" sz="3200" dirty="0" smtClean="0"/>
              <a:t>הדמיה</a:t>
            </a:r>
            <a:endParaRPr lang="ar-JO" sz="3200" dirty="0" smtClean="0"/>
          </a:p>
          <a:p>
            <a:pPr algn="ctr"/>
            <a:r>
              <a:rPr lang="ar-JO" sz="3200" dirty="0" smtClean="0"/>
              <a:t> لسنة 2017</a:t>
            </a:r>
            <a:endParaRPr lang="he-IL" sz="3200" dirty="0"/>
          </a:p>
        </p:txBody>
      </p:sp>
      <p:sp>
        <p:nvSpPr>
          <p:cNvPr id="4" name="TextBox 3"/>
          <p:cNvSpPr txBox="1"/>
          <p:nvPr/>
        </p:nvSpPr>
        <p:spPr>
          <a:xfrm>
            <a:off x="9060226" y="3077239"/>
            <a:ext cx="3131774" cy="1107996"/>
          </a:xfrm>
          <a:prstGeom prst="rect">
            <a:avLst/>
          </a:prstGeom>
          <a:solidFill>
            <a:schemeClr val="accent2">
              <a:lumMod val="60000"/>
              <a:lumOff val="40000"/>
            </a:schemeClr>
          </a:solidFill>
        </p:spPr>
        <p:txBody>
          <a:bodyPr wrap="square" rtlCol="1">
            <a:spAutoFit/>
          </a:bodyPr>
          <a:lstStyle/>
          <a:p>
            <a:r>
              <a:rPr lang="ar-JO" sz="2400" dirty="0" smtClean="0"/>
              <a:t>السؤال الأوّل في البحث العلمي يعتمد على مشاهدة فلم قصير.</a:t>
            </a:r>
          </a:p>
          <a:p>
            <a:endParaRPr lang="he-IL" dirty="0"/>
          </a:p>
        </p:txBody>
      </p:sp>
      <p:sp>
        <p:nvSpPr>
          <p:cNvPr id="5" name="TextBox 4"/>
          <p:cNvSpPr txBox="1"/>
          <p:nvPr/>
        </p:nvSpPr>
        <p:spPr>
          <a:xfrm>
            <a:off x="7901128" y="5428399"/>
            <a:ext cx="4290872" cy="1200329"/>
          </a:xfrm>
          <a:prstGeom prst="rect">
            <a:avLst/>
          </a:prstGeom>
          <a:solidFill>
            <a:schemeClr val="tx2">
              <a:lumMod val="40000"/>
              <a:lumOff val="60000"/>
            </a:schemeClr>
          </a:solidFill>
          <a:ln>
            <a:solidFill>
              <a:srgbClr val="00B050"/>
            </a:solidFill>
          </a:ln>
        </p:spPr>
        <p:txBody>
          <a:bodyPr wrap="square" rtlCol="1">
            <a:spAutoFit/>
          </a:bodyPr>
          <a:lstStyle/>
          <a:p>
            <a:r>
              <a:rPr lang="ar-JO" sz="2400" dirty="0" err="1" smtClean="0">
                <a:solidFill>
                  <a:srgbClr val="C00000"/>
                </a:solidFill>
              </a:rPr>
              <a:t>إشرح</a:t>
            </a:r>
            <a:r>
              <a:rPr lang="ar-JO" sz="2400" dirty="0" smtClean="0">
                <a:solidFill>
                  <a:srgbClr val="C00000"/>
                </a:solidFill>
              </a:rPr>
              <a:t>، </a:t>
            </a:r>
            <a:r>
              <a:rPr lang="ar-JO" sz="2400" dirty="0" err="1" smtClean="0">
                <a:solidFill>
                  <a:srgbClr val="C00000"/>
                </a:solidFill>
              </a:rPr>
              <a:t>إعتماداً</a:t>
            </a:r>
            <a:r>
              <a:rPr lang="ar-JO" sz="2400" dirty="0" smtClean="0">
                <a:solidFill>
                  <a:srgbClr val="C00000"/>
                </a:solidFill>
              </a:rPr>
              <a:t> على الفلم القصير، كيف يؤثر ارتفاع نسبة هورمون </a:t>
            </a:r>
            <a:r>
              <a:rPr lang="ar-JO" sz="2400" dirty="0" err="1" smtClean="0">
                <a:solidFill>
                  <a:srgbClr val="C00000"/>
                </a:solidFill>
              </a:rPr>
              <a:t>الإنسولين</a:t>
            </a:r>
            <a:r>
              <a:rPr lang="ar-JO" sz="2400" dirty="0" smtClean="0">
                <a:solidFill>
                  <a:srgbClr val="C00000"/>
                </a:solidFill>
              </a:rPr>
              <a:t> على تركيز الجلوكوز في الدم.</a:t>
            </a:r>
            <a:endParaRPr lang="he-IL" sz="2400" dirty="0">
              <a:solidFill>
                <a:srgbClr val="C00000"/>
              </a:solidFill>
            </a:endParaRPr>
          </a:p>
        </p:txBody>
      </p:sp>
    </p:spTree>
    <p:extLst>
      <p:ext uri="{BB962C8B-B14F-4D97-AF65-F5344CB8AC3E}">
        <p14:creationId xmlns:p14="http://schemas.microsoft.com/office/powerpoint/2010/main" val="26422189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0" y="0"/>
            <a:ext cx="6107788" cy="3477295"/>
          </a:xfrm>
          <a:prstGeom prst="rect">
            <a:avLst/>
          </a:prstGeom>
          <a:ln>
            <a:solidFill>
              <a:srgbClr val="7030A0"/>
            </a:solidFill>
          </a:ln>
        </p:spPr>
      </p:pic>
      <p:pic>
        <p:nvPicPr>
          <p:cNvPr id="3" name="תמונה 2"/>
          <p:cNvPicPr>
            <a:picLocks noChangeAspect="1"/>
          </p:cNvPicPr>
          <p:nvPr/>
        </p:nvPicPr>
        <p:blipFill>
          <a:blip r:embed="rId3"/>
          <a:stretch>
            <a:fillRect/>
          </a:stretch>
        </p:blipFill>
        <p:spPr>
          <a:xfrm>
            <a:off x="11789" y="3477295"/>
            <a:ext cx="6084210" cy="3420698"/>
          </a:xfrm>
          <a:prstGeom prst="rect">
            <a:avLst/>
          </a:prstGeom>
          <a:ln>
            <a:solidFill>
              <a:srgbClr val="7030A0"/>
            </a:solidFill>
          </a:ln>
        </p:spPr>
      </p:pic>
      <p:sp>
        <p:nvSpPr>
          <p:cNvPr id="5" name="TextBox 4"/>
          <p:cNvSpPr txBox="1"/>
          <p:nvPr/>
        </p:nvSpPr>
        <p:spPr>
          <a:xfrm>
            <a:off x="8637431" y="0"/>
            <a:ext cx="3554569" cy="1200329"/>
          </a:xfrm>
          <a:prstGeom prst="rect">
            <a:avLst/>
          </a:prstGeom>
          <a:solidFill>
            <a:schemeClr val="accent2">
              <a:lumMod val="60000"/>
              <a:lumOff val="40000"/>
            </a:schemeClr>
          </a:solidFill>
          <a:ln>
            <a:solidFill>
              <a:srgbClr val="7030A0"/>
            </a:solidFill>
          </a:ln>
        </p:spPr>
        <p:txBody>
          <a:bodyPr wrap="square" rtlCol="1">
            <a:spAutoFit/>
          </a:bodyPr>
          <a:lstStyle/>
          <a:p>
            <a:pPr algn="ctr"/>
            <a:r>
              <a:rPr lang="ar-JO" sz="2400" dirty="0" smtClean="0"/>
              <a:t>تحليل بحث علمي محوّسَب</a:t>
            </a:r>
          </a:p>
          <a:p>
            <a:pPr algn="ctr"/>
            <a:r>
              <a:rPr lang="ar-JO" sz="2400" dirty="0" smtClean="0"/>
              <a:t> ( للتمرُّن ) </a:t>
            </a:r>
          </a:p>
          <a:p>
            <a:pPr algn="ctr"/>
            <a:r>
              <a:rPr lang="ar-JO" sz="2400" dirty="0" smtClean="0"/>
              <a:t>من سنة 2017</a:t>
            </a:r>
            <a:endParaRPr lang="he-IL" sz="2400" dirty="0"/>
          </a:p>
        </p:txBody>
      </p:sp>
      <p:sp>
        <p:nvSpPr>
          <p:cNvPr id="6" name="TextBox 5"/>
          <p:cNvSpPr txBox="1"/>
          <p:nvPr/>
        </p:nvSpPr>
        <p:spPr>
          <a:xfrm>
            <a:off x="8637431" y="1240322"/>
            <a:ext cx="3554570" cy="1200329"/>
          </a:xfrm>
          <a:prstGeom prst="rect">
            <a:avLst/>
          </a:prstGeom>
          <a:solidFill>
            <a:schemeClr val="accent2">
              <a:lumMod val="20000"/>
              <a:lumOff val="80000"/>
            </a:schemeClr>
          </a:solidFill>
          <a:ln>
            <a:solidFill>
              <a:srgbClr val="C00000"/>
            </a:solidFill>
          </a:ln>
        </p:spPr>
        <p:txBody>
          <a:bodyPr wrap="square" rtlCol="1">
            <a:spAutoFit/>
          </a:bodyPr>
          <a:lstStyle/>
          <a:p>
            <a:r>
              <a:rPr lang="ar-JO" sz="2400" dirty="0" smtClean="0"/>
              <a:t>سؤالين من أسئلة البحث العلمي تعتمد على عرض شرائح عن دورة حياة طفيل </a:t>
            </a:r>
            <a:r>
              <a:rPr lang="ar-JO" sz="2400" dirty="0" err="1" smtClean="0"/>
              <a:t>الليشمانيا</a:t>
            </a:r>
            <a:r>
              <a:rPr lang="ar-JO" sz="2400" dirty="0" smtClean="0"/>
              <a:t>. </a:t>
            </a:r>
            <a:endParaRPr lang="he-IL" sz="2400" dirty="0"/>
          </a:p>
        </p:txBody>
      </p:sp>
      <p:sp>
        <p:nvSpPr>
          <p:cNvPr id="7" name="TextBox 6"/>
          <p:cNvSpPr txBox="1"/>
          <p:nvPr/>
        </p:nvSpPr>
        <p:spPr>
          <a:xfrm>
            <a:off x="6246253" y="3481673"/>
            <a:ext cx="5945747" cy="3416320"/>
          </a:xfrm>
          <a:prstGeom prst="rect">
            <a:avLst/>
          </a:prstGeom>
          <a:noFill/>
          <a:ln>
            <a:solidFill>
              <a:srgbClr val="C00000"/>
            </a:solidFill>
          </a:ln>
        </p:spPr>
        <p:txBody>
          <a:bodyPr wrap="square" rtlCol="1">
            <a:spAutoFit/>
          </a:bodyPr>
          <a:lstStyle/>
          <a:p>
            <a:r>
              <a:rPr lang="ar-JO" dirty="0" smtClean="0"/>
              <a:t>28</a:t>
            </a:r>
            <a:r>
              <a:rPr lang="ar-JO" sz="2400" dirty="0" smtClean="0"/>
              <a:t>.  تمعّن في عرض الشرائح </a:t>
            </a:r>
            <a:r>
              <a:rPr lang="ar-JO" sz="2400" dirty="0" err="1" smtClean="0"/>
              <a:t>وإشرح</a:t>
            </a:r>
            <a:r>
              <a:rPr lang="ar-JO" sz="2400" dirty="0" smtClean="0"/>
              <a:t> ما هي الأفضليّة التي</a:t>
            </a:r>
          </a:p>
          <a:p>
            <a:r>
              <a:rPr lang="ar-JO" sz="2400" dirty="0"/>
              <a:t> </a:t>
            </a:r>
            <a:r>
              <a:rPr lang="ar-JO" sz="2400" dirty="0" smtClean="0"/>
              <a:t>     يُعطيها شكل </a:t>
            </a:r>
            <a:r>
              <a:rPr lang="en-US" sz="2400" dirty="0" smtClean="0"/>
              <a:t>B </a:t>
            </a:r>
            <a:r>
              <a:rPr lang="ar-JO" sz="2400" dirty="0" smtClean="0"/>
              <a:t> لطفيل </a:t>
            </a:r>
            <a:r>
              <a:rPr lang="ar-JO" sz="2400" dirty="0" err="1" smtClean="0"/>
              <a:t>الليشمانيا</a:t>
            </a:r>
            <a:r>
              <a:rPr lang="ar-JO" sz="2400" dirty="0" smtClean="0"/>
              <a:t>.</a:t>
            </a:r>
          </a:p>
          <a:p>
            <a:r>
              <a:rPr lang="ar-JO" sz="2400" dirty="0" smtClean="0"/>
              <a:t>29. إذا فحصوا ال </a:t>
            </a:r>
            <a:r>
              <a:rPr lang="en-US" sz="2400" dirty="0" smtClean="0"/>
              <a:t>DNA</a:t>
            </a:r>
            <a:r>
              <a:rPr lang="ar-JO" sz="2400" dirty="0" smtClean="0"/>
              <a:t> </a:t>
            </a:r>
            <a:r>
              <a:rPr lang="ar-JO" sz="2400" dirty="0" err="1" smtClean="0"/>
              <a:t>والزلاليات</a:t>
            </a:r>
            <a:r>
              <a:rPr lang="ar-JO" sz="2400" dirty="0" smtClean="0"/>
              <a:t> في كلا الشكلين </a:t>
            </a:r>
            <a:r>
              <a:rPr lang="ar-JO" sz="2400" b="1" dirty="0" smtClean="0"/>
              <a:t>لنفس</a:t>
            </a:r>
          </a:p>
          <a:p>
            <a:r>
              <a:rPr lang="ar-JO" sz="2400" b="1" dirty="0"/>
              <a:t> </a:t>
            </a:r>
            <a:r>
              <a:rPr lang="ar-JO" sz="2400" b="1" dirty="0" smtClean="0"/>
              <a:t>    </a:t>
            </a:r>
            <a:r>
              <a:rPr lang="ar-JO" sz="2400" dirty="0" smtClean="0"/>
              <a:t> الطفيل:</a:t>
            </a:r>
          </a:p>
          <a:p>
            <a:r>
              <a:rPr lang="ar-JO" sz="2400" dirty="0" smtClean="0"/>
              <a:t>أ.    هل تسلسل القواعد في ال </a:t>
            </a:r>
            <a:r>
              <a:rPr lang="en-US" sz="2400" dirty="0" smtClean="0"/>
              <a:t>DNA</a:t>
            </a:r>
            <a:r>
              <a:rPr lang="ar-JO" sz="2400" dirty="0" smtClean="0"/>
              <a:t> سيكون متطابقاً في كلا</a:t>
            </a:r>
          </a:p>
          <a:p>
            <a:r>
              <a:rPr lang="ar-JO" sz="2400" dirty="0"/>
              <a:t> </a:t>
            </a:r>
            <a:r>
              <a:rPr lang="ar-JO" sz="2400" dirty="0" smtClean="0"/>
              <a:t>     الشكلين للطفيل ؟ علِّل إجابتك.</a:t>
            </a:r>
          </a:p>
          <a:p>
            <a:r>
              <a:rPr lang="ar-JO" sz="2400" dirty="0" smtClean="0"/>
              <a:t>ب.  هل سيتم إيجاد نفس </a:t>
            </a:r>
            <a:r>
              <a:rPr lang="ar-JO" sz="2400" dirty="0" err="1" smtClean="0"/>
              <a:t>الزلاليات</a:t>
            </a:r>
            <a:r>
              <a:rPr lang="ar-JO" sz="2400" dirty="0" smtClean="0"/>
              <a:t> تماماً في كلا الشكلين ؟</a:t>
            </a:r>
          </a:p>
          <a:p>
            <a:r>
              <a:rPr lang="ar-JO" sz="2400" dirty="0"/>
              <a:t> </a:t>
            </a:r>
            <a:r>
              <a:rPr lang="ar-JO" sz="2400" dirty="0" smtClean="0"/>
              <a:t>     علِّل إجابتك.</a:t>
            </a:r>
          </a:p>
          <a:p>
            <a:r>
              <a:rPr lang="ar-JO" sz="2400" dirty="0"/>
              <a:t> </a:t>
            </a:r>
            <a:r>
              <a:rPr lang="ar-JO" sz="2400" dirty="0" smtClean="0"/>
              <a:t>      </a:t>
            </a:r>
            <a:r>
              <a:rPr lang="ar-JO" sz="2400" dirty="0" err="1" smtClean="0"/>
              <a:t>وإشرح</a:t>
            </a:r>
            <a:r>
              <a:rPr lang="ar-JO" sz="2400" dirty="0" smtClean="0"/>
              <a:t> كيف تتماشى مع إجابتك عن البند "أ".</a:t>
            </a:r>
            <a:endParaRPr lang="he-IL" sz="2400" dirty="0"/>
          </a:p>
        </p:txBody>
      </p:sp>
    </p:spTree>
    <p:extLst>
      <p:ext uri="{BB962C8B-B14F-4D97-AF65-F5344CB8AC3E}">
        <p14:creationId xmlns:p14="http://schemas.microsoft.com/office/powerpoint/2010/main" val="32342194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88540" y="39038"/>
            <a:ext cx="6087895" cy="3454568"/>
          </a:xfrm>
          <a:prstGeom prst="rect">
            <a:avLst/>
          </a:prstGeom>
          <a:ln>
            <a:solidFill>
              <a:srgbClr val="7030A0"/>
            </a:solidFill>
          </a:ln>
        </p:spPr>
      </p:pic>
      <p:pic>
        <p:nvPicPr>
          <p:cNvPr id="3" name="תמונה 2"/>
          <p:cNvPicPr>
            <a:picLocks noChangeAspect="1"/>
          </p:cNvPicPr>
          <p:nvPr/>
        </p:nvPicPr>
        <p:blipFill>
          <a:blip r:embed="rId3"/>
          <a:stretch>
            <a:fillRect/>
          </a:stretch>
        </p:blipFill>
        <p:spPr>
          <a:xfrm>
            <a:off x="6074535" y="3403432"/>
            <a:ext cx="6117465" cy="3454568"/>
          </a:xfrm>
          <a:prstGeom prst="rect">
            <a:avLst/>
          </a:prstGeom>
          <a:ln>
            <a:solidFill>
              <a:srgbClr val="7030A0"/>
            </a:solidFill>
          </a:ln>
        </p:spPr>
      </p:pic>
      <p:pic>
        <p:nvPicPr>
          <p:cNvPr id="4" name="תמונה 3"/>
          <p:cNvPicPr>
            <a:picLocks noChangeAspect="1"/>
          </p:cNvPicPr>
          <p:nvPr/>
        </p:nvPicPr>
        <p:blipFill>
          <a:blip r:embed="rId4"/>
          <a:stretch>
            <a:fillRect/>
          </a:stretch>
        </p:blipFill>
        <p:spPr>
          <a:xfrm>
            <a:off x="500664" y="3512089"/>
            <a:ext cx="4977510" cy="3237253"/>
          </a:xfrm>
          <a:prstGeom prst="rect">
            <a:avLst/>
          </a:prstGeom>
          <a:ln>
            <a:solidFill>
              <a:srgbClr val="7030A0"/>
            </a:solidFill>
          </a:ln>
        </p:spPr>
      </p:pic>
      <p:pic>
        <p:nvPicPr>
          <p:cNvPr id="5" name="תמונה 4"/>
          <p:cNvPicPr>
            <a:picLocks noChangeAspect="1"/>
          </p:cNvPicPr>
          <p:nvPr/>
        </p:nvPicPr>
        <p:blipFill>
          <a:blip r:embed="rId5"/>
          <a:stretch>
            <a:fillRect/>
          </a:stretch>
        </p:blipFill>
        <p:spPr>
          <a:xfrm>
            <a:off x="6216203" y="39038"/>
            <a:ext cx="5975797" cy="3383356"/>
          </a:xfrm>
          <a:prstGeom prst="rect">
            <a:avLst/>
          </a:prstGeom>
          <a:ln>
            <a:solidFill>
              <a:srgbClr val="7030A0"/>
            </a:solidFill>
          </a:ln>
        </p:spPr>
      </p:pic>
    </p:spTree>
    <p:extLst>
      <p:ext uri="{BB962C8B-B14F-4D97-AF65-F5344CB8AC3E}">
        <p14:creationId xmlns:p14="http://schemas.microsoft.com/office/powerpoint/2010/main" val="33445944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68203" y="888642"/>
            <a:ext cx="6336405" cy="1323439"/>
          </a:xfrm>
          <a:prstGeom prst="rect">
            <a:avLst/>
          </a:prstGeom>
          <a:solidFill>
            <a:srgbClr val="FFC000"/>
          </a:solidFill>
        </p:spPr>
        <p:txBody>
          <a:bodyPr wrap="square" rtlCol="1">
            <a:spAutoFit/>
          </a:bodyPr>
          <a:lstStyle/>
          <a:p>
            <a:pPr algn="ctr"/>
            <a:r>
              <a:rPr lang="ar-JO" sz="4000" dirty="0" smtClean="0"/>
              <a:t>شكراً جزيلاً على الإصغاء </a:t>
            </a:r>
          </a:p>
          <a:p>
            <a:pPr algn="ctr"/>
            <a:r>
              <a:rPr lang="ar-JO" sz="4000" dirty="0" smtClean="0"/>
              <a:t>دمتم ودمتن بألف خير</a:t>
            </a:r>
            <a:endParaRPr lang="he-IL" sz="4000" dirty="0"/>
          </a:p>
        </p:txBody>
      </p:sp>
    </p:spTree>
    <p:extLst>
      <p:ext uri="{BB962C8B-B14F-4D97-AF65-F5344CB8AC3E}">
        <p14:creationId xmlns:p14="http://schemas.microsoft.com/office/powerpoint/2010/main" val="3431514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8339" y="283335"/>
            <a:ext cx="10702344" cy="4062651"/>
          </a:xfrm>
          <a:prstGeom prst="rect">
            <a:avLst/>
          </a:prstGeom>
          <a:noFill/>
          <a:ln>
            <a:solidFill>
              <a:schemeClr val="tx1"/>
            </a:solidFill>
          </a:ln>
        </p:spPr>
        <p:txBody>
          <a:bodyPr wrap="square" rtlCol="1">
            <a:spAutoFit/>
          </a:bodyPr>
          <a:lstStyle/>
          <a:p>
            <a:pPr algn="just">
              <a:lnSpc>
                <a:spcPct val="150000"/>
              </a:lnSpc>
            </a:pPr>
            <a:r>
              <a:rPr lang="ar-SA" sz="2000" dirty="0" smtClean="0">
                <a:latin typeface="Times New Roman" panose="02020603050405020304" pitchFamily="18" charset="0"/>
                <a:ea typeface="Times New Roman" panose="02020603050405020304" pitchFamily="18" charset="0"/>
              </a:rPr>
              <a:t>في </a:t>
            </a:r>
            <a:r>
              <a:rPr lang="ar-SA" sz="2000" dirty="0">
                <a:latin typeface="Times New Roman" panose="02020603050405020304" pitchFamily="18" charset="0"/>
                <a:ea typeface="Times New Roman" panose="02020603050405020304" pitchFamily="18" charset="0"/>
              </a:rPr>
              <a:t>نفس الفترة </a:t>
            </a:r>
            <a:r>
              <a:rPr lang="ar-SA" sz="2000" dirty="0">
                <a:highlight>
                  <a:srgbClr val="FFFF00"/>
                </a:highlight>
                <a:latin typeface="Times New Roman" panose="02020603050405020304" pitchFamily="18" charset="0"/>
                <a:ea typeface="Times New Roman" panose="02020603050405020304" pitchFamily="18" charset="0"/>
              </a:rPr>
              <a:t>تلقى </a:t>
            </a:r>
            <a:r>
              <a:rPr lang="ar-SA" sz="2000" dirty="0" err="1">
                <a:highlight>
                  <a:srgbClr val="FFFF00"/>
                </a:highlight>
                <a:latin typeface="Times New Roman" panose="02020603050405020304" pitchFamily="18" charset="0"/>
                <a:ea typeface="Times New Roman" panose="02020603050405020304" pitchFamily="18" charset="0"/>
              </a:rPr>
              <a:t>سبلنساني</a:t>
            </a:r>
            <a:r>
              <a:rPr lang="ar-SA" sz="2000" dirty="0">
                <a:highlight>
                  <a:srgbClr val="FFFF00"/>
                </a:highlight>
                <a:latin typeface="Times New Roman" panose="02020603050405020304" pitchFamily="18" charset="0"/>
                <a:ea typeface="Times New Roman" panose="02020603050405020304" pitchFamily="18" charset="0"/>
              </a:rPr>
              <a:t> رسالة من باحث أخر</a:t>
            </a:r>
            <a:r>
              <a:rPr lang="ar-SA" sz="2000" dirty="0">
                <a:latin typeface="Times New Roman" panose="02020603050405020304" pitchFamily="18" charset="0"/>
                <a:ea typeface="Times New Roman" panose="02020603050405020304" pitchFamily="18" charset="0"/>
              </a:rPr>
              <a:t> يدعى يورين. روى يورين في رسالته أنه هو أيضاً </a:t>
            </a:r>
            <a:r>
              <a:rPr lang="ar-SA" sz="2000" dirty="0">
                <a:highlight>
                  <a:srgbClr val="FFFF00"/>
                </a:highlight>
                <a:latin typeface="Times New Roman" panose="02020603050405020304" pitchFamily="18" charset="0"/>
                <a:ea typeface="Times New Roman" panose="02020603050405020304" pitchFamily="18" charset="0"/>
              </a:rPr>
              <a:t>أجرى تجارب على الخفافيش</a:t>
            </a:r>
            <a:r>
              <a:rPr lang="ar-SA" sz="2000" dirty="0">
                <a:latin typeface="Times New Roman" panose="02020603050405020304" pitchFamily="18" charset="0"/>
                <a:ea typeface="Times New Roman" panose="02020603050405020304" pitchFamily="18" charset="0"/>
              </a:rPr>
              <a:t>, </a:t>
            </a:r>
            <a:r>
              <a:rPr lang="ar-SA" sz="2000" dirty="0">
                <a:highlight>
                  <a:srgbClr val="FFFF00"/>
                </a:highlight>
                <a:latin typeface="Times New Roman" panose="02020603050405020304" pitchFamily="18" charset="0"/>
                <a:ea typeface="Times New Roman" panose="02020603050405020304" pitchFamily="18" charset="0"/>
              </a:rPr>
              <a:t>ووجد أ</a:t>
            </a:r>
            <a:r>
              <a:rPr lang="ar-SA" sz="2000" dirty="0">
                <a:latin typeface="Times New Roman" panose="02020603050405020304" pitchFamily="18" charset="0"/>
                <a:ea typeface="Times New Roman" panose="02020603050405020304" pitchFamily="18" charset="0"/>
              </a:rPr>
              <a:t>نه </a:t>
            </a:r>
            <a:r>
              <a:rPr lang="ar-SA" sz="2000" dirty="0">
                <a:highlight>
                  <a:srgbClr val="FFFF00"/>
                </a:highlight>
                <a:latin typeface="Times New Roman" panose="02020603050405020304" pitchFamily="18" charset="0"/>
                <a:ea typeface="Times New Roman" panose="02020603050405020304" pitchFamily="18" charset="0"/>
              </a:rPr>
              <a:t>عندما سدّ آذان الخفافيش وأطلقها في غرفة مظلمة توقفت عن الطيران</a:t>
            </a:r>
            <a:r>
              <a:rPr lang="ar-SA" sz="2000" dirty="0">
                <a:latin typeface="Times New Roman" panose="02020603050405020304" pitchFamily="18" charset="0"/>
                <a:ea typeface="Times New Roman" panose="02020603050405020304" pitchFamily="18" charset="0"/>
              </a:rPr>
              <a:t>. من هذه التجارب توصّل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إلى </a:t>
            </a:r>
            <a:r>
              <a:rPr lang="ar-SA" sz="2000" dirty="0">
                <a:highlight>
                  <a:srgbClr val="FFFF00"/>
                </a:highlight>
                <a:latin typeface="Times New Roman" panose="02020603050405020304" pitchFamily="18" charset="0"/>
                <a:ea typeface="Times New Roman" panose="02020603050405020304" pitchFamily="18" charset="0"/>
              </a:rPr>
              <a:t>الاستنتاج</a:t>
            </a:r>
            <a:r>
              <a:rPr lang="ar-SA" sz="2000" dirty="0">
                <a:latin typeface="Times New Roman" panose="02020603050405020304" pitchFamily="18" charset="0"/>
                <a:ea typeface="Times New Roman" panose="02020603050405020304" pitchFamily="18" charset="0"/>
              </a:rPr>
              <a:t> بأن </a:t>
            </a:r>
            <a:r>
              <a:rPr lang="ar-SA" sz="2000" dirty="0">
                <a:highlight>
                  <a:srgbClr val="FFFF00"/>
                </a:highlight>
                <a:latin typeface="Times New Roman" panose="02020603050405020304" pitchFamily="18" charset="0"/>
                <a:ea typeface="Times New Roman" panose="02020603050405020304" pitchFamily="18" charset="0"/>
              </a:rPr>
              <a:t>حاسة السمع هي التي ترشد الخفافيش في طيرانها</a:t>
            </a:r>
            <a:r>
              <a:rPr lang="ar-SA" sz="2000" dirty="0">
                <a:latin typeface="Times New Roman" panose="02020603050405020304" pitchFamily="18" charset="0"/>
                <a:ea typeface="Times New Roman" panose="02020603050405020304" pitchFamily="18" charset="0"/>
              </a:rPr>
              <a:t>, وافترض أن الأصوات التي تساعد الخفافيش تتكوّن نتيجة حركة الأجنحة أثناء الطيران (أصداء حركة الأجنحة). في القرن العشرين فقط, عندما كان بالإمكان تمييز الأصوات بواسطة أجهزة لتسجيل الأمواج الصوتية, أعطيت إجابة للغز اهتداء الخفافيش في الظلام. </a:t>
            </a:r>
            <a:r>
              <a:rPr lang="ar-SA" sz="2000" dirty="0">
                <a:highlight>
                  <a:srgbClr val="FFFF00"/>
                </a:highlight>
                <a:latin typeface="Times New Roman" panose="02020603050405020304" pitchFamily="18" charset="0"/>
                <a:ea typeface="Times New Roman" panose="02020603050405020304" pitchFamily="18" charset="0"/>
              </a:rPr>
              <a:t>تبيّن</a:t>
            </a:r>
            <a:r>
              <a:rPr lang="ar-SA" sz="2000" dirty="0">
                <a:latin typeface="Times New Roman" panose="02020603050405020304" pitchFamily="18" charset="0"/>
                <a:ea typeface="Times New Roman" panose="02020603050405020304" pitchFamily="18" charset="0"/>
              </a:rPr>
              <a:t> أن الخفافيش </a:t>
            </a:r>
            <a:r>
              <a:rPr lang="ar-SA" sz="2000" dirty="0">
                <a:highlight>
                  <a:srgbClr val="FFFF00"/>
                </a:highlight>
                <a:latin typeface="Times New Roman" panose="02020603050405020304" pitchFamily="18" charset="0"/>
                <a:ea typeface="Times New Roman" panose="02020603050405020304" pitchFamily="18" charset="0"/>
              </a:rPr>
              <a:t>تصدر أصواتاً</a:t>
            </a:r>
            <a:r>
              <a:rPr lang="ar-SA" sz="2000" dirty="0">
                <a:latin typeface="Times New Roman" panose="02020603050405020304" pitchFamily="18" charset="0"/>
                <a:ea typeface="Times New Roman" panose="02020603050405020304" pitchFamily="18" charset="0"/>
              </a:rPr>
              <a:t> عالية جداً, لا يمكن لأذن الإنسان سماعها, وباستطاعتها </a:t>
            </a:r>
            <a:r>
              <a:rPr lang="ar-SA" sz="2000" dirty="0">
                <a:highlight>
                  <a:srgbClr val="FFFF00"/>
                </a:highlight>
                <a:latin typeface="Times New Roman" panose="02020603050405020304" pitchFamily="18" charset="0"/>
                <a:ea typeface="Times New Roman" panose="02020603050405020304" pitchFamily="18" charset="0"/>
              </a:rPr>
              <a:t>التقاط الصدى المرتدّ في أذنيها</a:t>
            </a:r>
            <a:r>
              <a:rPr lang="ar-SA" sz="2000" dirty="0">
                <a:latin typeface="Times New Roman" panose="02020603050405020304" pitchFamily="18" charset="0"/>
                <a:ea typeface="Times New Roman" panose="02020603050405020304" pitchFamily="18" charset="0"/>
              </a:rPr>
              <a:t> عندما ترتطم الأمواج الصوتية بجدار المغارة أو بحشرة  أو بأي جسم أخر. بهذه الطريقة تشخص الخفافيش فريستها أو العوائق التي تصادفها في طريقها. كلّما كان الجسم الذي تصادفه الأمواج الصوتية أكثر بُعداً كان الوقت حتى ارتداد الصدى أطول, وهكذا "يعرف" الخفاش أين يتواجد الجسم.</a:t>
            </a:r>
            <a:endParaRPr lang="en-US" sz="2000" dirty="0">
              <a:latin typeface="Times New Roman" panose="02020603050405020304" pitchFamily="18" charset="0"/>
              <a:ea typeface="Times New Roman" panose="02020603050405020304" pitchFamily="18" charset="0"/>
            </a:endParaRPr>
          </a:p>
          <a:p>
            <a:endParaRPr lang="he-IL" dirty="0"/>
          </a:p>
        </p:txBody>
      </p:sp>
      <p:pic>
        <p:nvPicPr>
          <p:cNvPr id="3" name="תמונה 2"/>
          <p:cNvPicPr>
            <a:picLocks noChangeAspect="1"/>
          </p:cNvPicPr>
          <p:nvPr/>
        </p:nvPicPr>
        <p:blipFill>
          <a:blip r:embed="rId2"/>
          <a:stretch>
            <a:fillRect/>
          </a:stretch>
        </p:blipFill>
        <p:spPr>
          <a:xfrm>
            <a:off x="10487025" y="5178487"/>
            <a:ext cx="1704975" cy="1619250"/>
          </a:xfrm>
          <a:prstGeom prst="rect">
            <a:avLst/>
          </a:prstGeom>
        </p:spPr>
      </p:pic>
    </p:spTree>
    <p:extLst>
      <p:ext uri="{BB962C8B-B14F-4D97-AF65-F5344CB8AC3E}">
        <p14:creationId xmlns:p14="http://schemas.microsoft.com/office/powerpoint/2010/main" val="1307051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00094"/>
            <a:ext cx="7538702" cy="1477328"/>
          </a:xfrm>
          <a:prstGeom prst="rect">
            <a:avLst/>
          </a:prstGeom>
          <a:noFill/>
          <a:ln>
            <a:solidFill>
              <a:schemeClr val="tx1"/>
            </a:solidFill>
          </a:ln>
        </p:spPr>
        <p:txBody>
          <a:bodyPr wrap="square" rtlCol="1">
            <a:spAutoFit/>
          </a:bodyPr>
          <a:lstStyle/>
          <a:p>
            <a:pPr marL="342900" lvl="0" indent="-342900">
              <a:lnSpc>
                <a:spcPct val="150000"/>
              </a:lnSpc>
              <a:buFont typeface="+mj-lt"/>
              <a:buAutoNum type="arabicPeriod"/>
              <a:tabLst>
                <a:tab pos="16510" algn="l"/>
              </a:tabLst>
            </a:pPr>
            <a:r>
              <a:rPr lang="ar-SA" sz="2000" dirty="0">
                <a:latin typeface="Times New Roman" panose="02020603050405020304" pitchFamily="18" charset="0"/>
                <a:ea typeface="Times New Roman" panose="02020603050405020304" pitchFamily="18" charset="0"/>
              </a:rPr>
              <a:t>ما هي المسألة التي أراد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بحثها ؟ </a:t>
            </a:r>
            <a:endParaRPr lang="ar-JO" sz="2000" dirty="0" smtClean="0">
              <a:latin typeface="Times New Roman" panose="02020603050405020304" pitchFamily="18" charset="0"/>
              <a:ea typeface="Times New Roman" panose="02020603050405020304" pitchFamily="18" charset="0"/>
            </a:endParaRPr>
          </a:p>
          <a:p>
            <a:pPr lvl="0">
              <a:lnSpc>
                <a:spcPct val="150000"/>
              </a:lnSpc>
              <a:tabLst>
                <a:tab pos="16510" algn="l"/>
              </a:tabLst>
            </a:pPr>
            <a:r>
              <a:rPr lang="ar-JO" sz="2000" dirty="0">
                <a:latin typeface="Times New Roman" panose="02020603050405020304" pitchFamily="18" charset="0"/>
                <a:ea typeface="Times New Roman" panose="02020603050405020304" pitchFamily="18" charset="0"/>
              </a:rPr>
              <a:t> </a:t>
            </a:r>
            <a:r>
              <a:rPr lang="ar-JO" sz="2000" dirty="0" smtClean="0">
                <a:latin typeface="Times New Roman" panose="02020603050405020304" pitchFamily="18" charset="0"/>
                <a:ea typeface="Times New Roman" panose="02020603050405020304" pitchFamily="18" charset="0"/>
              </a:rPr>
              <a:t> </a:t>
            </a:r>
            <a:r>
              <a:rPr lang="ar-JO" sz="2000" b="1" dirty="0" smtClean="0">
                <a:solidFill>
                  <a:srgbClr val="00B0F0"/>
                </a:solidFill>
                <a:latin typeface="Times New Roman" panose="02020603050405020304" pitchFamily="18" charset="0"/>
                <a:ea typeface="Times New Roman" panose="02020603050405020304" pitchFamily="18" charset="0"/>
              </a:rPr>
              <a:t>الإجابة</a:t>
            </a:r>
            <a:r>
              <a:rPr lang="ar-JO" sz="2000" dirty="0" smtClean="0">
                <a:latin typeface="Times New Roman" panose="02020603050405020304" pitchFamily="18" charset="0"/>
                <a:ea typeface="Times New Roman" panose="02020603050405020304" pitchFamily="18" charset="0"/>
              </a:rPr>
              <a:t> – </a:t>
            </a:r>
            <a:r>
              <a:rPr lang="ar-JO" sz="2000" dirty="0" err="1" smtClean="0">
                <a:latin typeface="Times New Roman" panose="02020603050405020304" pitchFamily="18" charset="0"/>
                <a:ea typeface="Times New Roman" panose="02020603050405020304" pitchFamily="18" charset="0"/>
              </a:rPr>
              <a:t>سبلنساني</a:t>
            </a:r>
            <a:r>
              <a:rPr lang="ar-JO" sz="2000" dirty="0" smtClean="0">
                <a:latin typeface="Times New Roman" panose="02020603050405020304" pitchFamily="18" charset="0"/>
                <a:ea typeface="Times New Roman" panose="02020603050405020304" pitchFamily="18" charset="0"/>
              </a:rPr>
              <a:t> أراد أن يبحث كيف تستطيع الخفافيش الطيران في الظلام دون ان  </a:t>
            </a:r>
          </a:p>
          <a:p>
            <a:pPr lvl="0">
              <a:lnSpc>
                <a:spcPct val="150000"/>
              </a:lnSpc>
              <a:tabLst>
                <a:tab pos="16510" algn="l"/>
              </a:tabLst>
            </a:pPr>
            <a:r>
              <a:rPr lang="ar-JO" sz="2000" dirty="0">
                <a:latin typeface="Times New Roman" panose="02020603050405020304" pitchFamily="18" charset="0"/>
                <a:ea typeface="Times New Roman" panose="02020603050405020304" pitchFamily="18" charset="0"/>
              </a:rPr>
              <a:t> </a:t>
            </a:r>
            <a:r>
              <a:rPr lang="ar-JO" sz="2000" dirty="0" smtClean="0">
                <a:latin typeface="Times New Roman" panose="02020603050405020304" pitchFamily="18" charset="0"/>
                <a:ea typeface="Times New Roman" panose="02020603050405020304" pitchFamily="18" charset="0"/>
              </a:rPr>
              <a:t>             ترتطِم بالجدران. </a:t>
            </a:r>
            <a:endParaRPr lang="en-US" sz="2000" dirty="0">
              <a:latin typeface="Times New Roman" panose="02020603050405020304" pitchFamily="18" charset="0"/>
              <a:ea typeface="Times New Roman" panose="02020603050405020304" pitchFamily="18" charset="0"/>
            </a:endParaRPr>
          </a:p>
        </p:txBody>
      </p:sp>
      <p:sp>
        <p:nvSpPr>
          <p:cNvPr id="3" name="TextBox 2"/>
          <p:cNvSpPr txBox="1"/>
          <p:nvPr/>
        </p:nvSpPr>
        <p:spPr>
          <a:xfrm>
            <a:off x="7959145" y="1142764"/>
            <a:ext cx="4208573" cy="3600986"/>
          </a:xfrm>
          <a:prstGeom prst="rect">
            <a:avLst/>
          </a:prstGeom>
          <a:noFill/>
          <a:ln>
            <a:solidFill>
              <a:schemeClr val="tx1"/>
            </a:solidFill>
          </a:ln>
        </p:spPr>
        <p:txBody>
          <a:bodyPr wrap="square" rtlCol="1">
            <a:spAutoFit/>
          </a:bodyPr>
          <a:lstStyle/>
          <a:p>
            <a:pPr marL="285750" indent="-285750">
              <a:buFont typeface="Wingdings" panose="05000000000000000000" pitchFamily="2" charset="2"/>
              <a:buChar char="v"/>
            </a:pPr>
            <a:r>
              <a:rPr lang="ar-JO" sz="2400" dirty="0" smtClean="0"/>
              <a:t>عليكم حلّ السؤال الأوّل خلال دقيتين.</a:t>
            </a:r>
          </a:p>
          <a:p>
            <a:endParaRPr lang="ar-JO" sz="2400" dirty="0" smtClean="0"/>
          </a:p>
          <a:p>
            <a:r>
              <a:rPr lang="ar-JO" dirty="0" smtClean="0"/>
              <a:t>(من المفضل توجيه الطلاب الى صياغة إجابات بشكل مستقل وليس من خلال نسخ جملة او فقرة من النص). عند الانتهاء يمكن سماع </a:t>
            </a:r>
            <a:r>
              <a:rPr lang="ar-JO" dirty="0" err="1" smtClean="0"/>
              <a:t>إقتراح</a:t>
            </a:r>
            <a:r>
              <a:rPr lang="ar-JO" dirty="0" smtClean="0"/>
              <a:t> إجابة من الطلاب ومن ثم تسجيل الإجابة على اللوح. </a:t>
            </a:r>
          </a:p>
          <a:p>
            <a:r>
              <a:rPr lang="ar-JO" sz="2400" dirty="0" smtClean="0">
                <a:solidFill>
                  <a:srgbClr val="C00000"/>
                </a:solidFill>
              </a:rPr>
              <a:t>بعد ذلك:</a:t>
            </a:r>
          </a:p>
          <a:p>
            <a:pPr marL="342900" indent="-342900">
              <a:buFont typeface="Wingdings" panose="05000000000000000000" pitchFamily="2" charset="2"/>
              <a:buChar char="v"/>
            </a:pPr>
            <a:r>
              <a:rPr lang="ar-JO" sz="2400" dirty="0" smtClean="0"/>
              <a:t>عليكم تعبئة الجدول خلال خمسة دقائق.</a:t>
            </a:r>
          </a:p>
          <a:p>
            <a:r>
              <a:rPr lang="ar-JO" dirty="0" smtClean="0"/>
              <a:t>وعند </a:t>
            </a:r>
            <a:r>
              <a:rPr lang="ar-JO" dirty="0" err="1" smtClean="0"/>
              <a:t>الإنتهاء</a:t>
            </a:r>
            <a:r>
              <a:rPr lang="ar-JO" dirty="0" smtClean="0"/>
              <a:t> يمكن فحص الإجابات وتسجيل الإجابات على اللوح.</a:t>
            </a:r>
            <a:endParaRPr lang="he-IL" dirty="0" smtClean="0"/>
          </a:p>
        </p:txBody>
      </p:sp>
      <p:sp>
        <p:nvSpPr>
          <p:cNvPr id="9" name="TextBox 8"/>
          <p:cNvSpPr txBox="1"/>
          <p:nvPr/>
        </p:nvSpPr>
        <p:spPr>
          <a:xfrm>
            <a:off x="978794" y="1815921"/>
            <a:ext cx="6246254" cy="2708434"/>
          </a:xfrm>
          <a:prstGeom prst="rect">
            <a:avLst/>
          </a:prstGeom>
          <a:noFill/>
        </p:spPr>
        <p:txBody>
          <a:bodyPr wrap="square" rtlCol="1">
            <a:spAutoFit/>
          </a:bodyPr>
          <a:lstStyle/>
          <a:p>
            <a:pPr lvl="0">
              <a:lnSpc>
                <a:spcPct val="150000"/>
              </a:lnSpc>
              <a:tabLst>
                <a:tab pos="473710" algn="l"/>
              </a:tabLst>
            </a:pPr>
            <a:r>
              <a:rPr lang="ar-JO" dirty="0" smtClean="0">
                <a:latin typeface="Times New Roman" panose="02020603050405020304" pitchFamily="18" charset="0"/>
                <a:ea typeface="Times New Roman" panose="02020603050405020304" pitchFamily="18" charset="0"/>
              </a:rPr>
              <a:t>2. </a:t>
            </a:r>
            <a:r>
              <a:rPr lang="ar-SA" sz="2000" dirty="0" smtClean="0">
                <a:latin typeface="Times New Roman" panose="02020603050405020304" pitchFamily="18" charset="0"/>
                <a:ea typeface="Times New Roman" panose="02020603050405020304" pitchFamily="18" charset="0"/>
              </a:rPr>
              <a:t>انسخ </a:t>
            </a:r>
            <a:r>
              <a:rPr lang="ar-SA" sz="2000" dirty="0">
                <a:latin typeface="Times New Roman" panose="02020603050405020304" pitchFamily="18" charset="0"/>
                <a:ea typeface="Times New Roman" panose="02020603050405020304" pitchFamily="18" charset="0"/>
              </a:rPr>
              <a:t>الجدول الذي أمامك إلى دفترك, وأكمله. </a:t>
            </a:r>
            <a:endParaRPr lang="he-IL" sz="2000" dirty="0" smtClean="0">
              <a:latin typeface="Times New Roman" panose="02020603050405020304" pitchFamily="18" charset="0"/>
              <a:ea typeface="Times New Roman" panose="02020603050405020304" pitchFamily="18" charset="0"/>
            </a:endParaRPr>
          </a:p>
          <a:p>
            <a:pPr lvl="0">
              <a:lnSpc>
                <a:spcPct val="150000"/>
              </a:lnSpc>
              <a:tabLst>
                <a:tab pos="473710" algn="l"/>
              </a:tabLst>
            </a:pPr>
            <a:endParaRPr lang="he-IL" sz="2000" dirty="0" smtClean="0">
              <a:latin typeface="Times New Roman" panose="02020603050405020304" pitchFamily="18" charset="0"/>
              <a:ea typeface="Times New Roman" panose="02020603050405020304" pitchFamily="18" charset="0"/>
            </a:endParaRPr>
          </a:p>
          <a:p>
            <a:pPr lvl="0">
              <a:lnSpc>
                <a:spcPct val="150000"/>
              </a:lnSpc>
              <a:tabLst>
                <a:tab pos="473710" algn="l"/>
              </a:tabLst>
            </a:pPr>
            <a:endParaRPr lang="he-IL" sz="2000" dirty="0">
              <a:latin typeface="Times New Roman" panose="02020603050405020304" pitchFamily="18" charset="0"/>
              <a:ea typeface="Times New Roman" panose="02020603050405020304" pitchFamily="18" charset="0"/>
            </a:endParaRPr>
          </a:p>
          <a:p>
            <a:pPr lvl="0">
              <a:lnSpc>
                <a:spcPct val="150000"/>
              </a:lnSpc>
              <a:tabLst>
                <a:tab pos="473710" algn="l"/>
              </a:tabLst>
            </a:pPr>
            <a:endParaRPr lang="he-IL" sz="2000" dirty="0" smtClean="0">
              <a:latin typeface="Times New Roman" panose="02020603050405020304" pitchFamily="18" charset="0"/>
              <a:ea typeface="Times New Roman" panose="02020603050405020304" pitchFamily="18" charset="0"/>
            </a:endParaRPr>
          </a:p>
          <a:p>
            <a:pPr lvl="0">
              <a:lnSpc>
                <a:spcPct val="150000"/>
              </a:lnSpc>
              <a:tabLst>
                <a:tab pos="473710" algn="l"/>
              </a:tabLst>
            </a:pPr>
            <a:endParaRPr lang="en-US" sz="2000" dirty="0">
              <a:latin typeface="Times New Roman" panose="02020603050405020304" pitchFamily="18" charset="0"/>
              <a:ea typeface="Times New Roman" panose="02020603050405020304" pitchFamily="18" charset="0"/>
            </a:endParaRPr>
          </a:p>
          <a:p>
            <a:endParaRPr lang="he-IL" sz="2000" dirty="0"/>
          </a:p>
        </p:txBody>
      </p:sp>
      <p:graphicFrame>
        <p:nvGraphicFramePr>
          <p:cNvPr id="11" name="טבלה 10"/>
          <p:cNvGraphicFramePr>
            <a:graphicFrameLocks noGrp="1"/>
          </p:cNvGraphicFramePr>
          <p:nvPr>
            <p:extLst>
              <p:ext uri="{D42A27DB-BD31-4B8C-83A1-F6EECF244321}">
                <p14:modId xmlns:p14="http://schemas.microsoft.com/office/powerpoint/2010/main" val="2680004936"/>
              </p:ext>
            </p:extLst>
          </p:nvPr>
        </p:nvGraphicFramePr>
        <p:xfrm>
          <a:off x="1455313" y="2396586"/>
          <a:ext cx="5662947" cy="4114800"/>
        </p:xfrm>
        <a:graphic>
          <a:graphicData uri="http://schemas.openxmlformats.org/drawingml/2006/table">
            <a:tbl>
              <a:tblPr rtl="1" firstRow="1" firstCol="1" lastRow="1" lastCol="1" bandRow="1" bandCol="1"/>
              <a:tblGrid>
                <a:gridCol w="1757311">
                  <a:extLst>
                    <a:ext uri="{9D8B030D-6E8A-4147-A177-3AD203B41FA5}">
                      <a16:colId xmlns:a16="http://schemas.microsoft.com/office/drawing/2014/main" val="3593853479"/>
                    </a:ext>
                  </a:extLst>
                </a:gridCol>
                <a:gridCol w="2128100">
                  <a:extLst>
                    <a:ext uri="{9D8B030D-6E8A-4147-A177-3AD203B41FA5}">
                      <a16:colId xmlns:a16="http://schemas.microsoft.com/office/drawing/2014/main" val="1569647233"/>
                    </a:ext>
                  </a:extLst>
                </a:gridCol>
                <a:gridCol w="1777536">
                  <a:extLst>
                    <a:ext uri="{9D8B030D-6E8A-4147-A177-3AD203B41FA5}">
                      <a16:colId xmlns:a16="http://schemas.microsoft.com/office/drawing/2014/main" val="402022223"/>
                    </a:ext>
                  </a:extLst>
                </a:gridCol>
              </a:tblGrid>
              <a:tr h="397882">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رقم التجربة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المعالجة التي أجريت للخفافيش</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نتيجة التجربة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8032966"/>
                  </a:ext>
                </a:extLst>
              </a:tr>
              <a:tr h="747780">
                <a:tc>
                  <a:txBody>
                    <a:bodyPr/>
                    <a:lstStyle/>
                    <a:p>
                      <a:pPr algn="ctr" rtl="1">
                        <a:lnSpc>
                          <a:spcPct val="150000"/>
                        </a:lnSpc>
                        <a:spcAft>
                          <a:spcPts val="0"/>
                        </a:spcAft>
                      </a:pPr>
                      <a:r>
                        <a:rPr lang="en-US" sz="2000" dirty="0">
                          <a:effectLst/>
                          <a:latin typeface="Times New Roman" panose="02020603050405020304" pitchFamily="18" charset="0"/>
                          <a:ea typeface="Times New Roman" panose="02020603050405020304" pitchFamily="18" charset="0"/>
                        </a:rPr>
                        <a:t>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2000" dirty="0">
                          <a:effectLst/>
                          <a:latin typeface="Times New Roman" panose="02020603050405020304" pitchFamily="18" charset="0"/>
                          <a:ea typeface="Times New Roman" panose="02020603050405020304" pitchFamily="18" charset="0"/>
                        </a:rPr>
                        <a:t>إدخال خفافيش إلى غرفة مظلمة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err="1" smtClean="0">
                          <a:effectLst/>
                          <a:latin typeface="Times New Roman" panose="02020603050405020304" pitchFamily="18" charset="0"/>
                          <a:ea typeface="Times New Roman" panose="02020603050405020304" pitchFamily="18" charset="0"/>
                        </a:rPr>
                        <a:t>إستمرت</a:t>
                      </a:r>
                      <a:r>
                        <a:rPr lang="ar-JO" sz="2000" dirty="0" smtClean="0">
                          <a:effectLst/>
                          <a:latin typeface="Times New Roman" panose="02020603050405020304" pitchFamily="18" charset="0"/>
                          <a:ea typeface="Times New Roman" panose="02020603050405020304" pitchFamily="18" charset="0"/>
                        </a:rPr>
                        <a:t> الخفافيش في الطيران دون ان ترتطِم</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8096208"/>
                  </a:ext>
                </a:extLst>
              </a:tr>
              <a:tr h="397882">
                <a:tc>
                  <a:txBody>
                    <a:bodyPr/>
                    <a:lstStyle/>
                    <a:p>
                      <a:pPr algn="ctr" rtl="1">
                        <a:lnSpc>
                          <a:spcPct val="150000"/>
                        </a:lnSpc>
                        <a:spcAft>
                          <a:spcPts val="0"/>
                        </a:spcAft>
                      </a:pPr>
                      <a:r>
                        <a:rPr lang="en-US" sz="2000">
                          <a:effectLst/>
                          <a:latin typeface="Times New Roman" panose="02020603050405020304" pitchFamily="18" charset="0"/>
                          <a:ea typeface="Times New Roman" panose="02020603050405020304" pitchFamily="18" charset="0"/>
                        </a:rPr>
                        <a:t>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تغطية رؤوس الخفافيش </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ارتطمت بالجدران وسقطت</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4172460"/>
                  </a:ext>
                </a:extLst>
              </a:tr>
              <a:tr h="747780">
                <a:tc>
                  <a:txBody>
                    <a:bodyPr/>
                    <a:lstStyle/>
                    <a:p>
                      <a:pPr algn="ctr" rtl="1">
                        <a:lnSpc>
                          <a:spcPct val="150000"/>
                        </a:lnSpc>
                        <a:spcAft>
                          <a:spcPts val="0"/>
                        </a:spcAft>
                      </a:pPr>
                      <a:r>
                        <a:rPr lang="en-US" sz="2000" dirty="0">
                          <a:effectLst/>
                          <a:latin typeface="Times New Roman" panose="02020603050405020304" pitchFamily="18" charset="0"/>
                          <a:ea typeface="Times New Roman" panose="02020603050405020304" pitchFamily="18" charset="0"/>
                        </a:rPr>
                        <a:t>III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تغطية</a:t>
                      </a:r>
                      <a:r>
                        <a:rPr lang="ar-JO" sz="2000" baseline="0" dirty="0" smtClean="0">
                          <a:effectLst/>
                          <a:latin typeface="Times New Roman" panose="02020603050405020304" pitchFamily="18" charset="0"/>
                          <a:ea typeface="Times New Roman" panose="02020603050405020304" pitchFamily="18" charset="0"/>
                        </a:rPr>
                        <a:t> العيون بأقراص لا ينفذ الضوء عبرها</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الخفافيش</a:t>
                      </a:r>
                      <a:r>
                        <a:rPr lang="ar-JO" sz="2000" baseline="0" dirty="0" smtClean="0">
                          <a:effectLst/>
                          <a:latin typeface="Times New Roman" panose="02020603050405020304" pitchFamily="18" charset="0"/>
                          <a:ea typeface="Times New Roman" panose="02020603050405020304" pitchFamily="18" charset="0"/>
                        </a:rPr>
                        <a:t> طارت دون ان تسقط </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170872"/>
                  </a:ext>
                </a:extLst>
              </a:tr>
            </a:tbl>
          </a:graphicData>
        </a:graphic>
      </p:graphicFrame>
      <p:pic>
        <p:nvPicPr>
          <p:cNvPr id="6" name="תמונה 5"/>
          <p:cNvPicPr>
            <a:picLocks noChangeAspect="1"/>
          </p:cNvPicPr>
          <p:nvPr/>
        </p:nvPicPr>
        <p:blipFill>
          <a:blip r:embed="rId2"/>
          <a:stretch>
            <a:fillRect/>
          </a:stretch>
        </p:blipFill>
        <p:spPr>
          <a:xfrm>
            <a:off x="10487025" y="5284469"/>
            <a:ext cx="1704975" cy="1619250"/>
          </a:xfrm>
          <a:prstGeom prst="rect">
            <a:avLst/>
          </a:prstGeom>
        </p:spPr>
      </p:pic>
      <p:sp>
        <p:nvSpPr>
          <p:cNvPr id="4" name="TextBox 3"/>
          <p:cNvSpPr txBox="1"/>
          <p:nvPr/>
        </p:nvSpPr>
        <p:spPr>
          <a:xfrm>
            <a:off x="7959145" y="154546"/>
            <a:ext cx="4232856" cy="830997"/>
          </a:xfrm>
          <a:prstGeom prst="rect">
            <a:avLst/>
          </a:prstGeom>
          <a:solidFill>
            <a:srgbClr val="FFC000"/>
          </a:solidFill>
          <a:ln>
            <a:solidFill>
              <a:srgbClr val="C00000"/>
            </a:solidFill>
          </a:ln>
        </p:spPr>
        <p:txBody>
          <a:bodyPr wrap="square" rtlCol="1">
            <a:spAutoFit/>
          </a:bodyPr>
          <a:lstStyle/>
          <a:p>
            <a:r>
              <a:rPr lang="ar-JO" sz="2400" dirty="0"/>
              <a:t>بعد ان ينتهي الطلاب من قراءة وتلوين المصطلحات  تأتي الإرشادات التالية</a:t>
            </a:r>
            <a:r>
              <a:rPr lang="ar-JO" sz="2400" dirty="0" smtClean="0"/>
              <a:t>:</a:t>
            </a:r>
            <a:endParaRPr lang="ar-JO" sz="2400" dirty="0"/>
          </a:p>
        </p:txBody>
      </p:sp>
    </p:spTree>
    <p:extLst>
      <p:ext uri="{BB962C8B-B14F-4D97-AF65-F5344CB8AC3E}">
        <p14:creationId xmlns:p14="http://schemas.microsoft.com/office/powerpoint/2010/main" val="2495947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911" y="373487"/>
            <a:ext cx="7096258" cy="1938992"/>
          </a:xfrm>
          <a:prstGeom prst="rect">
            <a:avLst/>
          </a:prstGeom>
          <a:noFill/>
          <a:ln>
            <a:solidFill>
              <a:srgbClr val="00B0F0"/>
            </a:solidFill>
          </a:ln>
        </p:spPr>
        <p:txBody>
          <a:bodyPr wrap="square" rtlCol="1">
            <a:spAutoFit/>
          </a:bodyPr>
          <a:lstStyle/>
          <a:p>
            <a:pPr>
              <a:lnSpc>
                <a:spcPct val="150000"/>
              </a:lnSpc>
            </a:pPr>
            <a:r>
              <a:rPr lang="ar-JO" dirty="0" smtClean="0">
                <a:latin typeface="Times New Roman" panose="02020603050405020304" pitchFamily="18" charset="0"/>
                <a:ea typeface="Times New Roman" panose="02020603050405020304" pitchFamily="18" charset="0"/>
              </a:rPr>
              <a:t>3</a:t>
            </a:r>
            <a:r>
              <a:rPr lang="ar-JO" sz="2000" dirty="0" smtClean="0">
                <a:latin typeface="Times New Roman" panose="02020603050405020304" pitchFamily="18" charset="0"/>
                <a:ea typeface="Times New Roman" panose="02020603050405020304" pitchFamily="18" charset="0"/>
              </a:rPr>
              <a:t>.  أ.  </a:t>
            </a:r>
            <a:r>
              <a:rPr lang="ar-SA" sz="2000" dirty="0" smtClean="0">
                <a:latin typeface="Times New Roman" panose="02020603050405020304" pitchFamily="18" charset="0"/>
                <a:ea typeface="Times New Roman" panose="02020603050405020304" pitchFamily="18" charset="0"/>
              </a:rPr>
              <a:t>ماذا </a:t>
            </a:r>
            <a:r>
              <a:rPr lang="ar-SA" sz="2000" dirty="0">
                <a:latin typeface="Times New Roman" panose="02020603050405020304" pitchFamily="18" charset="0"/>
                <a:ea typeface="Times New Roman" panose="02020603050405020304" pitchFamily="18" charset="0"/>
              </a:rPr>
              <a:t>كان خطأ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عند تخطيط التجربة الثانية </a:t>
            </a:r>
            <a:r>
              <a:rPr lang="ar-SA" sz="2000" dirty="0" smtClean="0">
                <a:latin typeface="Times New Roman" panose="02020603050405020304" pitchFamily="18" charset="0"/>
                <a:ea typeface="Times New Roman" panose="02020603050405020304" pitchFamily="18" charset="0"/>
              </a:rPr>
              <a:t>؟</a:t>
            </a:r>
            <a:endParaRPr lang="ar-JO" sz="2000" dirty="0" smtClean="0">
              <a:latin typeface="Times New Roman" panose="02020603050405020304" pitchFamily="18" charset="0"/>
              <a:ea typeface="Times New Roman" panose="02020603050405020304" pitchFamily="18" charset="0"/>
            </a:endParaRPr>
          </a:p>
          <a:p>
            <a:pPr>
              <a:lnSpc>
                <a:spcPct val="150000"/>
              </a:lnSpc>
            </a:pPr>
            <a:r>
              <a:rPr lang="ar-JO" sz="2000" b="1" dirty="0" smtClean="0">
                <a:solidFill>
                  <a:srgbClr val="00B0F0"/>
                </a:solidFill>
                <a:latin typeface="Times New Roman" panose="02020603050405020304" pitchFamily="18" charset="0"/>
                <a:ea typeface="Times New Roman" panose="02020603050405020304" pitchFamily="18" charset="0"/>
              </a:rPr>
              <a:t>إجابة –</a:t>
            </a:r>
            <a:r>
              <a:rPr lang="ar-JO" sz="2000" dirty="0" smtClean="0">
                <a:latin typeface="Times New Roman" panose="02020603050405020304" pitchFamily="18" charset="0"/>
                <a:ea typeface="Times New Roman" panose="02020603050405020304" pitchFamily="18" charset="0"/>
              </a:rPr>
              <a:t> الخطأ هو تغطية رؤوس الخفافيش (وبذلك منع حاسة النظر وحاسة السمع)</a:t>
            </a:r>
            <a:endParaRPr lang="en-US" sz="2000" dirty="0">
              <a:latin typeface="Times New Roman" panose="02020603050405020304" pitchFamily="18" charset="0"/>
              <a:ea typeface="Times New Roman" panose="02020603050405020304" pitchFamily="18" charset="0"/>
            </a:endParaRPr>
          </a:p>
          <a:p>
            <a:pPr>
              <a:lnSpc>
                <a:spcPct val="150000"/>
              </a:lnSpc>
            </a:pPr>
            <a:r>
              <a:rPr lang="ar-JO" sz="2000" dirty="0" smtClean="0">
                <a:latin typeface="Times New Roman" panose="02020603050405020304" pitchFamily="18" charset="0"/>
                <a:ea typeface="Times New Roman" panose="02020603050405020304" pitchFamily="18" charset="0"/>
              </a:rPr>
              <a:t>    ب.   </a:t>
            </a:r>
            <a:r>
              <a:rPr lang="ar-SA" sz="2000" dirty="0" smtClean="0">
                <a:latin typeface="Times New Roman" panose="02020603050405020304" pitchFamily="18" charset="0"/>
                <a:ea typeface="Times New Roman" panose="02020603050405020304" pitchFamily="18" charset="0"/>
              </a:rPr>
              <a:t>كيف </a:t>
            </a:r>
            <a:r>
              <a:rPr lang="ar-SA" sz="2000" dirty="0">
                <a:latin typeface="Times New Roman" panose="02020603050405020304" pitchFamily="18" charset="0"/>
                <a:ea typeface="Times New Roman" panose="02020603050405020304" pitchFamily="18" charset="0"/>
              </a:rPr>
              <a:t>صُحح الخطأ في التجربة الثالثة </a:t>
            </a:r>
            <a:r>
              <a:rPr lang="ar-SA" sz="2000" dirty="0" smtClean="0">
                <a:latin typeface="Times New Roman" panose="02020603050405020304" pitchFamily="18" charset="0"/>
                <a:ea typeface="Times New Roman" panose="02020603050405020304" pitchFamily="18" charset="0"/>
              </a:rPr>
              <a:t>؟</a:t>
            </a:r>
            <a:endParaRPr lang="ar-JO" sz="2000" dirty="0" smtClean="0">
              <a:latin typeface="Times New Roman" panose="02020603050405020304" pitchFamily="18" charset="0"/>
              <a:ea typeface="Times New Roman" panose="02020603050405020304" pitchFamily="18" charset="0"/>
            </a:endParaRPr>
          </a:p>
          <a:p>
            <a:pPr>
              <a:lnSpc>
                <a:spcPct val="150000"/>
              </a:lnSpc>
            </a:pPr>
            <a:r>
              <a:rPr lang="ar-JO" sz="2000" b="1" dirty="0" smtClean="0">
                <a:solidFill>
                  <a:srgbClr val="00B0F0"/>
                </a:solidFill>
                <a:latin typeface="Times New Roman" panose="02020603050405020304" pitchFamily="18" charset="0"/>
                <a:ea typeface="Times New Roman" panose="02020603050405020304" pitchFamily="18" charset="0"/>
              </a:rPr>
              <a:t>إجابة</a:t>
            </a:r>
            <a:r>
              <a:rPr lang="ar-JO" sz="2000" dirty="0" smtClean="0">
                <a:latin typeface="Times New Roman" panose="02020603050405020304" pitchFamily="18" charset="0"/>
                <a:ea typeface="Times New Roman" panose="02020603050405020304" pitchFamily="18" charset="0"/>
              </a:rPr>
              <a:t> – عن طريق تغطية العيون فقط. </a:t>
            </a:r>
            <a:endParaRPr lang="en-US" sz="2000" dirty="0">
              <a:latin typeface="Times New Roman" panose="02020603050405020304" pitchFamily="18" charset="0"/>
              <a:ea typeface="Times New Roman" panose="02020603050405020304" pitchFamily="18" charset="0"/>
            </a:endParaRPr>
          </a:p>
        </p:txBody>
      </p:sp>
      <p:sp>
        <p:nvSpPr>
          <p:cNvPr id="3" name="TextBox 2"/>
          <p:cNvSpPr txBox="1"/>
          <p:nvPr/>
        </p:nvSpPr>
        <p:spPr>
          <a:xfrm>
            <a:off x="8049295" y="631065"/>
            <a:ext cx="3940935" cy="2031325"/>
          </a:xfrm>
          <a:prstGeom prst="rect">
            <a:avLst/>
          </a:prstGeom>
          <a:noFill/>
          <a:ln>
            <a:solidFill>
              <a:srgbClr val="00B0F0"/>
            </a:solidFill>
          </a:ln>
        </p:spPr>
        <p:txBody>
          <a:bodyPr wrap="square" rtlCol="1">
            <a:spAutoFit/>
          </a:bodyPr>
          <a:lstStyle/>
          <a:p>
            <a:pPr marL="342900" indent="-342900">
              <a:buFont typeface="Wingdings" panose="05000000000000000000" pitchFamily="2" charset="2"/>
              <a:buChar char="v"/>
            </a:pPr>
            <a:r>
              <a:rPr lang="ar-JO" sz="2400" dirty="0" smtClean="0"/>
              <a:t>عليكم حلّ السؤال الثالث خلال خمسة دقائق.</a:t>
            </a:r>
          </a:p>
          <a:p>
            <a:endParaRPr lang="ar-JO" sz="2400" dirty="0" smtClean="0"/>
          </a:p>
          <a:p>
            <a:r>
              <a:rPr lang="ar-JO" dirty="0" smtClean="0"/>
              <a:t>عند فحص إجابات الطلاب من المهم إبراز أهمية التجربة الأولى وأهمية عزل عامل واحد فقط  في كل تجربة. </a:t>
            </a:r>
          </a:p>
        </p:txBody>
      </p:sp>
      <p:pic>
        <p:nvPicPr>
          <p:cNvPr id="4" name="תמונה 3"/>
          <p:cNvPicPr>
            <a:picLocks noChangeAspect="1"/>
          </p:cNvPicPr>
          <p:nvPr/>
        </p:nvPicPr>
        <p:blipFill>
          <a:blip r:embed="rId2"/>
          <a:stretch>
            <a:fillRect/>
          </a:stretch>
        </p:blipFill>
        <p:spPr>
          <a:xfrm>
            <a:off x="10487025" y="5284469"/>
            <a:ext cx="1704975" cy="1619250"/>
          </a:xfrm>
          <a:prstGeom prst="rect">
            <a:avLst/>
          </a:prstGeom>
        </p:spPr>
      </p:pic>
      <p:sp>
        <p:nvSpPr>
          <p:cNvPr id="5" name="TextBox 4"/>
          <p:cNvSpPr txBox="1"/>
          <p:nvPr/>
        </p:nvSpPr>
        <p:spPr>
          <a:xfrm>
            <a:off x="8628844" y="0"/>
            <a:ext cx="3361386" cy="461665"/>
          </a:xfrm>
          <a:prstGeom prst="rect">
            <a:avLst/>
          </a:prstGeom>
          <a:solidFill>
            <a:srgbClr val="FFC000"/>
          </a:solidFill>
          <a:ln>
            <a:solidFill>
              <a:srgbClr val="FF0000"/>
            </a:solidFill>
          </a:ln>
        </p:spPr>
        <p:txBody>
          <a:bodyPr wrap="square" rtlCol="1">
            <a:spAutoFit/>
          </a:bodyPr>
          <a:lstStyle/>
          <a:p>
            <a:r>
              <a:rPr lang="ar-JO" sz="2400" b="1" dirty="0"/>
              <a:t>بعد ذلك: </a:t>
            </a:r>
          </a:p>
        </p:txBody>
      </p:sp>
      <p:sp>
        <p:nvSpPr>
          <p:cNvPr id="6" name="TextBox 5"/>
          <p:cNvSpPr txBox="1"/>
          <p:nvPr/>
        </p:nvSpPr>
        <p:spPr>
          <a:xfrm>
            <a:off x="7212169" y="2773100"/>
            <a:ext cx="4855335" cy="1200329"/>
          </a:xfrm>
          <a:prstGeom prst="rect">
            <a:avLst/>
          </a:prstGeom>
          <a:solidFill>
            <a:schemeClr val="accent4">
              <a:lumMod val="60000"/>
              <a:lumOff val="40000"/>
            </a:schemeClr>
          </a:solidFill>
          <a:ln>
            <a:solidFill>
              <a:srgbClr val="FF0000"/>
            </a:solidFill>
          </a:ln>
        </p:spPr>
        <p:txBody>
          <a:bodyPr wrap="square" rtlCol="1">
            <a:spAutoFit/>
          </a:bodyPr>
          <a:lstStyle/>
          <a:p>
            <a:r>
              <a:rPr lang="ar-JO" sz="2400" dirty="0">
                <a:solidFill>
                  <a:srgbClr val="0070C0"/>
                </a:solidFill>
              </a:rPr>
              <a:t>سؤال للمعلمات وللمعلمين: أية سؤال إضافي يمكننا ان نطرحه على </a:t>
            </a:r>
            <a:r>
              <a:rPr lang="ar-JO" sz="2400" dirty="0" smtClean="0">
                <a:solidFill>
                  <a:srgbClr val="0070C0"/>
                </a:solidFill>
              </a:rPr>
              <a:t>الطلاب </a:t>
            </a:r>
            <a:r>
              <a:rPr lang="ar-JO" sz="2400" dirty="0">
                <a:solidFill>
                  <a:srgbClr val="0070C0"/>
                </a:solidFill>
              </a:rPr>
              <a:t>حول مجموعة التجربة الأولى </a:t>
            </a:r>
            <a:r>
              <a:rPr lang="ar-JO" sz="2400" dirty="0" smtClean="0">
                <a:solidFill>
                  <a:srgbClr val="0070C0"/>
                </a:solidFill>
              </a:rPr>
              <a:t>؟</a:t>
            </a:r>
            <a:endParaRPr lang="he-IL" sz="2400" dirty="0">
              <a:solidFill>
                <a:srgbClr val="0070C0"/>
              </a:solidFill>
            </a:endParaRPr>
          </a:p>
        </p:txBody>
      </p:sp>
      <p:graphicFrame>
        <p:nvGraphicFramePr>
          <p:cNvPr id="7" name="טבלה 6"/>
          <p:cNvGraphicFramePr>
            <a:graphicFrameLocks noGrp="1"/>
          </p:cNvGraphicFramePr>
          <p:nvPr>
            <p:extLst>
              <p:ext uri="{D42A27DB-BD31-4B8C-83A1-F6EECF244321}">
                <p14:modId xmlns:p14="http://schemas.microsoft.com/office/powerpoint/2010/main" val="1889044967"/>
              </p:ext>
            </p:extLst>
          </p:nvPr>
        </p:nvGraphicFramePr>
        <p:xfrm>
          <a:off x="0" y="2662390"/>
          <a:ext cx="5087155" cy="4114800"/>
        </p:xfrm>
        <a:graphic>
          <a:graphicData uri="http://schemas.openxmlformats.org/drawingml/2006/table">
            <a:tbl>
              <a:tblPr rtl="1" firstRow="1" firstCol="1" lastRow="1" lastCol="1" bandRow="1" bandCol="1"/>
              <a:tblGrid>
                <a:gridCol w="1578633">
                  <a:extLst>
                    <a:ext uri="{9D8B030D-6E8A-4147-A177-3AD203B41FA5}">
                      <a16:colId xmlns:a16="http://schemas.microsoft.com/office/drawing/2014/main" val="773407342"/>
                    </a:ext>
                  </a:extLst>
                </a:gridCol>
                <a:gridCol w="1911721">
                  <a:extLst>
                    <a:ext uri="{9D8B030D-6E8A-4147-A177-3AD203B41FA5}">
                      <a16:colId xmlns:a16="http://schemas.microsoft.com/office/drawing/2014/main" val="4168177426"/>
                    </a:ext>
                  </a:extLst>
                </a:gridCol>
                <a:gridCol w="1596801">
                  <a:extLst>
                    <a:ext uri="{9D8B030D-6E8A-4147-A177-3AD203B41FA5}">
                      <a16:colId xmlns:a16="http://schemas.microsoft.com/office/drawing/2014/main" val="2962981122"/>
                    </a:ext>
                  </a:extLst>
                </a:gridCol>
              </a:tblGrid>
              <a:tr h="735016">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رقم التجربة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المعالجة التي أجريت للخفافيش</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rtl="1">
                        <a:lnSpc>
                          <a:spcPct val="150000"/>
                        </a:lnSpc>
                        <a:spcAft>
                          <a:spcPts val="0"/>
                        </a:spcAft>
                      </a:pPr>
                      <a:r>
                        <a:rPr lang="ar-SA" sz="2000" b="1" dirty="0">
                          <a:effectLst/>
                          <a:latin typeface="Times New Roman" panose="02020603050405020304" pitchFamily="18" charset="0"/>
                          <a:ea typeface="Times New Roman" panose="02020603050405020304" pitchFamily="18" charset="0"/>
                        </a:rPr>
                        <a:t>نتيجة التجربة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319927400"/>
                  </a:ext>
                </a:extLst>
              </a:tr>
              <a:tr h="1102524">
                <a:tc>
                  <a:txBody>
                    <a:bodyPr/>
                    <a:lstStyle/>
                    <a:p>
                      <a:pPr algn="ctr" rtl="1">
                        <a:lnSpc>
                          <a:spcPct val="150000"/>
                        </a:lnSpc>
                        <a:spcAft>
                          <a:spcPts val="0"/>
                        </a:spcAft>
                      </a:pPr>
                      <a:r>
                        <a:rPr lang="en-US" sz="2000" dirty="0">
                          <a:effectLst/>
                          <a:latin typeface="Times New Roman" panose="02020603050405020304" pitchFamily="18" charset="0"/>
                          <a:ea typeface="Times New Roman" panose="02020603050405020304" pitchFamily="18" charset="0"/>
                        </a:rPr>
                        <a:t>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a:lnSpc>
                          <a:spcPct val="150000"/>
                        </a:lnSpc>
                        <a:spcAft>
                          <a:spcPts val="0"/>
                        </a:spcAft>
                      </a:pPr>
                      <a:r>
                        <a:rPr lang="ar-SA" sz="2000" dirty="0">
                          <a:effectLst/>
                          <a:latin typeface="Times New Roman" panose="02020603050405020304" pitchFamily="18" charset="0"/>
                          <a:ea typeface="Times New Roman" panose="02020603050405020304" pitchFamily="18" charset="0"/>
                        </a:rPr>
                        <a:t>إدخال خفافيش إلى غرفة مظلمة</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a:lnSpc>
                          <a:spcPct val="150000"/>
                        </a:lnSpc>
                        <a:spcAft>
                          <a:spcPts val="0"/>
                        </a:spcAft>
                      </a:pPr>
                      <a:r>
                        <a:rPr lang="ar-JO" sz="2000" dirty="0" err="1" smtClean="0">
                          <a:effectLst/>
                          <a:latin typeface="Times New Roman" panose="02020603050405020304" pitchFamily="18" charset="0"/>
                          <a:ea typeface="Times New Roman" panose="02020603050405020304" pitchFamily="18" charset="0"/>
                        </a:rPr>
                        <a:t>إستمرت</a:t>
                      </a:r>
                      <a:r>
                        <a:rPr lang="ar-JO" sz="2000" dirty="0" smtClean="0">
                          <a:effectLst/>
                          <a:latin typeface="Times New Roman" panose="02020603050405020304" pitchFamily="18" charset="0"/>
                          <a:ea typeface="Times New Roman" panose="02020603050405020304" pitchFamily="18" charset="0"/>
                        </a:rPr>
                        <a:t> الخفافيش في الطيران دون ان ترتطِم</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809492262"/>
                  </a:ext>
                </a:extLst>
              </a:tr>
              <a:tr h="735016">
                <a:tc>
                  <a:txBody>
                    <a:bodyPr/>
                    <a:lstStyle/>
                    <a:p>
                      <a:pPr algn="ctr" rtl="1">
                        <a:lnSpc>
                          <a:spcPct val="150000"/>
                        </a:lnSpc>
                        <a:spcAft>
                          <a:spcPts val="0"/>
                        </a:spcAft>
                      </a:pPr>
                      <a:r>
                        <a:rPr lang="en-US" sz="2000">
                          <a:effectLst/>
                          <a:latin typeface="Times New Roman" panose="02020603050405020304" pitchFamily="18" charset="0"/>
                          <a:ea typeface="Times New Roman" panose="02020603050405020304" pitchFamily="18" charset="0"/>
                        </a:rPr>
                        <a:t>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تغطية رؤوس الخفافيش </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ارتطمت بالجدران وسقطت</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5466995"/>
                  </a:ext>
                </a:extLst>
              </a:tr>
              <a:tr h="735016">
                <a:tc>
                  <a:txBody>
                    <a:bodyPr/>
                    <a:lstStyle/>
                    <a:p>
                      <a:pPr algn="ctr" rtl="1">
                        <a:lnSpc>
                          <a:spcPct val="150000"/>
                        </a:lnSpc>
                        <a:spcAft>
                          <a:spcPts val="0"/>
                        </a:spcAft>
                      </a:pPr>
                      <a:r>
                        <a:rPr lang="en-US" sz="2000" dirty="0">
                          <a:effectLst/>
                          <a:latin typeface="Times New Roman" panose="02020603050405020304" pitchFamily="18" charset="0"/>
                          <a:ea typeface="Times New Roman" panose="02020603050405020304" pitchFamily="18" charset="0"/>
                        </a:rPr>
                        <a:t>III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تغطية</a:t>
                      </a:r>
                      <a:r>
                        <a:rPr lang="ar-JO" sz="2000" baseline="0" dirty="0" smtClean="0">
                          <a:effectLst/>
                          <a:latin typeface="Times New Roman" panose="02020603050405020304" pitchFamily="18" charset="0"/>
                          <a:ea typeface="Times New Roman" panose="02020603050405020304" pitchFamily="18" charset="0"/>
                        </a:rPr>
                        <a:t> العيون بأقراص لا ينفذ الضوء عبرها</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JO" sz="2000" dirty="0" smtClean="0">
                          <a:effectLst/>
                          <a:latin typeface="Times New Roman" panose="02020603050405020304" pitchFamily="18" charset="0"/>
                          <a:ea typeface="Times New Roman" panose="02020603050405020304" pitchFamily="18" charset="0"/>
                        </a:rPr>
                        <a:t>الخفافيش</a:t>
                      </a:r>
                      <a:r>
                        <a:rPr lang="ar-JO" sz="2000" baseline="0" dirty="0" smtClean="0">
                          <a:effectLst/>
                          <a:latin typeface="Times New Roman" panose="02020603050405020304" pitchFamily="18" charset="0"/>
                          <a:ea typeface="Times New Roman" panose="02020603050405020304" pitchFamily="18" charset="0"/>
                        </a:rPr>
                        <a:t> طارت دون ان تسقط </a:t>
                      </a:r>
                      <a:r>
                        <a:rPr lang="ar-SA" sz="2000" dirty="0">
                          <a:effectLst/>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6082411"/>
                  </a:ext>
                </a:extLst>
              </a:tr>
            </a:tbl>
          </a:graphicData>
        </a:graphic>
      </p:graphicFrame>
    </p:spTree>
    <p:extLst>
      <p:ext uri="{BB962C8B-B14F-4D97-AF65-F5344CB8AC3E}">
        <p14:creationId xmlns:p14="http://schemas.microsoft.com/office/powerpoint/2010/main" val="4212675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819" y="0"/>
            <a:ext cx="6980349" cy="4247317"/>
          </a:xfrm>
          <a:prstGeom prst="rect">
            <a:avLst/>
          </a:prstGeom>
          <a:noFill/>
          <a:ln>
            <a:solidFill>
              <a:schemeClr val="tx1"/>
            </a:solidFill>
          </a:ln>
        </p:spPr>
        <p:txBody>
          <a:bodyPr wrap="square" rtlCol="1">
            <a:spAutoFit/>
          </a:bodyPr>
          <a:lstStyle/>
          <a:p>
            <a:pPr marL="457200" indent="-457200">
              <a:lnSpc>
                <a:spcPct val="150000"/>
              </a:lnSpc>
              <a:buAutoNum type="arabicPeriod" startAt="4"/>
            </a:pPr>
            <a:r>
              <a:rPr lang="ar-SA" sz="2000" dirty="0" smtClean="0">
                <a:latin typeface="Times New Roman" panose="02020603050405020304" pitchFamily="18" charset="0"/>
                <a:ea typeface="Times New Roman" panose="02020603050405020304" pitchFamily="18" charset="0"/>
              </a:rPr>
              <a:t>ماذا </a:t>
            </a:r>
            <a:r>
              <a:rPr lang="ar-SA" sz="2000" dirty="0">
                <a:latin typeface="Times New Roman" panose="02020603050405020304" pitchFamily="18" charset="0"/>
                <a:ea typeface="Times New Roman" panose="02020603050405020304" pitchFamily="18" charset="0"/>
              </a:rPr>
              <a:t>كان الاستنتاج النهائي الذي توصّل إليه </a:t>
            </a:r>
            <a:r>
              <a:rPr lang="ar-SA" sz="2000" dirty="0" err="1">
                <a:latin typeface="Times New Roman" panose="02020603050405020304" pitchFamily="18" charset="0"/>
                <a:ea typeface="Times New Roman" panose="02020603050405020304" pitchFamily="18" charset="0"/>
              </a:rPr>
              <a:t>سبلنساني</a:t>
            </a:r>
            <a:r>
              <a:rPr lang="ar-SA" sz="2000" dirty="0">
                <a:latin typeface="Times New Roman" panose="02020603050405020304" pitchFamily="18" charset="0"/>
                <a:ea typeface="Times New Roman" panose="02020603050405020304" pitchFamily="18" charset="0"/>
              </a:rPr>
              <a:t> بعد أن حصل على نتائج الباحث يورين, بالنسبة لاهتداء الخفافيش في الظلام ؟ علّل</a:t>
            </a:r>
            <a:r>
              <a:rPr lang="ar-SA" sz="2000" dirty="0" smtClean="0">
                <a:latin typeface="Times New Roman" panose="02020603050405020304" pitchFamily="18" charset="0"/>
                <a:ea typeface="Times New Roman" panose="02020603050405020304" pitchFamily="18" charset="0"/>
              </a:rPr>
              <a:t>.</a:t>
            </a:r>
            <a:endParaRPr lang="ar-JO" sz="2000" dirty="0" smtClean="0">
              <a:latin typeface="Times New Roman" panose="02020603050405020304" pitchFamily="18" charset="0"/>
              <a:ea typeface="Times New Roman" panose="02020603050405020304" pitchFamily="18" charset="0"/>
            </a:endParaRPr>
          </a:p>
          <a:p>
            <a:pPr>
              <a:lnSpc>
                <a:spcPct val="150000"/>
              </a:lnSpc>
            </a:pPr>
            <a:r>
              <a:rPr lang="ar-JO" sz="2000" b="1" dirty="0" smtClean="0">
                <a:solidFill>
                  <a:srgbClr val="00B0F0"/>
                </a:solidFill>
                <a:latin typeface="Times New Roman" panose="02020603050405020304" pitchFamily="18" charset="0"/>
                <a:ea typeface="Times New Roman" panose="02020603050405020304" pitchFamily="18" charset="0"/>
              </a:rPr>
              <a:t>إجابة</a:t>
            </a:r>
            <a:r>
              <a:rPr lang="ar-JO" sz="2000" dirty="0" smtClean="0">
                <a:latin typeface="Times New Roman" panose="02020603050405020304" pitchFamily="18" charset="0"/>
                <a:ea typeface="Times New Roman" panose="02020603050405020304" pitchFamily="18" charset="0"/>
              </a:rPr>
              <a:t> – </a:t>
            </a:r>
            <a:r>
              <a:rPr lang="ar-JO" sz="2000" dirty="0" err="1" smtClean="0">
                <a:latin typeface="Times New Roman" panose="02020603050405020304" pitchFamily="18" charset="0"/>
                <a:ea typeface="Times New Roman" panose="02020603050405020304" pitchFamily="18" charset="0"/>
              </a:rPr>
              <a:t>إستنتاج</a:t>
            </a:r>
            <a:r>
              <a:rPr lang="ar-JO" sz="2000" dirty="0" smtClean="0">
                <a:latin typeface="Times New Roman" panose="02020603050405020304" pitchFamily="18" charset="0"/>
                <a:ea typeface="Times New Roman" panose="02020603050405020304" pitchFamily="18" charset="0"/>
              </a:rPr>
              <a:t> 1- الخفافيش لا تستعمل حاسة النظر لأجل الطيران في الظلام.</a:t>
            </a:r>
          </a:p>
          <a:p>
            <a:pPr>
              <a:lnSpc>
                <a:spcPct val="150000"/>
              </a:lnSpc>
            </a:pPr>
            <a:r>
              <a:rPr lang="ar-JO" sz="2000" dirty="0" smtClean="0">
                <a:latin typeface="Times New Roman" panose="02020603050405020304" pitchFamily="18" charset="0"/>
                <a:ea typeface="Times New Roman" panose="02020603050405020304" pitchFamily="18" charset="0"/>
              </a:rPr>
              <a:t>          </a:t>
            </a:r>
            <a:r>
              <a:rPr lang="ar-JO" sz="2000" dirty="0" err="1" smtClean="0">
                <a:latin typeface="Times New Roman" panose="02020603050405020304" pitchFamily="18" charset="0"/>
                <a:ea typeface="Times New Roman" panose="02020603050405020304" pitchFamily="18" charset="0"/>
              </a:rPr>
              <a:t>إستنتاج</a:t>
            </a:r>
            <a:r>
              <a:rPr lang="ar-JO" sz="2000" dirty="0" smtClean="0">
                <a:latin typeface="Times New Roman" panose="02020603050405020304" pitchFamily="18" charset="0"/>
                <a:ea typeface="Times New Roman" panose="02020603050405020304" pitchFamily="18" charset="0"/>
              </a:rPr>
              <a:t> 2 – الخفافيش تستعمل حاسة السمع لأجل الطيران في الظلام.</a:t>
            </a:r>
          </a:p>
          <a:p>
            <a:pPr>
              <a:lnSpc>
                <a:spcPct val="150000"/>
              </a:lnSpc>
            </a:pPr>
            <a:r>
              <a:rPr lang="ar-JO" sz="2000" b="1" dirty="0" smtClean="0">
                <a:solidFill>
                  <a:srgbClr val="00B050"/>
                </a:solidFill>
                <a:latin typeface="Times New Roman" panose="02020603050405020304" pitchFamily="18" charset="0"/>
                <a:ea typeface="Times New Roman" panose="02020603050405020304" pitchFamily="18" charset="0"/>
              </a:rPr>
              <a:t>التعليل</a:t>
            </a:r>
            <a:r>
              <a:rPr lang="ar-JO" sz="2000" dirty="0" smtClean="0">
                <a:latin typeface="Times New Roman" panose="02020603050405020304" pitchFamily="18" charset="0"/>
                <a:ea typeface="Times New Roman" panose="02020603050405020304" pitchFamily="18" charset="0"/>
              </a:rPr>
              <a:t>– الخفافيش </a:t>
            </a:r>
            <a:r>
              <a:rPr lang="ar-JO" sz="2000" dirty="0" err="1" smtClean="0">
                <a:latin typeface="Times New Roman" panose="02020603050405020304" pitchFamily="18" charset="0"/>
                <a:ea typeface="Times New Roman" panose="02020603050405020304" pitchFamily="18" charset="0"/>
              </a:rPr>
              <a:t>إستمرت</a:t>
            </a:r>
            <a:r>
              <a:rPr lang="ar-JO" sz="2000" dirty="0" smtClean="0">
                <a:latin typeface="Times New Roman" panose="02020603050405020304" pitchFamily="18" charset="0"/>
                <a:ea typeface="Times New Roman" panose="02020603050405020304" pitchFamily="18" charset="0"/>
              </a:rPr>
              <a:t> في الطيران حتى بعد تغطية عيونها، بينما الخفافيش  </a:t>
            </a:r>
          </a:p>
          <a:p>
            <a:pPr>
              <a:lnSpc>
                <a:spcPct val="150000"/>
              </a:lnSpc>
            </a:pPr>
            <a:r>
              <a:rPr lang="ar-JO" sz="2000" dirty="0">
                <a:latin typeface="Times New Roman" panose="02020603050405020304" pitchFamily="18" charset="0"/>
                <a:ea typeface="Times New Roman" panose="02020603050405020304" pitchFamily="18" charset="0"/>
              </a:rPr>
              <a:t> </a:t>
            </a:r>
            <a:r>
              <a:rPr lang="ar-JO" sz="2000" dirty="0" smtClean="0">
                <a:latin typeface="Times New Roman" panose="02020603050405020304" pitchFamily="18" charset="0"/>
                <a:ea typeface="Times New Roman" panose="02020603050405020304" pitchFamily="18" charset="0"/>
              </a:rPr>
              <a:t>           </a:t>
            </a:r>
            <a:r>
              <a:rPr lang="ar-JO" sz="2000" dirty="0" err="1" smtClean="0">
                <a:latin typeface="Times New Roman" panose="02020603050405020304" pitchFamily="18" charset="0"/>
                <a:ea typeface="Times New Roman" panose="02020603050405020304" pitchFamily="18" charset="0"/>
              </a:rPr>
              <a:t>إرتطمت</a:t>
            </a:r>
            <a:r>
              <a:rPr lang="ar-JO" sz="2000" dirty="0" smtClean="0">
                <a:latin typeface="Times New Roman" panose="02020603050405020304" pitchFamily="18" charset="0"/>
                <a:ea typeface="Times New Roman" panose="02020603050405020304" pitchFamily="18" charset="0"/>
              </a:rPr>
              <a:t> وسقطت بعد تغطية الأذنين. </a:t>
            </a:r>
            <a:r>
              <a:rPr lang="ar-SA" sz="2000" dirty="0" smtClean="0">
                <a:latin typeface="Times New Roman" panose="02020603050405020304" pitchFamily="18" charset="0"/>
                <a:ea typeface="Times New Roman" panose="02020603050405020304" pitchFamily="18" charset="0"/>
              </a:rPr>
              <a:t> </a:t>
            </a:r>
            <a:endParaRPr lang="en-US" sz="2000" dirty="0">
              <a:latin typeface="Times New Roman" panose="02020603050405020304" pitchFamily="18" charset="0"/>
              <a:ea typeface="Times New Roman" panose="02020603050405020304" pitchFamily="18" charset="0"/>
            </a:endParaRPr>
          </a:p>
          <a:p>
            <a:pPr marL="342900" indent="-342900">
              <a:lnSpc>
                <a:spcPct val="150000"/>
              </a:lnSpc>
              <a:buAutoNum type="arabicPeriod" startAt="5"/>
            </a:pPr>
            <a:r>
              <a:rPr lang="ar-SA" sz="2000" dirty="0" smtClean="0">
                <a:latin typeface="Times New Roman" panose="02020603050405020304" pitchFamily="18" charset="0"/>
                <a:ea typeface="Times New Roman" panose="02020603050405020304" pitchFamily="18" charset="0"/>
              </a:rPr>
              <a:t>حسب </a:t>
            </a:r>
            <a:r>
              <a:rPr lang="ar-SA" sz="2000" dirty="0">
                <a:latin typeface="Times New Roman" panose="02020603050405020304" pitchFamily="18" charset="0"/>
                <a:ea typeface="Times New Roman" panose="02020603050405020304" pitchFamily="18" charset="0"/>
              </a:rPr>
              <a:t>ما نعرفه اليوم, كيف تهتدي الخفافيش في الظلام ؟ </a:t>
            </a:r>
            <a:endParaRPr lang="ar-JO" sz="2000" dirty="0" smtClean="0">
              <a:latin typeface="Times New Roman" panose="02020603050405020304" pitchFamily="18" charset="0"/>
              <a:ea typeface="Times New Roman" panose="02020603050405020304" pitchFamily="18" charset="0"/>
            </a:endParaRPr>
          </a:p>
          <a:p>
            <a:pPr>
              <a:lnSpc>
                <a:spcPct val="150000"/>
              </a:lnSpc>
            </a:pPr>
            <a:r>
              <a:rPr lang="ar-JO" sz="2000" b="1" dirty="0" smtClean="0">
                <a:solidFill>
                  <a:srgbClr val="00B0F0"/>
                </a:solidFill>
                <a:latin typeface="Times New Roman" panose="02020603050405020304" pitchFamily="18" charset="0"/>
                <a:ea typeface="Times New Roman" panose="02020603050405020304" pitchFamily="18" charset="0"/>
              </a:rPr>
              <a:t>إجابة</a:t>
            </a:r>
            <a:r>
              <a:rPr lang="ar-JO" sz="2000" dirty="0" smtClean="0">
                <a:latin typeface="Times New Roman" panose="02020603050405020304" pitchFamily="18" charset="0"/>
                <a:ea typeface="Times New Roman" panose="02020603050405020304" pitchFamily="18" charset="0"/>
              </a:rPr>
              <a:t> – الخفافيش تصدر أصواتاً مرتفعة </a:t>
            </a:r>
            <a:r>
              <a:rPr lang="ar-JO" sz="2000" dirty="0" err="1" smtClean="0">
                <a:latin typeface="Times New Roman" panose="02020603050405020304" pitchFamily="18" charset="0"/>
                <a:ea typeface="Times New Roman" panose="02020603050405020304" pitchFamily="18" charset="0"/>
              </a:rPr>
              <a:t>وبإستطاعتها</a:t>
            </a:r>
            <a:r>
              <a:rPr lang="ar-JO" sz="2000" dirty="0" smtClean="0">
                <a:latin typeface="Times New Roman" panose="02020603050405020304" pitchFamily="18" charset="0"/>
                <a:ea typeface="Times New Roman" panose="02020603050405020304" pitchFamily="18" charset="0"/>
              </a:rPr>
              <a:t> </a:t>
            </a:r>
            <a:r>
              <a:rPr lang="ar-JO" sz="2000" dirty="0" err="1" smtClean="0">
                <a:latin typeface="Times New Roman" panose="02020603050405020304" pitchFamily="18" charset="0"/>
                <a:ea typeface="Times New Roman" panose="02020603050405020304" pitchFamily="18" charset="0"/>
              </a:rPr>
              <a:t>إلتقاط</a:t>
            </a:r>
            <a:r>
              <a:rPr lang="ar-JO" sz="2000" dirty="0" smtClean="0">
                <a:latin typeface="Times New Roman" panose="02020603050405020304" pitchFamily="18" charset="0"/>
                <a:ea typeface="Times New Roman" panose="02020603050405020304" pitchFamily="18" charset="0"/>
              </a:rPr>
              <a:t> الصدى المُرتد من خلال  </a:t>
            </a:r>
          </a:p>
          <a:p>
            <a:pPr>
              <a:lnSpc>
                <a:spcPct val="150000"/>
              </a:lnSpc>
            </a:pPr>
            <a:r>
              <a:rPr lang="ar-JO" sz="2000" dirty="0">
                <a:latin typeface="Times New Roman" panose="02020603050405020304" pitchFamily="18" charset="0"/>
                <a:ea typeface="Times New Roman" panose="02020603050405020304" pitchFamily="18" charset="0"/>
              </a:rPr>
              <a:t> </a:t>
            </a:r>
            <a:r>
              <a:rPr lang="ar-JO" sz="2000" dirty="0" smtClean="0">
                <a:latin typeface="Times New Roman" panose="02020603050405020304" pitchFamily="18" charset="0"/>
                <a:ea typeface="Times New Roman" panose="02020603050405020304" pitchFamily="18" charset="0"/>
              </a:rPr>
              <a:t>          أذنيها عندما تصطدم الأمواج الصوتية في الجدران والأجسام المختلفة.</a:t>
            </a:r>
          </a:p>
        </p:txBody>
      </p:sp>
      <p:sp>
        <p:nvSpPr>
          <p:cNvPr id="5" name="TextBox 4"/>
          <p:cNvSpPr txBox="1"/>
          <p:nvPr/>
        </p:nvSpPr>
        <p:spPr>
          <a:xfrm>
            <a:off x="7529847" y="914400"/>
            <a:ext cx="4662153" cy="1477328"/>
          </a:xfrm>
          <a:prstGeom prst="rect">
            <a:avLst/>
          </a:prstGeom>
          <a:solidFill>
            <a:schemeClr val="accent4">
              <a:lumMod val="40000"/>
              <a:lumOff val="60000"/>
            </a:schemeClr>
          </a:solidFill>
          <a:ln>
            <a:solidFill>
              <a:schemeClr val="tx1"/>
            </a:solidFill>
          </a:ln>
        </p:spPr>
        <p:txBody>
          <a:bodyPr wrap="square" rtlCol="1">
            <a:spAutoFit/>
          </a:bodyPr>
          <a:lstStyle/>
          <a:p>
            <a:pPr marL="342900" indent="-342900">
              <a:buFont typeface="Wingdings" panose="05000000000000000000" pitchFamily="2" charset="2"/>
              <a:buChar char="q"/>
            </a:pPr>
            <a:r>
              <a:rPr lang="ar-JO" sz="2400" dirty="0" smtClean="0"/>
              <a:t>توضيح</a:t>
            </a:r>
          </a:p>
          <a:p>
            <a:r>
              <a:rPr lang="ar-JO" sz="2400" dirty="0" smtClean="0"/>
              <a:t> </a:t>
            </a:r>
            <a:r>
              <a:rPr lang="ar-JO" sz="2400" b="1" u="sng" dirty="0" smtClean="0">
                <a:solidFill>
                  <a:srgbClr val="00B050"/>
                </a:solidFill>
              </a:rPr>
              <a:t>التعليل</a:t>
            </a:r>
            <a:r>
              <a:rPr lang="ar-JO" sz="2400" dirty="0" smtClean="0"/>
              <a:t> وهو إحضار برهان من التجربة يعطي مصداقية </a:t>
            </a:r>
            <a:r>
              <a:rPr lang="ar-JO" sz="2400" dirty="0" err="1" smtClean="0"/>
              <a:t>للإستنتاج</a:t>
            </a:r>
            <a:r>
              <a:rPr lang="ar-JO" sz="2400" dirty="0" smtClean="0"/>
              <a:t>.</a:t>
            </a:r>
          </a:p>
          <a:p>
            <a:pPr marL="285750" indent="-285750">
              <a:buFont typeface="Wingdings" panose="05000000000000000000" pitchFamily="2" charset="2"/>
              <a:buChar char="q"/>
            </a:pPr>
            <a:r>
              <a:rPr lang="ar-JO" dirty="0" smtClean="0"/>
              <a:t>سماع إجابات الطلاب وتسجيل الاستنتاجات والتعليل. </a:t>
            </a:r>
          </a:p>
        </p:txBody>
      </p:sp>
      <p:pic>
        <p:nvPicPr>
          <p:cNvPr id="6" name="תמונה 5"/>
          <p:cNvPicPr>
            <a:picLocks noChangeAspect="1"/>
          </p:cNvPicPr>
          <p:nvPr/>
        </p:nvPicPr>
        <p:blipFill>
          <a:blip r:embed="rId2"/>
          <a:stretch>
            <a:fillRect/>
          </a:stretch>
        </p:blipFill>
        <p:spPr>
          <a:xfrm>
            <a:off x="10487025" y="5284469"/>
            <a:ext cx="1704975" cy="1619250"/>
          </a:xfrm>
          <a:prstGeom prst="rect">
            <a:avLst/>
          </a:prstGeom>
        </p:spPr>
      </p:pic>
      <p:sp>
        <p:nvSpPr>
          <p:cNvPr id="7" name="TextBox 6"/>
          <p:cNvSpPr txBox="1"/>
          <p:nvPr/>
        </p:nvSpPr>
        <p:spPr>
          <a:xfrm>
            <a:off x="7529846" y="0"/>
            <a:ext cx="4662153" cy="769441"/>
          </a:xfrm>
          <a:prstGeom prst="rect">
            <a:avLst/>
          </a:prstGeom>
          <a:solidFill>
            <a:srgbClr val="FFC000"/>
          </a:solidFill>
          <a:ln>
            <a:solidFill>
              <a:srgbClr val="FF0000"/>
            </a:solidFill>
          </a:ln>
        </p:spPr>
        <p:txBody>
          <a:bodyPr wrap="square" rtlCol="1">
            <a:spAutoFit/>
          </a:bodyPr>
          <a:lstStyle/>
          <a:p>
            <a:r>
              <a:rPr lang="ar-JO" sz="2400" b="1" dirty="0"/>
              <a:t>بعد ذلك</a:t>
            </a:r>
            <a:r>
              <a:rPr lang="ar-JO" sz="2400" b="1" dirty="0" smtClean="0"/>
              <a:t>:</a:t>
            </a:r>
          </a:p>
          <a:p>
            <a:r>
              <a:rPr lang="ar-JO" sz="2000" dirty="0"/>
              <a:t>تشجيع الطلاب على حلّ سؤال 4. خلال 3  دقائق</a:t>
            </a:r>
            <a:r>
              <a:rPr lang="ar-JO" sz="2000" dirty="0" smtClean="0"/>
              <a:t>.</a:t>
            </a:r>
            <a:endParaRPr lang="ar-JO" sz="2000" dirty="0"/>
          </a:p>
        </p:txBody>
      </p:sp>
      <p:sp>
        <p:nvSpPr>
          <p:cNvPr id="8" name="TextBox 7"/>
          <p:cNvSpPr txBox="1"/>
          <p:nvPr/>
        </p:nvSpPr>
        <p:spPr>
          <a:xfrm>
            <a:off x="7529847" y="2630709"/>
            <a:ext cx="4662153" cy="1077218"/>
          </a:xfrm>
          <a:prstGeom prst="rect">
            <a:avLst/>
          </a:prstGeom>
          <a:solidFill>
            <a:srgbClr val="FFC000"/>
          </a:solidFill>
          <a:ln>
            <a:solidFill>
              <a:srgbClr val="FF0000"/>
            </a:solidFill>
          </a:ln>
        </p:spPr>
        <p:txBody>
          <a:bodyPr wrap="square" rtlCol="1">
            <a:spAutoFit/>
          </a:bodyPr>
          <a:lstStyle/>
          <a:p>
            <a:r>
              <a:rPr lang="ar-JO" sz="2400" b="1" dirty="0"/>
              <a:t>بعد ذلك</a:t>
            </a:r>
            <a:r>
              <a:rPr lang="ar-JO" sz="2400" b="1" dirty="0" smtClean="0"/>
              <a:t>:</a:t>
            </a:r>
          </a:p>
          <a:p>
            <a:pPr marL="342900" indent="-342900">
              <a:buFont typeface="Wingdings" panose="05000000000000000000" pitchFamily="2" charset="2"/>
              <a:buChar char="q"/>
            </a:pPr>
            <a:r>
              <a:rPr lang="ar-JO" sz="2000" dirty="0"/>
              <a:t>توجيه الطلاب الى حلّ السؤال الخامس خلال دقيقتين</a:t>
            </a:r>
            <a:r>
              <a:rPr lang="ar-JO" sz="2000" dirty="0" smtClean="0"/>
              <a:t>.</a:t>
            </a:r>
            <a:endParaRPr lang="ar-JO" sz="2000" dirty="0"/>
          </a:p>
        </p:txBody>
      </p:sp>
      <p:sp>
        <p:nvSpPr>
          <p:cNvPr id="2" name="TextBox 1"/>
          <p:cNvSpPr txBox="1"/>
          <p:nvPr/>
        </p:nvSpPr>
        <p:spPr>
          <a:xfrm>
            <a:off x="7529845" y="3946908"/>
            <a:ext cx="4662153" cy="646331"/>
          </a:xfrm>
          <a:prstGeom prst="rect">
            <a:avLst/>
          </a:prstGeom>
          <a:solidFill>
            <a:schemeClr val="accent4">
              <a:lumMod val="40000"/>
              <a:lumOff val="60000"/>
            </a:schemeClr>
          </a:solidFill>
        </p:spPr>
        <p:txBody>
          <a:bodyPr wrap="square" rtlCol="1">
            <a:spAutoFit/>
          </a:bodyPr>
          <a:lstStyle/>
          <a:p>
            <a:pPr marL="285750" indent="-285750">
              <a:buFont typeface="Wingdings" panose="05000000000000000000" pitchFamily="2" charset="2"/>
              <a:buChar char="ü"/>
            </a:pPr>
            <a:r>
              <a:rPr lang="ar-JO" b="1" dirty="0">
                <a:solidFill>
                  <a:srgbClr val="7030A0"/>
                </a:solidFill>
              </a:rPr>
              <a:t>من المهم جداً تسجيل الإجابات على </a:t>
            </a:r>
            <a:r>
              <a:rPr lang="ar-JO" b="1" dirty="0" smtClean="0">
                <a:solidFill>
                  <a:srgbClr val="7030A0"/>
                </a:solidFill>
              </a:rPr>
              <a:t>اللوح بمشاركة الطلاب وحثهم على </a:t>
            </a:r>
            <a:r>
              <a:rPr lang="ar-JO" b="1" dirty="0">
                <a:solidFill>
                  <a:srgbClr val="7030A0"/>
                </a:solidFill>
              </a:rPr>
              <a:t>كتابة الإجابات ومراجعتها في البيت</a:t>
            </a:r>
            <a:r>
              <a:rPr lang="ar-JO" b="1" dirty="0" smtClean="0">
                <a:solidFill>
                  <a:srgbClr val="7030A0"/>
                </a:solidFill>
              </a:rPr>
              <a:t>.</a:t>
            </a:r>
            <a:endParaRPr lang="he-IL" b="1" dirty="0">
              <a:solidFill>
                <a:srgbClr val="7030A0"/>
              </a:solidFill>
            </a:endParaRPr>
          </a:p>
        </p:txBody>
      </p:sp>
    </p:spTree>
    <p:extLst>
      <p:ext uri="{BB962C8B-B14F-4D97-AF65-F5344CB8AC3E}">
        <p14:creationId xmlns:p14="http://schemas.microsoft.com/office/powerpoint/2010/main" val="2037641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9256" y="334851"/>
            <a:ext cx="9581882" cy="1938992"/>
          </a:xfrm>
          <a:prstGeom prst="rect">
            <a:avLst/>
          </a:prstGeom>
          <a:solidFill>
            <a:schemeClr val="tx2">
              <a:lumMod val="20000"/>
              <a:lumOff val="80000"/>
            </a:schemeClr>
          </a:solidFill>
          <a:ln>
            <a:solidFill>
              <a:srgbClr val="C00000"/>
            </a:solidFill>
          </a:ln>
        </p:spPr>
        <p:txBody>
          <a:bodyPr wrap="square" rtlCol="1">
            <a:spAutoFit/>
          </a:bodyPr>
          <a:lstStyle/>
          <a:p>
            <a:pPr algn="ctr"/>
            <a:r>
              <a:rPr lang="ar-JO" sz="2400" b="1" dirty="0" smtClean="0"/>
              <a:t>تحويل تجربة </a:t>
            </a:r>
            <a:r>
              <a:rPr lang="ar-JO" sz="2400" b="1" smtClean="0"/>
              <a:t>سبلنساني</a:t>
            </a:r>
            <a:r>
              <a:rPr lang="ar-JO" sz="2400" b="1" dirty="0" smtClean="0"/>
              <a:t> الى تخطيط وتوجيه سؤال ملاءمة</a:t>
            </a:r>
          </a:p>
          <a:p>
            <a:endParaRPr lang="ar-JO" sz="2400" dirty="0" smtClean="0"/>
          </a:p>
          <a:p>
            <a:pPr marL="342900" indent="-342900">
              <a:buFont typeface="Courier New" panose="02070309020205020404" pitchFamily="49" charset="0"/>
              <a:buChar char="o"/>
            </a:pPr>
            <a:r>
              <a:rPr lang="ar-JO" sz="2400" dirty="0" smtClean="0"/>
              <a:t>لفحص مقدار فهم الطلاب للتجارب التي قام بها </a:t>
            </a:r>
            <a:r>
              <a:rPr lang="ar-JO" sz="2400" dirty="0" err="1" smtClean="0"/>
              <a:t>سبلنساني</a:t>
            </a:r>
            <a:endParaRPr lang="ar-JO" sz="2400" dirty="0" smtClean="0"/>
          </a:p>
          <a:p>
            <a:pPr marL="342900" indent="-342900">
              <a:buFont typeface="Courier New" panose="02070309020205020404" pitchFamily="49" charset="0"/>
              <a:buChar char="o"/>
            </a:pPr>
            <a:r>
              <a:rPr lang="ar-JO" sz="2400" dirty="0" smtClean="0"/>
              <a:t>أعرض لهم التخطيط في الشريحة التالية </a:t>
            </a:r>
          </a:p>
          <a:p>
            <a:pPr marL="342900" indent="-342900">
              <a:buFont typeface="Courier New" panose="02070309020205020404" pitchFamily="49" charset="0"/>
              <a:buChar char="o"/>
            </a:pPr>
            <a:r>
              <a:rPr lang="ar-JO" sz="2400" dirty="0" smtClean="0"/>
              <a:t>وأطلب من الطلاب الملاءمة بين رقم التخطيط وبين نوع المعالجة </a:t>
            </a:r>
            <a:endParaRPr lang="he-IL" sz="2400" dirty="0"/>
          </a:p>
        </p:txBody>
      </p:sp>
    </p:spTree>
    <p:extLst>
      <p:ext uri="{BB962C8B-B14F-4D97-AF65-F5344CB8AC3E}">
        <p14:creationId xmlns:p14="http://schemas.microsoft.com/office/powerpoint/2010/main" val="1669065080"/>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2441</TotalTime>
  <Words>3464</Words>
  <Application>Microsoft Office PowerPoint</Application>
  <PresentationFormat>מסך רחב</PresentationFormat>
  <Paragraphs>470</Paragraphs>
  <Slides>47</Slides>
  <Notes>0</Notes>
  <HiddenSlides>0</HiddenSlides>
  <MMClips>0</MMClips>
  <ScaleCrop>false</ScaleCrop>
  <HeadingPairs>
    <vt:vector size="6" baseType="variant">
      <vt:variant>
        <vt:lpstr>גופנים בשימוש</vt:lpstr>
      </vt:variant>
      <vt:variant>
        <vt:i4>7</vt:i4>
      </vt:variant>
      <vt:variant>
        <vt:lpstr>ערכת נושא</vt:lpstr>
      </vt:variant>
      <vt:variant>
        <vt:i4>1</vt:i4>
      </vt:variant>
      <vt:variant>
        <vt:lpstr>כותרות שקופיות</vt:lpstr>
      </vt:variant>
      <vt:variant>
        <vt:i4>47</vt:i4>
      </vt:variant>
    </vt:vector>
  </HeadingPairs>
  <TitlesOfParts>
    <vt:vector size="55" baseType="lpstr">
      <vt:lpstr>Arial</vt:lpstr>
      <vt:lpstr>Calibri</vt:lpstr>
      <vt:lpstr>Calibri Light</vt:lpstr>
      <vt:lpstr>Courier New</vt:lpstr>
      <vt:lpstr>Gisha</vt:lpstr>
      <vt:lpstr>Times New Roman</vt:lpstr>
      <vt:lpstr>Wingdings</vt:lpstr>
      <vt:lpstr>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majed</dc:creator>
  <cp:lastModifiedBy>weizmann</cp:lastModifiedBy>
  <cp:revision>200</cp:revision>
  <dcterms:created xsi:type="dcterms:W3CDTF">2018-03-23T08:10:16Z</dcterms:created>
  <dcterms:modified xsi:type="dcterms:W3CDTF">2019-01-24T13:32:32Z</dcterms:modified>
</cp:coreProperties>
</file>