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  <p:sldId id="271" r:id="rId12"/>
    <p:sldId id="266" r:id="rId13"/>
    <p:sldId id="267" r:id="rId14"/>
    <p:sldId id="272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81" d="100"/>
          <a:sy n="81" d="100"/>
        </p:scale>
        <p:origin x="108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/>
              <a:t>Click to edit Master title style</a:t>
            </a:r>
            <a:endParaRPr lang="he-I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he-I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B21D45-4BEE-43B2-82EF-56D5B55951EA}" type="datetimeFigureOut">
              <a:rPr lang="he-IL" smtClean="0"/>
              <a:t>ד'/תשרי/תשע"ט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301AD-F145-4D7D-87F2-21AF8A9518FA}" type="slidenum">
              <a:rPr lang="he-IL" smtClean="0"/>
              <a:t>‹#›</a:t>
            </a:fld>
            <a:endParaRPr lang="he-I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×ª××¦××ª ×ª××× × ×¢×××¨ âªescape roomâ¬â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-171400"/>
            <a:ext cx="8100392" cy="2132855"/>
          </a:xfrm>
        </p:spPr>
        <p:txBody>
          <a:bodyPr>
            <a:noAutofit/>
          </a:bodyPr>
          <a:lstStyle/>
          <a:p>
            <a:r>
              <a:rPr lang="he-IL" sz="6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חדר בריחה בנושא סוכרת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5661248"/>
            <a:ext cx="8964488" cy="1196752"/>
          </a:xfrm>
        </p:spPr>
        <p:txBody>
          <a:bodyPr/>
          <a:lstStyle/>
          <a:p>
            <a:r>
              <a:rPr lang="he-IL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מגישות: יהודית ברטוב, תמי גבאי, יונת ישראל ואנדראה הלוי</a:t>
            </a:r>
          </a:p>
        </p:txBody>
      </p:sp>
      <p:sp>
        <p:nvSpPr>
          <p:cNvPr id="1026" name="AutoShape 2" descr="×ª××¦××ª ×ª××× × ×¢×××¨ âªescape roomâ¬â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  <p:sp>
        <p:nvSpPr>
          <p:cNvPr id="1028" name="AutoShape 4" descr="×ª××¦××ª ×ª××× × ×¢×××¨ âªescape roomâ¬â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e-I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משימה </a:t>
            </a:r>
            <a:r>
              <a:rPr lang="he-IL" dirty="0" smtClean="0">
                <a:cs typeface="+mn-cs"/>
              </a:rPr>
              <a:t>שנייה</a:t>
            </a:r>
            <a:r>
              <a:rPr lang="he-IL" dirty="0">
                <a:cs typeface="+mn-cs"/>
              </a:rPr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he-IL" dirty="0"/>
              <a:t>פאזל המסכם את מנגנון ויסות הסוכר בדם (</a:t>
            </a:r>
            <a:r>
              <a:rPr lang="he-IL" dirty="0" err="1"/>
              <a:t>הומאוסטזיס</a:t>
            </a:r>
            <a:r>
              <a:rPr lang="he-IL" dirty="0"/>
              <a:t> של </a:t>
            </a:r>
            <a:r>
              <a:rPr lang="he-IL" dirty="0" err="1"/>
              <a:t>גלוקוז</a:t>
            </a:r>
            <a:r>
              <a:rPr lang="he-IL" dirty="0"/>
              <a:t>).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l="20196" t="32110" r="29722" b="11782"/>
          <a:stretch>
            <a:fillRect/>
          </a:stretch>
        </p:blipFill>
        <p:spPr bwMode="auto">
          <a:xfrm>
            <a:off x="1547664" y="2348880"/>
            <a:ext cx="651621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 l="20668" t="28344" r="31183" b="16532"/>
          <a:stretch>
            <a:fillRect/>
          </a:stretch>
        </p:blipFill>
        <p:spPr bwMode="auto">
          <a:xfrm>
            <a:off x="1547664" y="2420888"/>
            <a:ext cx="626469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65.png"/>
          <p:cNvPicPr/>
          <p:nvPr/>
        </p:nvPicPr>
        <p:blipFill>
          <a:blip r:embed="rId2" cstate="print"/>
          <a:srcRect l="22924" t="25641" r="18592" b="8974"/>
          <a:stretch>
            <a:fillRect/>
          </a:stretch>
        </p:blipFill>
        <p:spPr>
          <a:xfrm>
            <a:off x="539553" y="260648"/>
            <a:ext cx="8208912" cy="6336703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3256221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משימה שלישית: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/>
          </a:bodyPr>
          <a:lstStyle/>
          <a:p>
            <a:r>
              <a:rPr lang="he-IL" sz="2400" dirty="0"/>
              <a:t>התלמידים יסדרו רצף תמונות המתארות תהליך הפרשת האינסולין מהלבלב אל הדם. לאחר סידור התמונות עליהם לפתור תרגיל חשבוני אשר תוצאתו </a:t>
            </a:r>
            <a:r>
              <a:rPr lang="he-IL" sz="2400" dirty="0" smtClean="0"/>
              <a:t>היא </a:t>
            </a:r>
            <a:r>
              <a:rPr lang="he-IL" sz="2400" dirty="0"/>
              <a:t>הספרה השלישית במנעול.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 l="26284" t="31125" r="29722" b="11782"/>
          <a:stretch>
            <a:fillRect/>
          </a:stretch>
        </p:blipFill>
        <p:spPr bwMode="auto">
          <a:xfrm>
            <a:off x="1691680" y="2420888"/>
            <a:ext cx="5724128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pPr algn="r"/>
            <a:r>
              <a:rPr lang="he-IL" dirty="0">
                <a:cs typeface="+mn-cs"/>
              </a:rPr>
              <a:t>משימה רביעית: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4525963"/>
          </a:xfrm>
        </p:spPr>
        <p:txBody>
          <a:bodyPr>
            <a:normAutofit/>
          </a:bodyPr>
          <a:lstStyle/>
          <a:p>
            <a:r>
              <a:rPr lang="he-IL" sz="2400" dirty="0"/>
              <a:t>התלמידים יפיקו מידע מגרף נתון על מנת להגיע לאחד המספרים הפותח את המנעול האחרון.</a:t>
            </a:r>
            <a:endParaRPr lang="he-IL" sz="2400" b="0" dirty="0"/>
          </a:p>
          <a:p>
            <a:r>
              <a:rPr lang="he-IL" sz="2400" dirty="0"/>
              <a:t/>
            </a:r>
            <a:br>
              <a:rPr lang="he-IL" sz="2400" dirty="0"/>
            </a:br>
            <a:endParaRPr lang="he-IL" sz="2400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 l="23517" t="29156" r="28334" b="6250"/>
          <a:stretch>
            <a:fillRect/>
          </a:stretch>
        </p:blipFill>
        <p:spPr bwMode="auto">
          <a:xfrm>
            <a:off x="323528" y="1844824"/>
            <a:ext cx="6264696" cy="4725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175" y="823913"/>
            <a:ext cx="6088063" cy="521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38269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×ª××¦××ª ×ª××× × ×¢×××¨ ××¡×¤×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844824"/>
            <a:ext cx="2682693" cy="335699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משימה אחרונה: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he-IL" dirty="0"/>
              <a:t>התלמידים יצפו בשני סרטונים: אחד על סוכרת </a:t>
            </a:r>
            <a:r>
              <a:rPr lang="en-US" dirty="0"/>
              <a:t>type 1, </a:t>
            </a:r>
            <a:r>
              <a:rPr lang="he-IL" dirty="0"/>
              <a:t> והשני על סוכרת </a:t>
            </a:r>
            <a:r>
              <a:rPr lang="en-US" dirty="0"/>
              <a:t>type 2 </a:t>
            </a:r>
            <a:r>
              <a:rPr lang="he-IL" dirty="0"/>
              <a:t>.</a:t>
            </a:r>
          </a:p>
          <a:p>
            <a:pPr lvl="0"/>
            <a:r>
              <a:rPr lang="he-IL" dirty="0"/>
              <a:t>סוכרת </a:t>
            </a:r>
            <a:r>
              <a:rPr lang="en-US" dirty="0"/>
              <a:t>type</a:t>
            </a:r>
            <a:r>
              <a:rPr lang="he-IL" dirty="0"/>
              <a:t> 1:</a:t>
            </a:r>
            <a:endParaRPr lang="en-US" dirty="0"/>
          </a:p>
          <a:p>
            <a:r>
              <a:rPr lang="en-US" dirty="0"/>
              <a:t>https://youtu.be/jxbbBmbvu7I</a:t>
            </a:r>
          </a:p>
          <a:p>
            <a:r>
              <a:rPr lang="en-US" dirty="0"/>
              <a:t> </a:t>
            </a:r>
            <a:r>
              <a:rPr lang="he-IL" dirty="0"/>
              <a:t>סוכרת </a:t>
            </a:r>
            <a:r>
              <a:rPr lang="en-US" dirty="0"/>
              <a:t>type</a:t>
            </a:r>
            <a:r>
              <a:rPr lang="he-IL" dirty="0"/>
              <a:t> 2:</a:t>
            </a:r>
            <a:endParaRPr lang="en-US" dirty="0"/>
          </a:p>
          <a:p>
            <a:r>
              <a:rPr lang="en-US" dirty="0"/>
              <a:t>https://youtu.be/OXAe3eOjqCk</a:t>
            </a:r>
          </a:p>
          <a:p>
            <a:endParaRPr lang="he-IL" dirty="0"/>
          </a:p>
          <a:p>
            <a:r>
              <a:rPr lang="he-IL" dirty="0"/>
              <a:t> על התלמידים להחליט מה טיפוס הסוכרת בה חולה רזיאל ולפתוח את הכספת הנכונה, אשר בה מזרק האינסולין.</a:t>
            </a:r>
            <a:endParaRPr lang="he-IL" b="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סיכום: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lnSpcReduction="10000"/>
          </a:bodyPr>
          <a:lstStyle/>
          <a:p>
            <a:r>
              <a:rPr lang="he-IL" dirty="0"/>
              <a:t>חשוב לעבור יחד עם התלמידים על החידות, לבדוק שאכן כולם הבינו את החומר.</a:t>
            </a:r>
          </a:p>
          <a:p>
            <a:r>
              <a:rPr lang="he-IL" dirty="0"/>
              <a:t>לשאול את התלמידים על הרגשתם לאחר הפעילות. האם נהנו? התחברו? למדו?</a:t>
            </a:r>
          </a:p>
          <a:p>
            <a:endParaRPr lang="he-IL" dirty="0"/>
          </a:p>
          <a:p>
            <a:r>
              <a:rPr lang="he-IL" dirty="0"/>
              <a:t>אנו ממליצות למנף את הפעילות לתחומים נוספים:</a:t>
            </a:r>
          </a:p>
          <a:p>
            <a:pPr lvl="1"/>
            <a:r>
              <a:rPr lang="he-IL" dirty="0"/>
              <a:t>תורת הרמב"ם. כגון: שליטה עצמית, דרך האמצע גם בתזונה.</a:t>
            </a:r>
          </a:p>
          <a:p>
            <a:pPr lvl="1"/>
            <a:r>
              <a:rPr lang="he-IL" dirty="0"/>
              <a:t>נפש בריאה בגוף בריא</a:t>
            </a:r>
          </a:p>
          <a:p>
            <a:pPr lvl="1"/>
            <a:r>
              <a:rPr lang="he-IL" dirty="0"/>
              <a:t>ארגון יום שיא בהשתתפות הקהילה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he-IL" dirty="0"/>
              <a:t>שנהיה בריאים!!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e-IL"/>
          </a:p>
        </p:txBody>
      </p:sp>
      <p:pic>
        <p:nvPicPr>
          <p:cNvPr id="26626" name="Picture 2" descr="×ª××¦××ª ×ª××× × ×¢×××¨ ×¡×××¨×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268760"/>
            <a:ext cx="7128792" cy="5406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pPr algn="r"/>
            <a:r>
              <a:rPr lang="he-IL" dirty="0">
                <a:cs typeface="+mn-cs"/>
              </a:rPr>
              <a:t>מהו חדר בריחה?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052736"/>
            <a:ext cx="8229600" cy="5544616"/>
          </a:xfrm>
        </p:spPr>
        <p:txBody>
          <a:bodyPr>
            <a:noAutofit/>
          </a:bodyPr>
          <a:lstStyle/>
          <a:p>
            <a:r>
              <a:rPr lang="he-IL" sz="2400" dirty="0"/>
              <a:t>משחק שבו קבוצת משתתפים ננעלת בחדר וצריכה למצוא את דרכה החוצה על ידי פתרון חידות ורמזים המפוזרים בחדר. </a:t>
            </a:r>
          </a:p>
          <a:p>
            <a:endParaRPr lang="he-IL" sz="2000" b="0" dirty="0"/>
          </a:p>
          <a:p>
            <a:r>
              <a:rPr lang="he-IL" sz="2400" dirty="0"/>
              <a:t>המשחק מתאפיין בסיפור מסגרת, מטרה מוגדרת, פעילות תחת לחץ זמנים, צורך בעבודת צוות, מגוון רחב של אתגרים מסוגים שונים, רמזים המאפשרים להתקדם במשחק. </a:t>
            </a:r>
            <a:endParaRPr lang="he-IL" sz="2000" dirty="0"/>
          </a:p>
          <a:p>
            <a:endParaRPr lang="he-IL" sz="2000" b="0" dirty="0"/>
          </a:p>
          <a:p>
            <a:pPr>
              <a:buNone/>
            </a:pPr>
            <a:r>
              <a:rPr lang="he-IL" sz="2000" dirty="0"/>
              <a:t/>
            </a:r>
            <a:br>
              <a:rPr lang="he-IL" sz="2000" dirty="0"/>
            </a:br>
            <a:endParaRPr lang="he-IL" sz="2000" dirty="0"/>
          </a:p>
        </p:txBody>
      </p:sp>
      <p:pic>
        <p:nvPicPr>
          <p:cNvPr id="4098" name="Picture 2" descr="×ª××¦××ª ×ª××× × ×¢×××¨ âªescape roomâ¬â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573016"/>
            <a:ext cx="4762500" cy="3019425"/>
          </a:xfrm>
          <a:prstGeom prst="rect">
            <a:avLst/>
          </a:prstGeom>
          <a:noFill/>
        </p:spPr>
      </p:pic>
      <p:pic>
        <p:nvPicPr>
          <p:cNvPr id="4100" name="Picture 4" descr="×ª××¦××ª ×ª××× × ×¢×××¨ âªescape roomâ¬â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789040"/>
            <a:ext cx="3565689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מטרות עיקריות: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2592288"/>
          </a:xfrm>
        </p:spPr>
        <p:txBody>
          <a:bodyPr>
            <a:noAutofit/>
          </a:bodyPr>
          <a:lstStyle/>
          <a:p>
            <a:pPr fontAlgn="base"/>
            <a:r>
              <a:rPr lang="he-IL" sz="2500" dirty="0"/>
              <a:t>התלמיד ישמש כסוכן על להפצת מידע על מחלת הסוכרת והעלאת מודעות לאורח חיים בריא בקהילה.</a:t>
            </a:r>
          </a:p>
          <a:p>
            <a:pPr fontAlgn="base"/>
            <a:r>
              <a:rPr lang="he-IL" sz="2500" dirty="0"/>
              <a:t>משיכת תלמידים לבחור במגמת ביולוגיה כמגמה בעלת ערך מוסף לחיים.</a:t>
            </a:r>
          </a:p>
          <a:p>
            <a:pPr fontAlgn="base"/>
            <a:r>
              <a:rPr lang="he-IL" sz="2500" dirty="0"/>
              <a:t>למידה רב תחומית של נושא משותף - סוכרת.</a:t>
            </a:r>
          </a:p>
          <a:p>
            <a:pPr fontAlgn="base"/>
            <a:r>
              <a:rPr lang="he-IL" sz="2500" dirty="0"/>
              <a:t>למידה </a:t>
            </a:r>
            <a:r>
              <a:rPr lang="he-IL" sz="2500" dirty="0" err="1"/>
              <a:t>חוויתית</a:t>
            </a:r>
            <a:r>
              <a:rPr lang="he-IL" sz="2500" dirty="0"/>
              <a:t>.</a:t>
            </a:r>
          </a:p>
          <a:p>
            <a:pPr fontAlgn="base"/>
            <a:endParaRPr lang="he-IL" sz="2500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3789040"/>
            <a:ext cx="8229600" cy="2304256"/>
          </a:xfrm>
          <a:prstGeom prst="rect">
            <a:avLst/>
          </a:prstGeom>
        </p:spPr>
        <p:txBody>
          <a:bodyPr vert="horz" lIns="91440" tIns="45720" rIns="91440" bIns="45720" rtlCol="1">
            <a:noAutofit/>
          </a:bodyPr>
          <a:lstStyle/>
          <a:p>
            <a:pPr marL="342900" lvl="1" indent="-342900" fontAlgn="base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500" dirty="0"/>
              <a:t>התלמיד ילמד על התפתחות מחלת הסוכרת ויבין את ההבדלים   בין סוכרת מטיפוס 1 לבין סוכרת מטיפוס 2.</a:t>
            </a:r>
          </a:p>
          <a:p>
            <a:pPr marL="342900" lvl="1" indent="-342900" fontAlgn="base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500" dirty="0"/>
              <a:t>התלמיד יכיר את מנגנון מחלת הסוכרת ואופן השפעתה על הגוף.</a:t>
            </a:r>
          </a:p>
          <a:p>
            <a:pPr marL="342900" lvl="1" indent="-342900" fontAlgn="base">
              <a:spcBef>
                <a:spcPct val="20000"/>
              </a:spcBef>
              <a:buFont typeface="Arial" pitchFamily="34" charset="0"/>
              <a:buChar char="•"/>
            </a:pPr>
            <a:r>
              <a:rPr lang="he-IL" sz="2500" dirty="0"/>
              <a:t>התלמיד יבין את חשיבות הגילוי המוקדם ואיך ניתן למזער את השפעתה של המחלה.</a:t>
            </a:r>
          </a:p>
          <a:p>
            <a:pPr marL="342900" marR="0" lvl="0" indent="-342900" algn="r" defTabSz="914400" rtl="1" eaLnBrk="1" fontAlgn="base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he-IL" sz="25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פרטים טכניים: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/>
              <a:t>קהל יעד: כיתה י', לא מתמחים.</a:t>
            </a:r>
          </a:p>
          <a:p>
            <a:r>
              <a:rPr lang="he-IL" dirty="0"/>
              <a:t>משך הפעילות: </a:t>
            </a:r>
          </a:p>
          <a:p>
            <a:pPr lvl="1"/>
            <a:r>
              <a:rPr lang="he-IL" dirty="0"/>
              <a:t>שעתיים שיעור מבוא</a:t>
            </a:r>
          </a:p>
          <a:p>
            <a:pPr lvl="1"/>
            <a:r>
              <a:rPr lang="he-IL" dirty="0"/>
              <a:t>כשעתיים לחדר בריחה (עבודה בקבוצות)</a:t>
            </a:r>
          </a:p>
          <a:p>
            <a:pPr lvl="1"/>
            <a:r>
              <a:rPr lang="he-IL" dirty="0"/>
              <a:t>שעתיים סיכום רפלקטיבי במליאה</a:t>
            </a:r>
          </a:p>
          <a:p>
            <a:pPr lvl="1"/>
            <a:r>
              <a:rPr lang="he-IL" dirty="0"/>
              <a:t>אפשרות לשילוב תחומי דעת נוספים וארגון יום שיא בנושא</a:t>
            </a:r>
          </a:p>
          <a:p>
            <a:pPr lvl="1"/>
            <a:endParaRPr lang="he-I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he-IL" dirty="0">
                <a:cs typeface="+mn-cs"/>
              </a:rPr>
              <a:t>חיבור לתכנית הלימודים:</a:t>
            </a:r>
            <a:br>
              <a:rPr lang="he-IL" dirty="0">
                <a:cs typeface="+mn-cs"/>
              </a:rPr>
            </a:br>
            <a:r>
              <a:rPr lang="he-IL" sz="2000" u="sng" dirty="0">
                <a:cs typeface="+mn-cs"/>
              </a:rPr>
              <a:t>מושגים: </a:t>
            </a:r>
            <a:r>
              <a:rPr lang="he-IL" sz="2000" dirty="0">
                <a:cs typeface="+mn-cs"/>
              </a:rPr>
              <a:t>אינסולין, איבר מטרה, בקרה, הורמון, הומאוסטזיס, לבלב, סוכרת, קולטן.</a:t>
            </a:r>
            <a:endParaRPr lang="he-IL" dirty="0">
              <a:cs typeface="+mn-cs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23165" t="32452" r="27637" b="16636"/>
          <a:stretch>
            <a:fillRect/>
          </a:stretch>
        </p:blipFill>
        <p:spPr bwMode="auto">
          <a:xfrm>
            <a:off x="0" y="1456275"/>
            <a:ext cx="9143999" cy="5320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×ª××¦××ª ×ª××× × ×¢×××¨ ×¡×××¨×ª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852936"/>
            <a:ext cx="5052053" cy="37890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רקע נדרש: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268760"/>
            <a:ext cx="8229600" cy="4525963"/>
          </a:xfrm>
        </p:spPr>
        <p:txBody>
          <a:bodyPr/>
          <a:lstStyle/>
          <a:p>
            <a:r>
              <a:rPr lang="he-IL" dirty="0"/>
              <a:t>יש ללמד שיעור פתיחה כפול בנושא ולעבור יחד עם התלמידים על מנגנון המחלה ולוודא שהתלמידים מכירים את המושגים המפורטים בתכנית הלימודים.</a:t>
            </a:r>
          </a:p>
          <a:p>
            <a:r>
              <a:rPr lang="he-IL" b="0" dirty="0"/>
              <a:t>ניתן </a:t>
            </a:r>
            <a:r>
              <a:rPr lang="he-IL" b="0" dirty="0" smtClean="0"/>
              <a:t>להיעזר</a:t>
            </a:r>
            <a:endParaRPr lang="he-IL" b="0" dirty="0"/>
          </a:p>
          <a:p>
            <a:pPr marL="0" indent="0">
              <a:buNone/>
            </a:pPr>
            <a:r>
              <a:rPr lang="he-IL" dirty="0"/>
              <a:t>בספר ביולוגיה של האדם</a:t>
            </a:r>
          </a:p>
          <a:p>
            <a:pPr>
              <a:buNone/>
            </a:pPr>
            <a:r>
              <a:rPr lang="he-IL" dirty="0"/>
              <a:t/>
            </a:r>
            <a:br>
              <a:rPr lang="he-IL" dirty="0"/>
            </a:br>
            <a:endParaRPr lang="he-IL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מהלך הפעילות (חדר בריחה):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/>
              <a:t>על התלמידים להתחלק לקבוצות מראש.</a:t>
            </a:r>
          </a:p>
          <a:p>
            <a:endParaRPr lang="he-IL" dirty="0"/>
          </a:p>
          <a:p>
            <a:r>
              <a:rPr lang="he-IL" dirty="0"/>
              <a:t>חלוקת סיפור מסגרת – </a:t>
            </a:r>
            <a:r>
              <a:rPr lang="he-IL" b="1" u="sng" dirty="0"/>
              <a:t>סיפורו של רזיאל</a:t>
            </a:r>
          </a:p>
          <a:p>
            <a:endParaRPr lang="he-IL" b="1" u="sng" dirty="0"/>
          </a:p>
          <a:p>
            <a:r>
              <a:rPr lang="he-IL" dirty="0"/>
              <a:t>כניסת צוותים לכיתה וביצוע המשימות (פירוט בהמשך).</a:t>
            </a:r>
          </a:p>
        </p:txBody>
      </p:sp>
      <p:pic>
        <p:nvPicPr>
          <p:cNvPr id="4" name="Picture 4" descr="×ª××¦××ª ×ª××× × ×¢×××¨ ×××¨×§ ××× ×¡××××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4682886"/>
            <a:ext cx="3312368" cy="16801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124744"/>
            <a:ext cx="8229600" cy="1143000"/>
          </a:xfrm>
        </p:spPr>
        <p:txBody>
          <a:bodyPr/>
          <a:lstStyle/>
          <a:p>
            <a:pPr algn="r"/>
            <a:r>
              <a:rPr lang="he-IL" dirty="0">
                <a:cs typeface="+mn-cs"/>
              </a:rPr>
              <a:t>סיפור מסגרת: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2996952"/>
            <a:ext cx="8229600" cy="3384376"/>
          </a:xfrm>
        </p:spPr>
        <p:txBody>
          <a:bodyPr/>
          <a:lstStyle/>
          <a:p>
            <a:r>
              <a:rPr lang="he-IL" dirty="0"/>
              <a:t>רזיאל ילד בן 14, חולה סוכרת. לאחר הסבר קצר על אופן גילוי מחלתו, רזיאל מספר שמשאבת האינסולין שלו כנראה התקלקלה.</a:t>
            </a:r>
          </a:p>
          <a:p>
            <a:r>
              <a:rPr lang="he-IL" dirty="0"/>
              <a:t>רזיאל מרגיש שהוא נכנס </a:t>
            </a:r>
            <a:r>
              <a:rPr lang="he-IL" dirty="0" err="1"/>
              <a:t>להיפרגליקמיה</a:t>
            </a:r>
            <a:r>
              <a:rPr lang="he-IL" dirty="0"/>
              <a:t> ומבקש את עזרת חבריו לפרוץ לחדר המנהל ולהביא לו מזרק אינסולין, השמור שם.</a:t>
            </a:r>
          </a:p>
        </p:txBody>
      </p:sp>
      <p:pic>
        <p:nvPicPr>
          <p:cNvPr id="18434" name="Picture 2" descr="×ª××¦××ª ×ª××× × ×¢×××¨ âªdiabetes boyâ¬â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854185" cy="25332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he-IL" dirty="0">
                <a:cs typeface="+mn-cs"/>
              </a:rPr>
              <a:t>משימה ראשונה: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e-IL" dirty="0"/>
              <a:t>חישוב ערך </a:t>
            </a:r>
            <a:r>
              <a:rPr lang="he-IL" dirty="0" err="1"/>
              <a:t>גליקמי</a:t>
            </a:r>
            <a:r>
              <a:rPr lang="he-IL" dirty="0"/>
              <a:t> ובחירת ארוחה בריאה יותר עבור רזיאל.</a:t>
            </a: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l="22410" t="29156" r="26121" b="22610"/>
          <a:stretch>
            <a:fillRect/>
          </a:stretch>
        </p:blipFill>
        <p:spPr bwMode="auto">
          <a:xfrm>
            <a:off x="827584" y="2693433"/>
            <a:ext cx="7560840" cy="398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1858</TotalTime>
  <Words>468</Words>
  <Application>Microsoft Office PowerPoint</Application>
  <PresentationFormat>‫הצגה על המסך (4:3)</PresentationFormat>
  <Paragraphs>64</Paragraphs>
  <Slides>17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3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Office Theme</vt:lpstr>
      <vt:lpstr>חדר בריחה בנושא סוכרת</vt:lpstr>
      <vt:lpstr>מהו חדר בריחה?</vt:lpstr>
      <vt:lpstr>מטרות עיקריות:</vt:lpstr>
      <vt:lpstr>פרטים טכניים:</vt:lpstr>
      <vt:lpstr>חיבור לתכנית הלימודים: מושגים: אינסולין, איבר מטרה, בקרה, הורמון, הומאוסטזיס, לבלב, סוכרת, קולטן.</vt:lpstr>
      <vt:lpstr>רקע נדרש:</vt:lpstr>
      <vt:lpstr>מהלך הפעילות (חדר בריחה):</vt:lpstr>
      <vt:lpstr>סיפור מסגרת:</vt:lpstr>
      <vt:lpstr>משימה ראשונה:</vt:lpstr>
      <vt:lpstr>משימה שנייה:</vt:lpstr>
      <vt:lpstr>מצגת של PowerPoint‏</vt:lpstr>
      <vt:lpstr>משימה שלישית:</vt:lpstr>
      <vt:lpstr>משימה רביעית:</vt:lpstr>
      <vt:lpstr>מצגת של PowerPoint‏</vt:lpstr>
      <vt:lpstr>משימה אחרונה:</vt:lpstr>
      <vt:lpstr>סיכום:</vt:lpstr>
      <vt:lpstr>שנהיה בריאים!!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חדר בריחה בנושא סוכרת</dc:title>
  <dc:creator>Andrea Alevi</dc:creator>
  <cp:lastModifiedBy>weizmann</cp:lastModifiedBy>
  <cp:revision>22</cp:revision>
  <dcterms:created xsi:type="dcterms:W3CDTF">2018-07-10T16:17:08Z</dcterms:created>
  <dcterms:modified xsi:type="dcterms:W3CDTF">2018-09-14T11:50:06Z</dcterms:modified>
</cp:coreProperties>
</file>