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1"/>
  </p:sldMasterIdLst>
  <p:sldIdLst>
    <p:sldId id="256" r:id="rId2"/>
    <p:sldId id="257" r:id="rId3"/>
    <p:sldId id="258" r:id="rId4"/>
    <p:sldId id="261" r:id="rId5"/>
    <p:sldId id="263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9F489-3E08-49A1-BC9C-92F8C605F692}" type="datetimeFigureOut">
              <a:rPr lang="he-IL" smtClean="0"/>
              <a:t>ב'/תשרי/תשע"ח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9B1D7-AF84-4D91-97DE-A6A1274DADF2}" type="slidenum">
              <a:rPr lang="he-IL" smtClean="0"/>
              <a:t>‹#›</a:t>
            </a:fld>
            <a:endParaRPr lang="he-I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9F489-3E08-49A1-BC9C-92F8C605F692}" type="datetimeFigureOut">
              <a:rPr lang="he-IL" smtClean="0"/>
              <a:t>ב'/תשרי/תשע"ח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9B1D7-AF84-4D91-97DE-A6A1274DADF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9F489-3E08-49A1-BC9C-92F8C605F692}" type="datetimeFigureOut">
              <a:rPr lang="he-IL" smtClean="0"/>
              <a:t>ב'/תשרי/תשע"ח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9B1D7-AF84-4D91-97DE-A6A1274DADF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9F489-3E08-49A1-BC9C-92F8C605F692}" type="datetimeFigureOut">
              <a:rPr lang="he-IL" smtClean="0"/>
              <a:t>ב'/תשרי/תשע"ח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9B1D7-AF84-4D91-97DE-A6A1274DADF2}" type="slidenum">
              <a:rPr lang="he-IL" smtClean="0"/>
              <a:t>‹#›</a:t>
            </a:fld>
            <a:endParaRPr lang="he-I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9F489-3E08-49A1-BC9C-92F8C605F692}" type="datetimeFigureOut">
              <a:rPr lang="he-IL" smtClean="0"/>
              <a:t>ב'/תשרי/תשע"ח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9B1D7-AF84-4D91-97DE-A6A1274DADF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9F489-3E08-49A1-BC9C-92F8C605F692}" type="datetimeFigureOut">
              <a:rPr lang="he-IL" smtClean="0"/>
              <a:t>ב'/תשרי/תשע"ח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9B1D7-AF84-4D91-97DE-A6A1274DADF2}" type="slidenum">
              <a:rPr lang="he-IL" smtClean="0"/>
              <a:t>‹#›</a:t>
            </a:fld>
            <a:endParaRPr lang="he-I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9F489-3E08-49A1-BC9C-92F8C605F692}" type="datetimeFigureOut">
              <a:rPr lang="he-IL" smtClean="0"/>
              <a:t>ב'/תשרי/תשע"ח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9B1D7-AF84-4D91-97DE-A6A1274DADF2}" type="slidenum">
              <a:rPr lang="he-IL" smtClean="0"/>
              <a:t>‹#›</a:t>
            </a:fld>
            <a:endParaRPr lang="he-I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9F489-3E08-49A1-BC9C-92F8C605F692}" type="datetimeFigureOut">
              <a:rPr lang="he-IL" smtClean="0"/>
              <a:t>ב'/תשרי/תשע"ח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9B1D7-AF84-4D91-97DE-A6A1274DADF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9F489-3E08-49A1-BC9C-92F8C605F692}" type="datetimeFigureOut">
              <a:rPr lang="he-IL" smtClean="0"/>
              <a:t>ב'/תשרי/תשע"ח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9B1D7-AF84-4D91-97DE-A6A1274DADF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9F489-3E08-49A1-BC9C-92F8C605F692}" type="datetimeFigureOut">
              <a:rPr lang="he-IL" smtClean="0"/>
              <a:t>ב'/תשרי/תשע"ח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9B1D7-AF84-4D91-97DE-A6A1274DADF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9F489-3E08-49A1-BC9C-92F8C605F692}" type="datetimeFigureOut">
              <a:rPr lang="he-IL" smtClean="0"/>
              <a:t>ב'/תשרי/תשע"ח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9B1D7-AF84-4D91-97DE-A6A1274DADF2}" type="slidenum">
              <a:rPr lang="he-IL" smtClean="0"/>
              <a:t>‹#›</a:t>
            </a:fld>
            <a:endParaRPr lang="he-I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9E9F489-3E08-49A1-BC9C-92F8C605F692}" type="datetimeFigureOut">
              <a:rPr lang="he-IL" smtClean="0"/>
              <a:t>ב'/תשרי/תשע"ח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539B1D7-AF84-4D91-97DE-A6A1274DADF2}" type="slidenum">
              <a:rPr lang="he-IL" smtClean="0"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1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286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8000"/>
                    </a14:imgEffect>
                    <a14:imgEffect>
                      <a14:brightnessContrast bright="28000" contrast="-52000"/>
                    </a14:imgEffect>
                  </a14:imgLayer>
                </a14:imgProps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5013176"/>
            <a:ext cx="5328592" cy="1008112"/>
          </a:xfrm>
        </p:spPr>
        <p:txBody>
          <a:bodyPr>
            <a:normAutofit fontScale="92500" lnSpcReduction="10000"/>
          </a:bodyPr>
          <a:lstStyle/>
          <a:p>
            <a:r>
              <a:rPr lang="he-IL" sz="1600" b="1" dirty="0">
                <a:solidFill>
                  <a:schemeClr val="tx1"/>
                </a:solidFill>
              </a:rPr>
              <a:t>חברי הקבוצה: שרונה </a:t>
            </a:r>
            <a:r>
              <a:rPr lang="he-IL" sz="1600" b="1" dirty="0" err="1">
                <a:solidFill>
                  <a:schemeClr val="tx1"/>
                </a:solidFill>
              </a:rPr>
              <a:t>בינדרמן</a:t>
            </a:r>
            <a:r>
              <a:rPr lang="he-IL" sz="1600" b="1" dirty="0">
                <a:solidFill>
                  <a:schemeClr val="tx1"/>
                </a:solidFill>
              </a:rPr>
              <a:t>, רחל </a:t>
            </a:r>
            <a:r>
              <a:rPr lang="he-IL" sz="1600" b="1" dirty="0" err="1">
                <a:solidFill>
                  <a:schemeClr val="tx1"/>
                </a:solidFill>
              </a:rPr>
              <a:t>מלכא</a:t>
            </a:r>
            <a:r>
              <a:rPr lang="he-IL" sz="1600" b="1" dirty="0">
                <a:solidFill>
                  <a:schemeClr val="tx1"/>
                </a:solidFill>
              </a:rPr>
              <a:t>, יואב צדוק, דלית </a:t>
            </a:r>
            <a:r>
              <a:rPr lang="he-IL" sz="1600" b="1" dirty="0" err="1">
                <a:solidFill>
                  <a:schemeClr val="tx1"/>
                </a:solidFill>
              </a:rPr>
              <a:t>טורובצקי</a:t>
            </a:r>
            <a:r>
              <a:rPr lang="he-IL" sz="1600" b="1" dirty="0">
                <a:solidFill>
                  <a:schemeClr val="tx1"/>
                </a:solidFill>
              </a:rPr>
              <a:t>, ג'ני  </a:t>
            </a:r>
            <a:r>
              <a:rPr lang="he-IL" sz="1600" b="1" dirty="0" err="1">
                <a:solidFill>
                  <a:schemeClr val="tx1"/>
                </a:solidFill>
              </a:rPr>
              <a:t>ניימרק</a:t>
            </a:r>
            <a:r>
              <a:rPr lang="he-IL" sz="1600" b="1" dirty="0">
                <a:solidFill>
                  <a:schemeClr val="tx1"/>
                </a:solidFill>
              </a:rPr>
              <a:t> , שמוליק </a:t>
            </a:r>
            <a:r>
              <a:rPr lang="he-IL" sz="1600" b="1" dirty="0" smtClean="0">
                <a:solidFill>
                  <a:schemeClr val="tx1"/>
                </a:solidFill>
              </a:rPr>
              <a:t>מימון</a:t>
            </a:r>
          </a:p>
          <a:p>
            <a:r>
              <a:rPr lang="he-IL" sz="1600" dirty="0"/>
              <a:t>עבודת סיום לקורס: מובילי חינוך לבריאות בדגש על מחלת הסוכרת בהדרכת  כרמלה </a:t>
            </a:r>
            <a:r>
              <a:rPr lang="he-IL" sz="1600" dirty="0" err="1"/>
              <a:t>יגב</a:t>
            </a:r>
            <a:r>
              <a:rPr lang="he-IL" sz="1600" dirty="0"/>
              <a:t>, מיקה שביט</a:t>
            </a:r>
            <a:endParaRPr lang="he-IL" sz="16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908720"/>
            <a:ext cx="7175351" cy="1793167"/>
          </a:xfrm>
        </p:spPr>
        <p:txBody>
          <a:bodyPr/>
          <a:lstStyle/>
          <a:p>
            <a:pPr algn="r"/>
            <a:r>
              <a:rPr lang="he-IL" b="1" dirty="0" smtClean="0">
                <a:solidFill>
                  <a:srgbClr val="7030A0"/>
                </a:solidFill>
              </a:rPr>
              <a:t>מניעה של סוכרת </a:t>
            </a:r>
            <a:br>
              <a:rPr lang="he-IL" b="1" dirty="0" smtClean="0">
                <a:solidFill>
                  <a:srgbClr val="7030A0"/>
                </a:solidFill>
              </a:rPr>
            </a:br>
            <a:r>
              <a:rPr lang="he-IL" b="1" dirty="0" smtClean="0">
                <a:solidFill>
                  <a:srgbClr val="7030A0"/>
                </a:solidFill>
              </a:rPr>
              <a:t>על ידי תזונה וספורט </a:t>
            </a:r>
            <a:br>
              <a:rPr lang="he-IL" b="1" dirty="0" smtClean="0">
                <a:solidFill>
                  <a:srgbClr val="7030A0"/>
                </a:solidFill>
              </a:rPr>
            </a:br>
            <a:r>
              <a:rPr lang="he-IL" dirty="0">
                <a:solidFill>
                  <a:srgbClr val="7030A0"/>
                </a:solidFill>
              </a:rPr>
              <a:t/>
            </a:r>
            <a:br>
              <a:rPr lang="he-IL" dirty="0">
                <a:solidFill>
                  <a:srgbClr val="7030A0"/>
                </a:solidFill>
              </a:rPr>
            </a:br>
            <a:r>
              <a:rPr lang="he-IL" sz="4000" b="1" dirty="0" smtClean="0">
                <a:solidFill>
                  <a:srgbClr val="7030A0"/>
                </a:solidFill>
              </a:rPr>
              <a:t>תלמידים מקדמי בריאות</a:t>
            </a:r>
            <a:endParaRPr lang="he-IL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562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he-IL" b="1" dirty="0" smtClean="0"/>
              <a:t>חיבור לתוכנית הלימודים</a:t>
            </a:r>
            <a:r>
              <a:rPr lang="en-US" dirty="0" smtClean="0"/>
              <a:t/>
            </a:r>
            <a:br>
              <a:rPr lang="en-US" dirty="0" smtClean="0"/>
            </a:b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71600" y="1844824"/>
            <a:ext cx="6400800" cy="3474720"/>
          </a:xfrm>
        </p:spPr>
        <p:txBody>
          <a:bodyPr>
            <a:normAutofit fontScale="62500" lnSpcReduction="20000"/>
          </a:bodyPr>
          <a:lstStyle/>
          <a:p>
            <a:endParaRPr lang="he-IL" sz="2800" dirty="0" smtClean="0">
              <a:latin typeface="David" pitchFamily="34" charset="-79"/>
              <a:cs typeface="David" pitchFamily="34" charset="-79"/>
            </a:endParaRPr>
          </a:p>
          <a:p>
            <a:pPr marL="0" indent="0">
              <a:buNone/>
            </a:pPr>
            <a:r>
              <a:rPr lang="he-IL" sz="2800" b="1" dirty="0" smtClean="0">
                <a:latin typeface="David" pitchFamily="34" charset="-79"/>
                <a:cs typeface="David" pitchFamily="34" charset="-79"/>
              </a:rPr>
              <a:t>קהל יעד</a:t>
            </a:r>
          </a:p>
          <a:p>
            <a:r>
              <a:rPr lang="he-IL" sz="2800" dirty="0" smtClean="0">
                <a:latin typeface="David" pitchFamily="34" charset="-79"/>
                <a:cs typeface="David" pitchFamily="34" charset="-79"/>
              </a:rPr>
              <a:t>ביולוגיה – י </a:t>
            </a:r>
            <a:r>
              <a:rPr lang="he-IL" sz="2800" dirty="0">
                <a:latin typeface="David" pitchFamily="34" charset="-79"/>
                <a:cs typeface="David" pitchFamily="34" charset="-79"/>
              </a:rPr>
              <a:t>– י"א – נושאים – גוף האדם </a:t>
            </a:r>
            <a:r>
              <a:rPr lang="he-IL" sz="2800" dirty="0" smtClean="0">
                <a:latin typeface="David" pitchFamily="34" charset="-79"/>
                <a:cs typeface="David" pitchFamily="34" charset="-79"/>
              </a:rPr>
              <a:t>והתא, ט - הזנה</a:t>
            </a:r>
            <a:endParaRPr lang="en-US" sz="2800" dirty="0">
              <a:latin typeface="David" pitchFamily="34" charset="-79"/>
              <a:cs typeface="David" pitchFamily="34" charset="-79"/>
            </a:endParaRPr>
          </a:p>
          <a:p>
            <a:r>
              <a:rPr lang="he-IL" sz="2800" dirty="0">
                <a:latin typeface="David" pitchFamily="34" charset="-79"/>
                <a:cs typeface="David" pitchFamily="34" charset="-79"/>
              </a:rPr>
              <a:t>ספורט – כיתות ספורט – וכיתות </a:t>
            </a:r>
            <a:r>
              <a:rPr lang="he-IL" sz="2800" dirty="0" smtClean="0">
                <a:latin typeface="David" pitchFamily="34" charset="-79"/>
                <a:cs typeface="David" pitchFamily="34" charset="-79"/>
              </a:rPr>
              <a:t>רגילות – י ו י"א</a:t>
            </a:r>
          </a:p>
          <a:p>
            <a:r>
              <a:rPr lang="he-IL" sz="2800" dirty="0" smtClean="0">
                <a:latin typeface="David" pitchFamily="34" charset="-79"/>
                <a:cs typeface="David" pitchFamily="34" charset="-79"/>
              </a:rPr>
              <a:t>רפואה</a:t>
            </a:r>
            <a:endParaRPr lang="en-US" sz="2800" dirty="0" smtClean="0">
              <a:latin typeface="David" pitchFamily="34" charset="-79"/>
              <a:cs typeface="David" pitchFamily="34" charset="-79"/>
            </a:endParaRPr>
          </a:p>
          <a:p>
            <a:r>
              <a:rPr lang="he-IL" sz="2800" b="1" dirty="0" smtClean="0">
                <a:latin typeface="David" pitchFamily="34" charset="-79"/>
                <a:cs typeface="David" pitchFamily="34" charset="-79"/>
              </a:rPr>
              <a:t>מושגים </a:t>
            </a:r>
            <a:r>
              <a:rPr lang="he-IL" sz="2800" b="1" dirty="0">
                <a:latin typeface="David" pitchFamily="34" charset="-79"/>
                <a:cs typeface="David" pitchFamily="34" charset="-79"/>
              </a:rPr>
              <a:t>רלוונטיים</a:t>
            </a:r>
            <a:r>
              <a:rPr lang="he-IL" sz="2800" dirty="0">
                <a:latin typeface="David" pitchFamily="34" charset="-79"/>
                <a:cs typeface="David" pitchFamily="34" charset="-79"/>
              </a:rPr>
              <a:t> </a:t>
            </a:r>
            <a:r>
              <a:rPr lang="he-IL" sz="2800" b="1" dirty="0">
                <a:latin typeface="David" pitchFamily="34" charset="-79"/>
                <a:cs typeface="David" pitchFamily="34" charset="-79"/>
              </a:rPr>
              <a:t>בתוכנית הביולוגיה</a:t>
            </a:r>
            <a:r>
              <a:rPr lang="he-IL" sz="2800" dirty="0">
                <a:latin typeface="David" pitchFamily="34" charset="-79"/>
                <a:cs typeface="David" pitchFamily="34" charset="-79"/>
              </a:rPr>
              <a:t>: מטבוליזם, נשימה תאית, </a:t>
            </a:r>
            <a:r>
              <a:rPr lang="he-IL" sz="2800" dirty="0" err="1">
                <a:latin typeface="David" pitchFamily="34" charset="-79"/>
                <a:cs typeface="David" pitchFamily="34" charset="-79"/>
              </a:rPr>
              <a:t>הומואסטזיס</a:t>
            </a:r>
            <a:r>
              <a:rPr lang="he-IL" sz="2800" dirty="0">
                <a:latin typeface="David" pitchFamily="34" charset="-79"/>
                <a:cs typeface="David" pitchFamily="34" charset="-79"/>
              </a:rPr>
              <a:t>, מע' העיכול, </a:t>
            </a:r>
            <a:r>
              <a:rPr lang="he-IL" sz="2800" dirty="0" smtClean="0">
                <a:latin typeface="David" pitchFamily="34" charset="-79"/>
                <a:cs typeface="David" pitchFamily="34" charset="-79"/>
              </a:rPr>
              <a:t>חומרים </a:t>
            </a:r>
            <a:r>
              <a:rPr lang="he-IL" sz="2800" dirty="0">
                <a:latin typeface="David" pitchFamily="34" charset="-79"/>
                <a:cs typeface="David" pitchFamily="34" charset="-79"/>
              </a:rPr>
              <a:t>אורגניים כמקור אנרגיה בגוף, הורמונים ומע' ההפרשה הפנימית, משובים ביולוגיים, סוכרת </a:t>
            </a:r>
            <a:r>
              <a:rPr lang="en-US" sz="2800" dirty="0">
                <a:latin typeface="David" pitchFamily="34" charset="-79"/>
                <a:cs typeface="David" pitchFamily="34" charset="-79"/>
              </a:rPr>
              <a:t>Type 1</a:t>
            </a:r>
            <a:r>
              <a:rPr lang="he-IL" sz="2800" dirty="0">
                <a:latin typeface="David" pitchFamily="34" charset="-79"/>
                <a:cs typeface="David" pitchFamily="34" charset="-79"/>
              </a:rPr>
              <a:t>, </a:t>
            </a:r>
            <a:r>
              <a:rPr lang="en-US" sz="2800" dirty="0">
                <a:latin typeface="David" pitchFamily="34" charset="-79"/>
                <a:cs typeface="David" pitchFamily="34" charset="-79"/>
              </a:rPr>
              <a:t>Type 2</a:t>
            </a:r>
            <a:r>
              <a:rPr lang="he-IL" sz="2800" dirty="0">
                <a:latin typeface="David" pitchFamily="34" charset="-79"/>
                <a:cs typeface="David" pitchFamily="34" charset="-79"/>
              </a:rPr>
              <a:t>, </a:t>
            </a:r>
            <a:r>
              <a:rPr lang="he-IL" sz="2800" dirty="0" smtClean="0">
                <a:latin typeface="David" pitchFamily="34" charset="-79"/>
                <a:cs typeface="David" pitchFamily="34" charset="-79"/>
              </a:rPr>
              <a:t>סוכרת הריונית</a:t>
            </a:r>
            <a:endParaRPr lang="en-US" sz="2800" dirty="0">
              <a:latin typeface="David" pitchFamily="34" charset="-79"/>
              <a:cs typeface="David" pitchFamily="34" charset="-79"/>
            </a:endParaRPr>
          </a:p>
          <a:p>
            <a:endParaRPr lang="he-IL" sz="2800" b="1" dirty="0" smtClean="0">
              <a:latin typeface="David" pitchFamily="34" charset="-79"/>
              <a:cs typeface="David" pitchFamily="34" charset="-79"/>
            </a:endParaRPr>
          </a:p>
          <a:p>
            <a:r>
              <a:rPr lang="he-IL" sz="2800" b="1" dirty="0" smtClean="0">
                <a:latin typeface="David" pitchFamily="34" charset="-79"/>
                <a:cs typeface="David" pitchFamily="34" charset="-79"/>
              </a:rPr>
              <a:t>מושגים </a:t>
            </a:r>
            <a:r>
              <a:rPr lang="he-IL" sz="2800" b="1" dirty="0">
                <a:latin typeface="David" pitchFamily="34" charset="-79"/>
                <a:cs typeface="David" pitchFamily="34" charset="-79"/>
              </a:rPr>
              <a:t>לחינוך גופני</a:t>
            </a:r>
            <a:r>
              <a:rPr lang="he-IL" sz="2800" dirty="0">
                <a:latin typeface="David" pitchFamily="34" charset="-79"/>
                <a:cs typeface="David" pitchFamily="34" charset="-79"/>
              </a:rPr>
              <a:t>: סיבולת, כוח, גמישות – פסיבית ואקטיבית, שיטות אימון לפיתוח כוח, שיטות אימון לפיתוח סיבולת</a:t>
            </a:r>
            <a:endParaRPr lang="en-US" sz="2800" dirty="0">
              <a:latin typeface="David" pitchFamily="34" charset="-79"/>
              <a:cs typeface="David" pitchFamily="34" charset="-79"/>
            </a:endParaRP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195854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188640"/>
            <a:ext cx="6512511" cy="1143000"/>
          </a:xfrm>
        </p:spPr>
        <p:txBody>
          <a:bodyPr/>
          <a:lstStyle/>
          <a:p>
            <a:r>
              <a:rPr lang="he-IL" dirty="0" smtClean="0"/>
              <a:t>אופי הפעילות ולמי היא מיועדת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3568" y="2492896"/>
            <a:ext cx="6400800" cy="347472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he-IL" sz="2600" b="1" dirty="0">
                <a:latin typeface="David" pitchFamily="34" charset="-79"/>
                <a:cs typeface="David" pitchFamily="34" charset="-79"/>
              </a:rPr>
              <a:t>משך הפעילות</a:t>
            </a:r>
            <a:endParaRPr lang="en-US" sz="2600" dirty="0">
              <a:latin typeface="David" pitchFamily="34" charset="-79"/>
              <a:cs typeface="David" pitchFamily="34" charset="-79"/>
            </a:endParaRPr>
          </a:p>
          <a:p>
            <a:r>
              <a:rPr lang="he-IL" sz="2600" dirty="0">
                <a:latin typeface="David" pitchFamily="34" charset="-79"/>
                <a:cs typeface="David" pitchFamily="34" charset="-79"/>
              </a:rPr>
              <a:t>8-10 שעות לימודיות ויום שיא – יום סוכרת ושמירה על בריאות </a:t>
            </a:r>
            <a:r>
              <a:rPr lang="he-IL" sz="2600" dirty="0" smtClean="0">
                <a:latin typeface="David" pitchFamily="34" charset="-79"/>
                <a:cs typeface="David" pitchFamily="34" charset="-79"/>
              </a:rPr>
              <a:t>ניתן לחבור </a:t>
            </a:r>
            <a:r>
              <a:rPr lang="he-IL" sz="2600" dirty="0">
                <a:latin typeface="David" pitchFamily="34" charset="-79"/>
                <a:cs typeface="David" pitchFamily="34" charset="-79"/>
              </a:rPr>
              <a:t>ליום הסוכרת הבינלאומי</a:t>
            </a:r>
            <a:endParaRPr lang="en-US" sz="2600" dirty="0">
              <a:latin typeface="David" pitchFamily="34" charset="-79"/>
              <a:cs typeface="David" pitchFamily="34" charset="-79"/>
            </a:endParaRPr>
          </a:p>
          <a:p>
            <a:pPr marL="0" indent="0">
              <a:buNone/>
            </a:pPr>
            <a:endParaRPr lang="en-US" sz="2600" dirty="0">
              <a:latin typeface="David" pitchFamily="34" charset="-79"/>
              <a:cs typeface="David" pitchFamily="34" charset="-79"/>
            </a:endParaRPr>
          </a:p>
          <a:p>
            <a:pPr marL="0" indent="0">
              <a:buNone/>
            </a:pPr>
            <a:r>
              <a:rPr lang="he-IL" sz="2600" b="1" dirty="0">
                <a:latin typeface="David" pitchFamily="34" charset="-79"/>
                <a:cs typeface="David" pitchFamily="34" charset="-79"/>
              </a:rPr>
              <a:t>דרכי הוראה</a:t>
            </a:r>
            <a:endParaRPr lang="en-US" sz="2600" dirty="0">
              <a:latin typeface="David" pitchFamily="34" charset="-79"/>
              <a:cs typeface="David" pitchFamily="34" charset="-79"/>
            </a:endParaRPr>
          </a:p>
          <a:p>
            <a:r>
              <a:rPr lang="he-IL" sz="2600" dirty="0">
                <a:latin typeface="David" pitchFamily="34" charset="-79"/>
                <a:cs typeface="David" pitchFamily="34" charset="-79"/>
              </a:rPr>
              <a:t>הוראה פרונטלית, סרט, מצגות, הרצאת אורח, עבודת קבוצות, עבודת איסוף חומר ע"י התלמידים</a:t>
            </a:r>
            <a:endParaRPr lang="en-US" sz="2600" dirty="0">
              <a:latin typeface="David" pitchFamily="34" charset="-79"/>
              <a:cs typeface="David" pitchFamily="34" charset="-79"/>
            </a:endParaRPr>
          </a:p>
          <a:p>
            <a:pPr marL="0" indent="0">
              <a:buNone/>
            </a:pPr>
            <a:r>
              <a:rPr lang="he-IL" sz="2600" b="1" dirty="0">
                <a:latin typeface="David" pitchFamily="34" charset="-79"/>
                <a:cs typeface="David" pitchFamily="34" charset="-79"/>
              </a:rPr>
              <a:t>שותפים בבית הספר</a:t>
            </a:r>
            <a:endParaRPr lang="en-US" sz="2600" dirty="0">
              <a:latin typeface="David" pitchFamily="34" charset="-79"/>
              <a:cs typeface="David" pitchFamily="34" charset="-79"/>
            </a:endParaRPr>
          </a:p>
          <a:p>
            <a:r>
              <a:rPr lang="he-IL" sz="2600" dirty="0">
                <a:latin typeface="David" pitchFamily="34" charset="-79"/>
                <a:cs typeface="David" pitchFamily="34" charset="-79"/>
              </a:rPr>
              <a:t> מדעים, ביולוגיה, רפואה, חינוך גופני, מתמטיקה, לשון, רכז חברתי, מורים לכימיה</a:t>
            </a:r>
            <a:endParaRPr lang="en-US" sz="2600" dirty="0">
              <a:latin typeface="David" pitchFamily="34" charset="-79"/>
              <a:cs typeface="David" pitchFamily="34" charset="-79"/>
            </a:endParaRP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139403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4330824" cy="778098"/>
          </a:xfrm>
        </p:spPr>
        <p:txBody>
          <a:bodyPr>
            <a:normAutofit/>
          </a:bodyPr>
          <a:lstStyle/>
          <a:p>
            <a:r>
              <a:rPr lang="he-IL" sz="2800" dirty="0" smtClean="0"/>
              <a:t>פירוט הפעילות</a:t>
            </a:r>
            <a:endParaRPr lang="he-IL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78448294"/>
              </p:ext>
            </p:extLst>
          </p:nvPr>
        </p:nvGraphicFramePr>
        <p:xfrm>
          <a:off x="1283544" y="1845863"/>
          <a:ext cx="6587318" cy="3311329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685800"/>
                <a:gridCol w="685800"/>
                <a:gridCol w="685800"/>
                <a:gridCol w="685800"/>
                <a:gridCol w="685800"/>
                <a:gridCol w="685800"/>
                <a:gridCol w="874582"/>
                <a:gridCol w="763536"/>
                <a:gridCol w="834400"/>
              </a:tblGrid>
              <a:tr h="1320604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100" dirty="0">
                          <a:effectLst/>
                        </a:rPr>
                        <a:t>ילדים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100" dirty="0">
                          <a:effectLst/>
                        </a:rPr>
                        <a:t>סבא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100">
                          <a:effectLst/>
                        </a:rPr>
                        <a:t>סבתא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100">
                          <a:effectLst/>
                        </a:rPr>
                        <a:t>אבא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100">
                          <a:effectLst/>
                        </a:rPr>
                        <a:t>אמא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100">
                          <a:effectLst/>
                        </a:rPr>
                        <a:t>דודים מצד אבא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100">
                          <a:effectLst/>
                        </a:rPr>
                        <a:t>דודים מצד אמא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100">
                          <a:effectLst/>
                        </a:rPr>
                        <a:t>כמה אנשים נשאלו במשפחה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100">
                          <a:effectLst/>
                        </a:rPr>
                        <a:t>אחוז חולים משפחתי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88639" y="908720"/>
            <a:ext cx="743023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he-I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Calibri" pitchFamily="34" charset="0"/>
                <a:cs typeface="David" pitchFamily="34" charset="-79"/>
              </a:rPr>
              <a:t>לפני תחילת הפעילות</a:t>
            </a:r>
            <a:r>
              <a:rPr kumimoji="0" lang="he-I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Calibri" pitchFamily="34" charset="0"/>
                <a:cs typeface="David" pitchFamily="34" charset="-79"/>
              </a:rPr>
              <a:t> – </a:t>
            </a:r>
            <a:r>
              <a:rPr kumimoji="0" lang="he-IL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Calibri" pitchFamily="34" charset="0"/>
                <a:cs typeface="David" pitchFamily="34" charset="-79"/>
              </a:rPr>
              <a:t>הצעה</a:t>
            </a:r>
            <a:r>
              <a:rPr kumimoji="0" lang="he-I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Calibri" pitchFamily="34" charset="0"/>
                <a:cs typeface="David" pitchFamily="34" charset="-79"/>
              </a:rPr>
              <a:t> לערוך בדיקות דם – זיהוי רמות גלוקוז בצום ושעתיים אחרי האוכל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David" pitchFamily="34" charset="-79"/>
              <a:cs typeface="David" pitchFamily="34" charset="-79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e-I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Calibri" pitchFamily="34" charset="0"/>
                <a:cs typeface="David" pitchFamily="34" charset="-79"/>
              </a:rPr>
              <a:t>כל התלמידים יערכו עץ בריאות משפחתי</a:t>
            </a:r>
            <a:r>
              <a:rPr kumimoji="0" lang="he-I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Calibri" pitchFamily="34" charset="0"/>
                <a:cs typeface="David" pitchFamily="34" charset="-79"/>
              </a:rPr>
              <a:t> – לברר את שני סוגי הסוכרת וסוכרת הריונית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David" pitchFamily="34" charset="-79"/>
              <a:cs typeface="David" pitchFamily="34" charset="-79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Calibri" pitchFamily="34" charset="0"/>
                <a:cs typeface="David" pitchFamily="34" charset="-79"/>
              </a:rPr>
              <a:t>בכיתה – </a:t>
            </a:r>
            <a:r>
              <a:rPr kumimoji="0" lang="he-I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Calibri" pitchFamily="34" charset="0"/>
                <a:cs typeface="David" pitchFamily="34" charset="-79"/>
              </a:rPr>
              <a:t>איסוף נתונים בטבלה – </a:t>
            </a:r>
            <a:r>
              <a:rPr kumimoji="0" lang="he-IL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Calibri" pitchFamily="34" charset="0"/>
                <a:cs typeface="David" pitchFamily="34" charset="-79"/>
              </a:rPr>
              <a:t>וסטטיסטקה</a:t>
            </a:r>
            <a:r>
              <a:rPr kumimoji="0" lang="he-I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Calibri" pitchFamily="34" charset="0"/>
                <a:cs typeface="David" pitchFamily="34" charset="-79"/>
              </a:rPr>
              <a:t> על הטבלה</a:t>
            </a:r>
            <a:r>
              <a:rPr kumimoji="0" lang="he-I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Calibri" pitchFamily="34" charset="0"/>
                <a:cs typeface="David" pitchFamily="34" charset="-79"/>
              </a:rPr>
              <a:t>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David" pitchFamily="34" charset="-79"/>
              <a:cs typeface="David" pitchFamily="34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66600" y="5464969"/>
            <a:ext cx="558707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he-IL" sz="1400" b="1" dirty="0">
                <a:solidFill>
                  <a:prstClr val="black"/>
                </a:solidFill>
                <a:latin typeface="David" pitchFamily="34" charset="-79"/>
                <a:ea typeface="Calibri" pitchFamily="34" charset="0"/>
                <a:cs typeface="David" pitchFamily="34" charset="-79"/>
              </a:rPr>
              <a:t>סה"כ האנשים שנשאלו</a:t>
            </a:r>
            <a:endParaRPr lang="en-US" sz="1400" b="1" dirty="0">
              <a:solidFill>
                <a:prstClr val="black"/>
              </a:solidFill>
              <a:latin typeface="David" pitchFamily="34" charset="-79"/>
              <a:cs typeface="David" pitchFamily="34" charset="-79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he-IL" sz="1400" b="1" dirty="0">
                <a:solidFill>
                  <a:prstClr val="black"/>
                </a:solidFill>
                <a:latin typeface="David" pitchFamily="34" charset="-79"/>
                <a:ea typeface="Calibri" pitchFamily="34" charset="0"/>
                <a:cs typeface="David" pitchFamily="34" charset="-79"/>
              </a:rPr>
              <a:t>% החולים מתוך הנשאלים</a:t>
            </a:r>
            <a:endParaRPr lang="en-US" sz="1400" b="1" dirty="0">
              <a:solidFill>
                <a:prstClr val="black"/>
              </a:solidFill>
              <a:latin typeface="David" pitchFamily="34" charset="-79"/>
              <a:cs typeface="David" pitchFamily="34" charset="-79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he-IL" sz="1400" b="1" dirty="0">
                <a:solidFill>
                  <a:prstClr val="black"/>
                </a:solidFill>
                <a:latin typeface="David" pitchFamily="34" charset="-79"/>
                <a:ea typeface="Calibri" pitchFamily="34" charset="0"/>
                <a:cs typeface="David" pitchFamily="34" charset="-79"/>
              </a:rPr>
              <a:t>אחוז </a:t>
            </a:r>
            <a:r>
              <a:rPr lang="en-US" sz="1400" b="1" dirty="0">
                <a:solidFill>
                  <a:prstClr val="black"/>
                </a:solidFill>
                <a:latin typeface="David" pitchFamily="34" charset="-79"/>
                <a:ea typeface="Calibri" pitchFamily="34" charset="0"/>
                <a:cs typeface="David" pitchFamily="34" charset="-79"/>
              </a:rPr>
              <a:t>Type 1</a:t>
            </a:r>
            <a:endParaRPr lang="en-US" sz="1400" b="1" dirty="0">
              <a:solidFill>
                <a:prstClr val="black"/>
              </a:solidFill>
              <a:latin typeface="David" pitchFamily="34" charset="-79"/>
              <a:cs typeface="David" pitchFamily="34" charset="-79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he-IL" sz="1400" b="1" dirty="0">
                <a:solidFill>
                  <a:prstClr val="black"/>
                </a:solidFill>
                <a:latin typeface="David" pitchFamily="34" charset="-79"/>
                <a:ea typeface="Calibri" pitchFamily="34" charset="0"/>
                <a:cs typeface="David" pitchFamily="34" charset="-79"/>
              </a:rPr>
              <a:t>אחוז </a:t>
            </a:r>
            <a:r>
              <a:rPr lang="en-US" sz="1400" b="1" dirty="0">
                <a:solidFill>
                  <a:prstClr val="black"/>
                </a:solidFill>
                <a:latin typeface="David" pitchFamily="34" charset="-79"/>
                <a:ea typeface="Calibri" pitchFamily="34" charset="0"/>
                <a:cs typeface="David" pitchFamily="34" charset="-79"/>
              </a:rPr>
              <a:t>Type 2</a:t>
            </a:r>
            <a:endParaRPr lang="en-US" sz="1400" b="1" dirty="0">
              <a:solidFill>
                <a:prstClr val="black"/>
              </a:solidFill>
              <a:latin typeface="David" pitchFamily="34" charset="-79"/>
              <a:cs typeface="David" pitchFamily="34" charset="-79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he-IL" sz="1400" b="1" dirty="0">
                <a:solidFill>
                  <a:prstClr val="black"/>
                </a:solidFill>
                <a:latin typeface="David" pitchFamily="34" charset="-79"/>
                <a:ea typeface="Calibri" pitchFamily="34" charset="0"/>
                <a:cs typeface="David" pitchFamily="34" charset="-79"/>
              </a:rPr>
              <a:t>אחוז סוכרת הריונית</a:t>
            </a:r>
            <a:endParaRPr lang="en-US" sz="1400" b="1" dirty="0">
              <a:solidFill>
                <a:prstClr val="black"/>
              </a:solidFill>
              <a:latin typeface="David" pitchFamily="34" charset="-79"/>
              <a:cs typeface="David" pitchFamily="34" charset="-79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he-IL" sz="1400" b="1" dirty="0">
                <a:solidFill>
                  <a:prstClr val="black"/>
                </a:solidFill>
                <a:latin typeface="David" pitchFamily="34" charset="-79"/>
                <a:ea typeface="Calibri" pitchFamily="34" charset="0"/>
                <a:cs typeface="David" pitchFamily="34" charset="-79"/>
              </a:rPr>
              <a:t>לאמת מול - הנתונים </a:t>
            </a:r>
            <a:r>
              <a:rPr lang="en-US" sz="1400" b="1" dirty="0" smtClean="0">
                <a:solidFill>
                  <a:prstClr val="black"/>
                </a:solidFill>
                <a:latin typeface="David" pitchFamily="34" charset="-79"/>
                <a:ea typeface="Calibri" pitchFamily="34" charset="0"/>
                <a:cs typeface="David" pitchFamily="34" charset="-79"/>
              </a:rPr>
              <a:t>-</a:t>
            </a:r>
            <a:r>
              <a:rPr lang="he-IL" sz="1400" b="1" dirty="0" smtClean="0">
                <a:solidFill>
                  <a:prstClr val="black"/>
                </a:solidFill>
                <a:latin typeface="David" pitchFamily="34" charset="-79"/>
                <a:ea typeface="Calibri" pitchFamily="34" charset="0"/>
                <a:cs typeface="David" pitchFamily="34" charset="-79"/>
              </a:rPr>
              <a:t> </a:t>
            </a:r>
            <a:r>
              <a:rPr lang="he-IL" sz="1400" b="1" dirty="0">
                <a:solidFill>
                  <a:prstClr val="black"/>
                </a:solidFill>
                <a:latin typeface="David" pitchFamily="34" charset="-79"/>
                <a:ea typeface="Calibri" pitchFamily="34" charset="0"/>
                <a:cs typeface="David" pitchFamily="34" charset="-79"/>
              </a:rPr>
              <a:t>נתונים ארציים / עולמיים / עדתיים - שעתיים</a:t>
            </a:r>
            <a:endParaRPr lang="he-IL" sz="1400" b="1" dirty="0">
              <a:latin typeface="David" pitchFamily="34" charset="-79"/>
              <a:cs typeface="David" pitchFamily="34" charset="-79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64088" y="5157192"/>
            <a:ext cx="23791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e-IL" sz="1400" b="1" dirty="0">
                <a:solidFill>
                  <a:srgbClr val="FF0000"/>
                </a:solidFill>
                <a:latin typeface="David" pitchFamily="34" charset="-79"/>
                <a:ea typeface="Calibri" pitchFamily="34" charset="0"/>
                <a:cs typeface="David" pitchFamily="34" charset="-79"/>
              </a:rPr>
              <a:t>סטטיסטיקה על נתוני התלמידים</a:t>
            </a:r>
            <a:endParaRPr lang="en-US" sz="1400" dirty="0">
              <a:solidFill>
                <a:srgbClr val="FF0000"/>
              </a:solidFill>
              <a:latin typeface="David" pitchFamily="34" charset="-79"/>
              <a:cs typeface="David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10315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he-IL" sz="3200" b="1" dirty="0" smtClean="0">
                <a:latin typeface="David" pitchFamily="34" charset="-79"/>
                <a:cs typeface="David" pitchFamily="34" charset="-79"/>
              </a:rPr>
              <a:t>לימוד פרונטלי</a:t>
            </a:r>
            <a:r>
              <a:rPr lang="en-US" sz="3200" dirty="0" smtClean="0">
                <a:latin typeface="David" pitchFamily="34" charset="-79"/>
                <a:cs typeface="David" pitchFamily="34" charset="-79"/>
              </a:rPr>
              <a:t/>
            </a:r>
            <a:br>
              <a:rPr lang="en-US" sz="3200" dirty="0" smtClean="0">
                <a:latin typeface="David" pitchFamily="34" charset="-79"/>
                <a:cs typeface="David" pitchFamily="34" charset="-79"/>
              </a:rPr>
            </a:br>
            <a:endParaRPr lang="he-IL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71600" y="1844824"/>
            <a:ext cx="6400800" cy="3474720"/>
          </a:xfrm>
        </p:spPr>
        <p:txBody>
          <a:bodyPr>
            <a:normAutofit fontScale="92500"/>
          </a:bodyPr>
          <a:lstStyle/>
          <a:p>
            <a:r>
              <a:rPr lang="he-IL" sz="2400" dirty="0" smtClean="0">
                <a:latin typeface="David" pitchFamily="34" charset="-79"/>
                <a:cs typeface="David" pitchFamily="34" charset="-79"/>
              </a:rPr>
              <a:t>ברור </a:t>
            </a:r>
            <a:r>
              <a:rPr lang="he-IL" sz="2400" dirty="0">
                <a:latin typeface="David" pitchFamily="34" charset="-79"/>
                <a:cs typeface="David" pitchFamily="34" charset="-79"/>
              </a:rPr>
              <a:t>ידע מקדים של התלמידים</a:t>
            </a:r>
            <a:endParaRPr lang="en-US" sz="2400" dirty="0">
              <a:latin typeface="David" pitchFamily="34" charset="-79"/>
              <a:cs typeface="David" pitchFamily="34" charset="-79"/>
            </a:endParaRPr>
          </a:p>
          <a:p>
            <a:r>
              <a:rPr lang="he-IL" sz="2400" dirty="0">
                <a:latin typeface="David" pitchFamily="34" charset="-79"/>
                <a:cs typeface="David" pitchFamily="34" charset="-79"/>
              </a:rPr>
              <a:t>אחריו – ללמד את כל הקשור לסוכרת – תוך ציון מושגים – הורמון – </a:t>
            </a:r>
            <a:r>
              <a:rPr lang="he-IL" sz="2400" dirty="0" err="1">
                <a:latin typeface="David" pitchFamily="34" charset="-79"/>
                <a:cs typeface="David" pitchFamily="34" charset="-79"/>
              </a:rPr>
              <a:t>אינסלין</a:t>
            </a:r>
            <a:r>
              <a:rPr lang="he-IL" sz="2400" dirty="0">
                <a:latin typeface="David" pitchFamily="34" charset="-79"/>
                <a:cs typeface="David" pitchFamily="34" charset="-79"/>
              </a:rPr>
              <a:t>, גלוקוז – נשימה תאית, רצפטור, </a:t>
            </a:r>
            <a:r>
              <a:rPr lang="he-IL" sz="2400" dirty="0" err="1">
                <a:latin typeface="David" pitchFamily="34" charset="-79"/>
                <a:cs typeface="David" pitchFamily="34" charset="-79"/>
              </a:rPr>
              <a:t>הומואסטזיס</a:t>
            </a:r>
            <a:r>
              <a:rPr lang="he-IL" sz="2400" dirty="0">
                <a:latin typeface="David" pitchFamily="34" charset="-79"/>
                <a:cs typeface="David" pitchFamily="34" charset="-79"/>
              </a:rPr>
              <a:t>, חומרים אורגניים, מטבוליזם של גלוקוז, אינדקס </a:t>
            </a:r>
            <a:r>
              <a:rPr lang="he-IL" sz="2400" dirty="0" err="1">
                <a:latin typeface="David" pitchFamily="34" charset="-79"/>
                <a:cs typeface="David" pitchFamily="34" charset="-79"/>
              </a:rPr>
              <a:t>גליקמי</a:t>
            </a:r>
            <a:r>
              <a:rPr lang="he-IL" sz="2400" dirty="0">
                <a:latin typeface="David" pitchFamily="34" charset="-79"/>
                <a:cs typeface="David" pitchFamily="34" charset="-79"/>
              </a:rPr>
              <a:t>  – כל מורה יתחבר לידע בנקודת ההתחלה שלו – </a:t>
            </a:r>
            <a:r>
              <a:rPr lang="he-IL" sz="2400" b="1" dirty="0">
                <a:latin typeface="David" pitchFamily="34" charset="-79"/>
                <a:cs typeface="David" pitchFamily="34" charset="-79"/>
              </a:rPr>
              <a:t>שעתיים (על פי מקורות המידע </a:t>
            </a:r>
            <a:r>
              <a:rPr lang="he-IL" sz="2400" b="1" dirty="0" smtClean="0">
                <a:latin typeface="David" pitchFamily="34" charset="-79"/>
                <a:cs typeface="David" pitchFamily="34" charset="-79"/>
              </a:rPr>
              <a:t>בסוף </a:t>
            </a:r>
            <a:r>
              <a:rPr lang="he-IL" sz="2400" b="1" dirty="0">
                <a:latin typeface="David" pitchFamily="34" charset="-79"/>
                <a:cs typeface="David" pitchFamily="34" charset="-79"/>
              </a:rPr>
              <a:t>יחידת הלימוד</a:t>
            </a:r>
            <a:r>
              <a:rPr lang="he-IL" sz="2400" b="1" dirty="0" smtClean="0">
                <a:latin typeface="David" pitchFamily="34" charset="-79"/>
                <a:cs typeface="David" pitchFamily="34" charset="-79"/>
              </a:rPr>
              <a:t>)</a:t>
            </a:r>
          </a:p>
          <a:p>
            <a:pPr marL="0" indent="0">
              <a:buNone/>
            </a:pPr>
            <a:endParaRPr lang="en-US" sz="2400" dirty="0">
              <a:latin typeface="David" pitchFamily="34" charset="-79"/>
              <a:cs typeface="David" pitchFamily="34" charset="-79"/>
            </a:endParaRPr>
          </a:p>
          <a:p>
            <a:pPr lvl="0"/>
            <a:r>
              <a:rPr lang="he-IL" sz="2400" b="1" dirty="0" smtClean="0">
                <a:latin typeface="David" pitchFamily="34" charset="-79"/>
                <a:cs typeface="David" pitchFamily="34" charset="-79"/>
              </a:rPr>
              <a:t>סרט</a:t>
            </a:r>
            <a:r>
              <a:rPr lang="he-IL" sz="2400" dirty="0" smtClean="0">
                <a:latin typeface="David" pitchFamily="34" charset="-79"/>
                <a:cs typeface="David" pitchFamily="34" charset="-79"/>
              </a:rPr>
              <a:t> </a:t>
            </a:r>
            <a:r>
              <a:rPr lang="he-IL" sz="2400" dirty="0">
                <a:latin typeface="David" pitchFamily="34" charset="-79"/>
                <a:cs typeface="David" pitchFamily="34" charset="-79"/>
              </a:rPr>
              <a:t>– לאכול בגדול / </a:t>
            </a:r>
            <a:r>
              <a:rPr lang="he-IL" sz="2400" b="1" dirty="0">
                <a:latin typeface="David" pitchFamily="34" charset="-79"/>
                <a:cs typeface="David" pitchFamily="34" charset="-79"/>
              </a:rPr>
              <a:t>שיחה</a:t>
            </a:r>
            <a:r>
              <a:rPr lang="he-IL" sz="2400" dirty="0">
                <a:latin typeface="David" pitchFamily="34" charset="-79"/>
                <a:cs typeface="David" pitchFamily="34" charset="-79"/>
              </a:rPr>
              <a:t> עם אדם שמתמודד עם סוכרת – דיון </a:t>
            </a:r>
            <a:r>
              <a:rPr lang="he-IL" sz="2400" dirty="0" smtClean="0">
                <a:latin typeface="David" pitchFamily="34" charset="-79"/>
                <a:cs typeface="David" pitchFamily="34" charset="-79"/>
              </a:rPr>
              <a:t>בעקבות </a:t>
            </a:r>
            <a:r>
              <a:rPr lang="he-IL" sz="2400" dirty="0">
                <a:latin typeface="David" pitchFamily="34" charset="-79"/>
                <a:cs typeface="David" pitchFamily="34" charset="-79"/>
              </a:rPr>
              <a:t>הסרט והשיחה - </a:t>
            </a:r>
            <a:r>
              <a:rPr lang="he-IL" sz="2400" b="1" dirty="0">
                <a:latin typeface="David" pitchFamily="34" charset="-79"/>
                <a:cs typeface="David" pitchFamily="34" charset="-79"/>
              </a:rPr>
              <a:t>שעה-שעתיים</a:t>
            </a:r>
            <a:endParaRPr lang="en-US" sz="2400" dirty="0">
              <a:latin typeface="David" pitchFamily="34" charset="-79"/>
              <a:cs typeface="David" pitchFamily="34" charset="-79"/>
            </a:endParaRPr>
          </a:p>
          <a:p>
            <a:endParaRPr lang="he-IL" sz="2400" dirty="0">
              <a:latin typeface="David" pitchFamily="34" charset="-79"/>
              <a:cs typeface="David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265625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116632"/>
            <a:ext cx="4320480" cy="576064"/>
          </a:xfrm>
        </p:spPr>
        <p:txBody>
          <a:bodyPr>
            <a:normAutofit fontScale="90000"/>
          </a:bodyPr>
          <a:lstStyle/>
          <a:p>
            <a:r>
              <a:rPr lang="he-IL" sz="3200" dirty="0" smtClean="0"/>
              <a:t>קבוצות עבודה</a:t>
            </a:r>
            <a:endParaRPr lang="he-IL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25000" lnSpcReduction="20000"/>
          </a:bodyPr>
          <a:lstStyle/>
          <a:p>
            <a:r>
              <a:rPr lang="he-IL" sz="5600" b="1" dirty="0">
                <a:latin typeface="David" pitchFamily="34" charset="-79"/>
                <a:cs typeface="David" pitchFamily="34" charset="-79"/>
              </a:rPr>
              <a:t>חלוקה לקבוצות עבודה </a:t>
            </a:r>
            <a:r>
              <a:rPr lang="he-IL" sz="5600" b="1" dirty="0" smtClean="0">
                <a:latin typeface="David" pitchFamily="34" charset="-79"/>
                <a:cs typeface="David" pitchFamily="34" charset="-79"/>
              </a:rPr>
              <a:t>– שעה</a:t>
            </a:r>
          </a:p>
          <a:p>
            <a:pPr marL="0" indent="0">
              <a:buNone/>
            </a:pPr>
            <a:endParaRPr lang="en-US" sz="5600" dirty="0">
              <a:latin typeface="David" pitchFamily="34" charset="-79"/>
              <a:cs typeface="David" pitchFamily="34" charset="-79"/>
            </a:endParaRPr>
          </a:p>
          <a:p>
            <a:pPr lvl="0"/>
            <a:r>
              <a:rPr lang="he-IL" sz="5600" b="1" dirty="0">
                <a:latin typeface="David" pitchFamily="34" charset="-79"/>
                <a:cs typeface="David" pitchFamily="34" charset="-79"/>
              </a:rPr>
              <a:t>קבוצה סופר </a:t>
            </a:r>
            <a:r>
              <a:rPr lang="he-IL" sz="5600" dirty="0">
                <a:latin typeface="David" pitchFamily="34" charset="-79"/>
                <a:cs typeface="David" pitchFamily="34" charset="-79"/>
              </a:rPr>
              <a:t>– על פי הנחייה לחפש כמויות סוכר במוצרים 3 מוצרים מכל סוג מוצרים– קורנפלקס, יוגורטים, קטשופ, מעדני חלב וכולי – יצטרכו לסכם </a:t>
            </a:r>
            <a:r>
              <a:rPr lang="he-IL" sz="5600" b="1" dirty="0">
                <a:latin typeface="David" pitchFamily="34" charset="-79"/>
                <a:cs typeface="David" pitchFamily="34" charset="-79"/>
              </a:rPr>
              <a:t>במצגת </a:t>
            </a:r>
            <a:r>
              <a:rPr lang="he-IL" sz="5600" b="1" dirty="0" smtClean="0">
                <a:latin typeface="David" pitchFamily="34" charset="-79"/>
                <a:cs typeface="David" pitchFamily="34" charset="-79"/>
              </a:rPr>
              <a:t>לכיתה</a:t>
            </a:r>
          </a:p>
          <a:p>
            <a:pPr marL="0" lvl="0" indent="0">
              <a:buNone/>
            </a:pPr>
            <a:endParaRPr lang="en-US" sz="5600" dirty="0">
              <a:latin typeface="David" pitchFamily="34" charset="-79"/>
              <a:cs typeface="David" pitchFamily="34" charset="-79"/>
            </a:endParaRPr>
          </a:p>
          <a:p>
            <a:pPr lvl="0"/>
            <a:r>
              <a:rPr lang="he-IL" sz="5600" b="1" dirty="0">
                <a:latin typeface="David" pitchFamily="34" charset="-79"/>
                <a:cs typeface="David" pitchFamily="34" charset="-79"/>
              </a:rPr>
              <a:t>קבוצת תזונה - </a:t>
            </a:r>
            <a:r>
              <a:rPr lang="he-IL" sz="5600" dirty="0">
                <a:latin typeface="David" pitchFamily="34" charset="-79"/>
                <a:cs typeface="David" pitchFamily="34" charset="-79"/>
              </a:rPr>
              <a:t>כתיבת יומן אכילה במשך יומיים עד שלושה </a:t>
            </a:r>
            <a:r>
              <a:rPr lang="he-IL" sz="5600" b="1" dirty="0">
                <a:latin typeface="David" pitchFamily="34" charset="-79"/>
                <a:cs typeface="David" pitchFamily="34" charset="-79"/>
              </a:rPr>
              <a:t>מפורט</a:t>
            </a:r>
            <a:r>
              <a:rPr lang="he-IL" sz="5600" dirty="0">
                <a:latin typeface="David" pitchFamily="34" charset="-79"/>
                <a:cs typeface="David" pitchFamily="34" charset="-79"/>
              </a:rPr>
              <a:t>– ניתוח התפריט האישי על פי חלבונים, </a:t>
            </a:r>
            <a:r>
              <a:rPr lang="he-IL" sz="5600" dirty="0" err="1">
                <a:latin typeface="David" pitchFamily="34" charset="-79"/>
                <a:cs typeface="David" pitchFamily="34" charset="-79"/>
              </a:rPr>
              <a:t>פחממות</a:t>
            </a:r>
            <a:r>
              <a:rPr lang="he-IL" sz="5600" dirty="0">
                <a:latin typeface="David" pitchFamily="34" charset="-79"/>
                <a:cs typeface="David" pitchFamily="34" charset="-79"/>
              </a:rPr>
              <a:t>, שומנים, ויטמינים (ויטמין </a:t>
            </a:r>
            <a:r>
              <a:rPr lang="en-US" sz="5600" dirty="0">
                <a:latin typeface="David" pitchFamily="34" charset="-79"/>
                <a:cs typeface="David" pitchFamily="34" charset="-79"/>
              </a:rPr>
              <a:t>A, B, C, D</a:t>
            </a:r>
            <a:r>
              <a:rPr lang="he-IL" sz="5600" dirty="0">
                <a:latin typeface="David" pitchFamily="34" charset="-79"/>
                <a:cs typeface="David" pitchFamily="34" charset="-79"/>
              </a:rPr>
              <a:t>)  ומינרלים (ברזל וסידן). </a:t>
            </a:r>
            <a:r>
              <a:rPr lang="he-IL" sz="5600" b="1" dirty="0">
                <a:latin typeface="David" pitchFamily="34" charset="-79"/>
                <a:cs typeface="David" pitchFamily="34" charset="-79"/>
              </a:rPr>
              <a:t>הצעה של 2-3 תפריטים – 1. </a:t>
            </a:r>
            <a:r>
              <a:rPr lang="he-IL" sz="5600" b="1" dirty="0" err="1">
                <a:latin typeface="David" pitchFamily="34" charset="-79"/>
                <a:cs typeface="David" pitchFamily="34" charset="-79"/>
              </a:rPr>
              <a:t>צימחוני</a:t>
            </a:r>
            <a:r>
              <a:rPr lang="he-IL" sz="5600" b="1" dirty="0">
                <a:latin typeface="David" pitchFamily="34" charset="-79"/>
                <a:cs typeface="David" pitchFamily="34" charset="-79"/>
              </a:rPr>
              <a:t> 2. ים תיכוני 3. לסוכרתיים - מצגת</a:t>
            </a:r>
            <a:endParaRPr lang="en-US" sz="5600" dirty="0">
              <a:latin typeface="David" pitchFamily="34" charset="-79"/>
              <a:cs typeface="David" pitchFamily="34" charset="-79"/>
            </a:endParaRPr>
          </a:p>
          <a:p>
            <a:pPr lvl="0"/>
            <a:r>
              <a:rPr lang="he-IL" sz="5600" b="1" dirty="0">
                <a:latin typeface="David" pitchFamily="34" charset="-79"/>
                <a:cs typeface="David" pitchFamily="34" charset="-79"/>
              </a:rPr>
              <a:t>קבוצת ספורט</a:t>
            </a:r>
            <a:r>
              <a:rPr lang="he-IL" sz="5600" dirty="0">
                <a:latin typeface="David" pitchFamily="34" charset="-79"/>
                <a:cs typeface="David" pitchFamily="34" charset="-79"/>
              </a:rPr>
              <a:t> – נעזרים במורה לספורט - להבין מה זו סיבולת, כוח. איך משלבים ביניהם בצורה מוצלחת ויעילה  והתאמה לתזונה - </a:t>
            </a:r>
            <a:r>
              <a:rPr lang="he-IL" sz="5600" b="1" dirty="0">
                <a:latin typeface="David" pitchFamily="34" charset="-79"/>
                <a:cs typeface="David" pitchFamily="34" charset="-79"/>
              </a:rPr>
              <a:t>יצטרכו לייצר </a:t>
            </a:r>
            <a:r>
              <a:rPr lang="he-IL" sz="5600" b="1" dirty="0" err="1">
                <a:latin typeface="David" pitchFamily="34" charset="-79"/>
                <a:cs typeface="David" pitchFamily="34" charset="-79"/>
              </a:rPr>
              <a:t>סירטון</a:t>
            </a:r>
            <a:r>
              <a:rPr lang="he-IL" sz="5600" b="1" dirty="0">
                <a:latin typeface="David" pitchFamily="34" charset="-79"/>
                <a:cs typeface="David" pitchFamily="34" charset="-79"/>
              </a:rPr>
              <a:t> שלהם מדגימים ואחר כך להפעיל את הכיתה מספר דקות (הדגמה של כוח ואירובי</a:t>
            </a:r>
            <a:r>
              <a:rPr lang="he-IL" sz="5600" b="1" dirty="0" smtClean="0">
                <a:latin typeface="David" pitchFamily="34" charset="-79"/>
                <a:cs typeface="David" pitchFamily="34" charset="-79"/>
              </a:rPr>
              <a:t>)</a:t>
            </a:r>
          </a:p>
          <a:p>
            <a:pPr marL="0" lvl="0" indent="0">
              <a:buNone/>
            </a:pPr>
            <a:endParaRPr lang="en-US" sz="5600" dirty="0">
              <a:latin typeface="David" pitchFamily="34" charset="-79"/>
              <a:cs typeface="David" pitchFamily="34" charset="-79"/>
            </a:endParaRPr>
          </a:p>
          <a:p>
            <a:pPr lvl="0"/>
            <a:r>
              <a:rPr lang="he-IL" sz="5600" b="1" dirty="0">
                <a:latin typeface="David" pitchFamily="34" charset="-79"/>
                <a:cs typeface="David" pitchFamily="34" charset="-79"/>
              </a:rPr>
              <a:t>קבוצת כרזות</a:t>
            </a:r>
            <a:r>
              <a:rPr lang="he-IL" sz="5600" dirty="0">
                <a:latin typeface="David" pitchFamily="34" charset="-79"/>
                <a:cs typeface="David" pitchFamily="34" charset="-79"/>
              </a:rPr>
              <a:t> בנושא סוכרת ומניעת סוכרת – </a:t>
            </a:r>
            <a:r>
              <a:rPr lang="he-IL" sz="5600" b="1" dirty="0">
                <a:latin typeface="David" pitchFamily="34" charset="-79"/>
                <a:cs typeface="David" pitchFamily="34" charset="-79"/>
              </a:rPr>
              <a:t>כרזה אחת </a:t>
            </a:r>
            <a:r>
              <a:rPr lang="he-IL" sz="5600" b="1" dirty="0" smtClean="0">
                <a:latin typeface="David" pitchFamily="34" charset="-79"/>
                <a:cs typeface="David" pitchFamily="34" charset="-79"/>
              </a:rPr>
              <a:t>טובה</a:t>
            </a:r>
          </a:p>
          <a:p>
            <a:pPr lvl="0"/>
            <a:endParaRPr lang="en-US" sz="5600" dirty="0">
              <a:latin typeface="David" pitchFamily="34" charset="-79"/>
              <a:cs typeface="David" pitchFamily="34" charset="-79"/>
            </a:endParaRPr>
          </a:p>
          <a:p>
            <a:pPr lvl="0"/>
            <a:r>
              <a:rPr lang="he-IL" sz="5600" b="1" dirty="0">
                <a:latin typeface="David" pitchFamily="34" charset="-79"/>
                <a:cs typeface="David" pitchFamily="34" charset="-79"/>
              </a:rPr>
              <a:t>קבוצת סקר</a:t>
            </a:r>
            <a:r>
              <a:rPr lang="he-IL" sz="5600" dirty="0">
                <a:latin typeface="David" pitchFamily="34" charset="-79"/>
                <a:cs typeface="David" pitchFamily="34" charset="-79"/>
              </a:rPr>
              <a:t> – בונים שאלון דיגיטלי - יבדקו ידע בנושא אצל תלמידים ומבוגרים בבית הספר והרגלי אכילה - </a:t>
            </a:r>
            <a:r>
              <a:rPr lang="he-IL" sz="5600" b="1" dirty="0">
                <a:latin typeface="David" pitchFamily="34" charset="-79"/>
                <a:cs typeface="David" pitchFamily="34" charset="-79"/>
              </a:rPr>
              <a:t>מצגת ניתוח </a:t>
            </a:r>
            <a:r>
              <a:rPr lang="he-IL" sz="5600" b="1" dirty="0" smtClean="0">
                <a:latin typeface="David" pitchFamily="34" charset="-79"/>
                <a:cs typeface="David" pitchFamily="34" charset="-79"/>
              </a:rPr>
              <a:t>הסקר</a:t>
            </a:r>
          </a:p>
          <a:p>
            <a:pPr marL="0" lvl="0" indent="0">
              <a:buNone/>
            </a:pPr>
            <a:endParaRPr lang="en-US" sz="5600" dirty="0">
              <a:latin typeface="David" pitchFamily="34" charset="-79"/>
              <a:cs typeface="David" pitchFamily="34" charset="-79"/>
            </a:endParaRPr>
          </a:p>
          <a:p>
            <a:pPr lvl="0"/>
            <a:r>
              <a:rPr lang="he-IL" sz="5600" b="1" dirty="0">
                <a:latin typeface="David" pitchFamily="34" charset="-79"/>
                <a:cs typeface="David" pitchFamily="34" charset="-79"/>
              </a:rPr>
              <a:t>קבוצה היסטורית</a:t>
            </a:r>
            <a:r>
              <a:rPr lang="he-IL" sz="5600" dirty="0">
                <a:latin typeface="David" pitchFamily="34" charset="-79"/>
                <a:cs typeface="David" pitchFamily="34" charset="-79"/>
              </a:rPr>
              <a:t> – אבני דרך בחקר הסוכרת וגילוי האינסולין </a:t>
            </a:r>
            <a:r>
              <a:rPr lang="he-IL" sz="5600" dirty="0" smtClean="0">
                <a:latin typeface="David" pitchFamily="34" charset="-79"/>
                <a:cs typeface="David" pitchFamily="34" charset="-79"/>
              </a:rPr>
              <a:t>– </a:t>
            </a:r>
            <a:r>
              <a:rPr lang="he-IL" sz="5600" b="1" dirty="0" smtClean="0">
                <a:latin typeface="David" pitchFamily="34" charset="-79"/>
                <a:cs typeface="David" pitchFamily="34" charset="-79"/>
              </a:rPr>
              <a:t>מצגת</a:t>
            </a:r>
          </a:p>
          <a:p>
            <a:pPr marL="0" lvl="0" indent="0">
              <a:buNone/>
            </a:pPr>
            <a:endParaRPr lang="en-US" sz="5600" dirty="0">
              <a:latin typeface="David" pitchFamily="34" charset="-79"/>
              <a:cs typeface="David" pitchFamily="34" charset="-79"/>
            </a:endParaRPr>
          </a:p>
          <a:p>
            <a:pPr lvl="0"/>
            <a:r>
              <a:rPr lang="he-IL" sz="5600" b="1" dirty="0">
                <a:latin typeface="David" pitchFamily="34" charset="-79"/>
                <a:cs typeface="David" pitchFamily="34" charset="-79"/>
              </a:rPr>
              <a:t>קבוצת </a:t>
            </a:r>
            <a:r>
              <a:rPr lang="he-IL" sz="5600" b="1" dirty="0" err="1">
                <a:latin typeface="David" pitchFamily="34" charset="-79"/>
                <a:cs typeface="David" pitchFamily="34" charset="-79"/>
              </a:rPr>
              <a:t>דבייט</a:t>
            </a:r>
            <a:r>
              <a:rPr lang="he-IL" sz="5600" dirty="0">
                <a:latin typeface="David" pitchFamily="34" charset="-79"/>
                <a:cs typeface="David" pitchFamily="34" charset="-79"/>
              </a:rPr>
              <a:t> – תנהל </a:t>
            </a:r>
            <a:r>
              <a:rPr lang="he-IL" sz="5600" dirty="0" err="1">
                <a:latin typeface="David" pitchFamily="34" charset="-79"/>
                <a:cs typeface="David" pitchFamily="34" charset="-79"/>
              </a:rPr>
              <a:t>דיבייט</a:t>
            </a:r>
            <a:r>
              <a:rPr lang="he-IL" sz="5600" dirty="0">
                <a:latin typeface="David" pitchFamily="34" charset="-79"/>
                <a:cs typeface="David" pitchFamily="34" charset="-79"/>
              </a:rPr>
              <a:t> בסוף הפעילות – להביא תלמידים (2-3) מחוץ לכיתה שייצגו תזונה שכיחה בקרב בני נוער. הם צריכים להעלות </a:t>
            </a:r>
            <a:r>
              <a:rPr lang="he-IL" sz="5600" dirty="0" err="1">
                <a:latin typeface="David" pitchFamily="34" charset="-79"/>
                <a:cs typeface="David" pitchFamily="34" charset="-79"/>
              </a:rPr>
              <a:t>בדיבייט</a:t>
            </a:r>
            <a:r>
              <a:rPr lang="he-IL" sz="5600" dirty="0">
                <a:latin typeface="David" pitchFamily="34" charset="-79"/>
                <a:cs typeface="David" pitchFamily="34" charset="-79"/>
              </a:rPr>
              <a:t> מספר שאלות עליהם ידונו (שאלות הנוגעות לאכילה – שתיה ממוצקת בעד או נגד, </a:t>
            </a:r>
            <a:r>
              <a:rPr lang="he-IL" sz="5600" dirty="0" err="1">
                <a:latin typeface="David" pitchFamily="34" charset="-79"/>
                <a:cs typeface="David" pitchFamily="34" charset="-79"/>
              </a:rPr>
              <a:t>ציפס</a:t>
            </a:r>
            <a:r>
              <a:rPr lang="he-IL" sz="5600" dirty="0">
                <a:latin typeface="David" pitchFamily="34" charset="-79"/>
                <a:cs typeface="David" pitchFamily="34" charset="-79"/>
              </a:rPr>
              <a:t> בעד או נגד – </a:t>
            </a:r>
            <a:r>
              <a:rPr lang="he-IL" sz="5600" dirty="0" err="1">
                <a:latin typeface="David" pitchFamily="34" charset="-79"/>
                <a:cs typeface="David" pitchFamily="34" charset="-79"/>
              </a:rPr>
              <a:t>מקדונלדס</a:t>
            </a:r>
            <a:r>
              <a:rPr lang="he-IL" sz="5600" dirty="0">
                <a:latin typeface="David" pitchFamily="34" charset="-79"/>
                <a:cs typeface="David" pitchFamily="34" charset="-79"/>
              </a:rPr>
              <a:t>, אוכל ביתי לעומת אוכל בחוץ, האם למדינה יש זכות להתערב באוכל של בתי ספר וגני ילדים (בוטלו קיוסקים, שינוי סוכר ברשתות מזון וכד'), מספר שעות ספורט בבית ספק להגדיל – בעד ונגד, ספורט בכלל בעד ונגד). הם ינהלו את </a:t>
            </a:r>
            <a:r>
              <a:rPr lang="he-IL" sz="5600" dirty="0" err="1">
                <a:latin typeface="David" pitchFamily="34" charset="-79"/>
                <a:cs typeface="David" pitchFamily="34" charset="-79"/>
              </a:rPr>
              <a:t>הדיבייט</a:t>
            </a:r>
            <a:r>
              <a:rPr lang="he-IL" sz="5600" dirty="0">
                <a:latin typeface="David" pitchFamily="34" charset="-79"/>
                <a:cs typeface="David" pitchFamily="34" charset="-79"/>
              </a:rPr>
              <a:t> מול הקבוצות השונות. צריכים להיות מיודעים במה שאר הקבוצות האחרות מצעו. מכינים שלטי </a:t>
            </a:r>
            <a:r>
              <a:rPr lang="en-US" sz="5600" dirty="0">
                <a:latin typeface="David" pitchFamily="34" charset="-79"/>
                <a:cs typeface="David" pitchFamily="34" charset="-79"/>
              </a:rPr>
              <a:t>Like  / Dislike</a:t>
            </a:r>
          </a:p>
          <a:p>
            <a:pPr marL="0" indent="0">
              <a:buNone/>
            </a:pPr>
            <a:r>
              <a:rPr lang="he-IL" sz="5600" dirty="0">
                <a:latin typeface="David" pitchFamily="34" charset="-79"/>
                <a:cs typeface="David" pitchFamily="34" charset="-79"/>
              </a:rPr>
              <a:t> </a:t>
            </a:r>
            <a:endParaRPr lang="en-US" sz="5600" dirty="0">
              <a:latin typeface="David" pitchFamily="34" charset="-79"/>
              <a:cs typeface="David" pitchFamily="34" charset="-79"/>
            </a:endParaRPr>
          </a:p>
          <a:p>
            <a:r>
              <a:rPr lang="he-IL" sz="5600" b="1" dirty="0">
                <a:latin typeface="David" pitchFamily="34" charset="-79"/>
                <a:cs typeface="David" pitchFamily="34" charset="-79"/>
              </a:rPr>
              <a:t>מספר תלמידים בפעילות: קבוצת </a:t>
            </a:r>
            <a:r>
              <a:rPr lang="he-IL" sz="5600" b="1" dirty="0" err="1">
                <a:latin typeface="David" pitchFamily="34" charset="-79"/>
                <a:cs typeface="David" pitchFamily="34" charset="-79"/>
              </a:rPr>
              <a:t>דיבייט</a:t>
            </a:r>
            <a:r>
              <a:rPr lang="he-IL" sz="5600" b="1" dirty="0">
                <a:latin typeface="David" pitchFamily="34" charset="-79"/>
                <a:cs typeface="David" pitchFamily="34" charset="-79"/>
              </a:rPr>
              <a:t> – 6 תלמידים, שאר הקבוצות 4 תלמידים (30 תלמידים)</a:t>
            </a:r>
            <a:endParaRPr lang="en-US" sz="5600" dirty="0">
              <a:latin typeface="David" pitchFamily="34" charset="-79"/>
              <a:cs typeface="David" pitchFamily="34" charset="-79"/>
            </a:endParaRPr>
          </a:p>
          <a:p>
            <a:endParaRPr lang="he-IL" dirty="0">
              <a:latin typeface="David" pitchFamily="34" charset="-79"/>
              <a:cs typeface="David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553287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10000"/>
          </a:bodyPr>
          <a:lstStyle/>
          <a:p>
            <a:r>
              <a:rPr lang="he-IL" b="1" dirty="0">
                <a:latin typeface="David" pitchFamily="34" charset="-79"/>
                <a:cs typeface="David" pitchFamily="34" charset="-79"/>
              </a:rPr>
              <a:t>סיכום הקבוצות</a:t>
            </a:r>
            <a:r>
              <a:rPr lang="he-IL" dirty="0">
                <a:latin typeface="David" pitchFamily="34" charset="-79"/>
                <a:cs typeface="David" pitchFamily="34" charset="-79"/>
              </a:rPr>
              <a:t> – </a:t>
            </a:r>
            <a:r>
              <a:rPr lang="he-IL" b="1" dirty="0">
                <a:latin typeface="David" pitchFamily="34" charset="-79"/>
                <a:cs typeface="David" pitchFamily="34" charset="-79"/>
              </a:rPr>
              <a:t>שעה (5 דקות לכל קבוצה)</a:t>
            </a:r>
            <a:endParaRPr lang="en-US" dirty="0">
              <a:latin typeface="David" pitchFamily="34" charset="-79"/>
              <a:cs typeface="David" pitchFamily="34" charset="-79"/>
            </a:endParaRPr>
          </a:p>
          <a:p>
            <a:pPr lvl="0"/>
            <a:r>
              <a:rPr lang="he-IL" b="1" dirty="0" err="1">
                <a:latin typeface="David" pitchFamily="34" charset="-79"/>
                <a:cs typeface="David" pitchFamily="34" charset="-79"/>
              </a:rPr>
              <a:t>דיבייט</a:t>
            </a:r>
            <a:r>
              <a:rPr lang="he-IL" b="1" dirty="0">
                <a:latin typeface="David" pitchFamily="34" charset="-79"/>
                <a:cs typeface="David" pitchFamily="34" charset="-79"/>
              </a:rPr>
              <a:t> </a:t>
            </a:r>
            <a:r>
              <a:rPr lang="he-IL" dirty="0">
                <a:latin typeface="David" pitchFamily="34" charset="-79"/>
                <a:cs typeface="David" pitchFamily="34" charset="-79"/>
              </a:rPr>
              <a:t>– קבוצת </a:t>
            </a:r>
            <a:r>
              <a:rPr lang="he-IL" dirty="0" err="1">
                <a:latin typeface="David" pitchFamily="34" charset="-79"/>
                <a:cs typeface="David" pitchFamily="34" charset="-79"/>
              </a:rPr>
              <a:t>הדיבייט</a:t>
            </a:r>
            <a:r>
              <a:rPr lang="he-IL" dirty="0">
                <a:latin typeface="David" pitchFamily="34" charset="-79"/>
                <a:cs typeface="David" pitchFamily="34" charset="-79"/>
              </a:rPr>
              <a:t> תדאג להביא מישהו לכיתה – תלמיד שאוהב לאכול רק ג'אנק פוד ומולו כל קבוצה תצטרך לנסות לשכנע אותו על פי הידע שצברה</a:t>
            </a:r>
            <a:r>
              <a:rPr lang="he-IL" b="1" dirty="0">
                <a:latin typeface="David" pitchFamily="34" charset="-79"/>
                <a:cs typeface="David" pitchFamily="34" charset="-79"/>
              </a:rPr>
              <a:t> – שעה</a:t>
            </a:r>
            <a:endParaRPr lang="en-US" dirty="0">
              <a:latin typeface="David" pitchFamily="34" charset="-79"/>
              <a:cs typeface="David" pitchFamily="34" charset="-79"/>
            </a:endParaRPr>
          </a:p>
          <a:p>
            <a:pPr lvl="0"/>
            <a:r>
              <a:rPr lang="he-IL" b="1" dirty="0">
                <a:latin typeface="David" pitchFamily="34" charset="-79"/>
                <a:cs typeface="David" pitchFamily="34" charset="-79"/>
              </a:rPr>
              <a:t>מורה לספורט – פעילות ספורטיבית לכיתה – מנוהל בעזרתם של קבוצת הספורט</a:t>
            </a:r>
            <a:endParaRPr lang="en-US" dirty="0">
              <a:latin typeface="David" pitchFamily="34" charset="-79"/>
              <a:cs typeface="David" pitchFamily="34" charset="-79"/>
            </a:endParaRPr>
          </a:p>
          <a:p>
            <a:r>
              <a:rPr lang="he-IL" b="1" dirty="0">
                <a:latin typeface="David" pitchFamily="34" charset="-79"/>
                <a:cs typeface="David" pitchFamily="34" charset="-79"/>
              </a:rPr>
              <a:t>תחנות עבודה – 3 שעות </a:t>
            </a:r>
            <a:endParaRPr lang="en-US" dirty="0">
              <a:latin typeface="David" pitchFamily="34" charset="-79"/>
              <a:cs typeface="David" pitchFamily="34" charset="-79"/>
            </a:endParaRPr>
          </a:p>
          <a:p>
            <a:r>
              <a:rPr lang="he-IL" b="1" dirty="0">
                <a:latin typeface="David" pitchFamily="34" charset="-79"/>
                <a:cs typeface="David" pitchFamily="34" charset="-79"/>
              </a:rPr>
              <a:t>שיעור 1 – מבחן קופר</a:t>
            </a:r>
            <a:r>
              <a:rPr lang="he-IL" dirty="0">
                <a:latin typeface="David" pitchFamily="34" charset="-79"/>
                <a:cs typeface="David" pitchFamily="34" charset="-79"/>
              </a:rPr>
              <a:t> – על פי זה הכנת </a:t>
            </a:r>
            <a:r>
              <a:rPr lang="he-IL" dirty="0" err="1">
                <a:latin typeface="David" pitchFamily="34" charset="-79"/>
                <a:cs typeface="David" pitchFamily="34" charset="-79"/>
              </a:rPr>
              <a:t>תוכנית</a:t>
            </a:r>
            <a:r>
              <a:rPr lang="he-IL" dirty="0">
                <a:latin typeface="David" pitchFamily="34" charset="-79"/>
                <a:cs typeface="David" pitchFamily="34" charset="-79"/>
              </a:rPr>
              <a:t> אימונים על פי יכולת אישית</a:t>
            </a:r>
            <a:endParaRPr lang="en-US" dirty="0">
              <a:latin typeface="David" pitchFamily="34" charset="-79"/>
              <a:cs typeface="David" pitchFamily="34" charset="-79"/>
            </a:endParaRPr>
          </a:p>
          <a:p>
            <a:r>
              <a:rPr lang="he-IL" b="1" dirty="0">
                <a:latin typeface="David" pitchFamily="34" charset="-79"/>
                <a:cs typeface="David" pitchFamily="34" charset="-79"/>
              </a:rPr>
              <a:t>שיעור 2 – אימון מחזורי</a:t>
            </a:r>
            <a:r>
              <a:rPr lang="he-IL" dirty="0">
                <a:latin typeface="David" pitchFamily="34" charset="-79"/>
                <a:cs typeface="David" pitchFamily="34" charset="-79"/>
              </a:rPr>
              <a:t> – בלווי הסברים על דופק, דופק באימון, התאוששות</a:t>
            </a:r>
            <a:endParaRPr lang="en-US" dirty="0">
              <a:latin typeface="David" pitchFamily="34" charset="-79"/>
              <a:cs typeface="David" pitchFamily="34" charset="-79"/>
            </a:endParaRPr>
          </a:p>
          <a:p>
            <a:r>
              <a:rPr lang="he-IL" b="1" dirty="0">
                <a:latin typeface="David" pitchFamily="34" charset="-79"/>
                <a:cs typeface="David" pitchFamily="34" charset="-79"/>
              </a:rPr>
              <a:t>שיעור 3 – אימון כוח</a:t>
            </a:r>
            <a:r>
              <a:rPr lang="he-IL" dirty="0">
                <a:latin typeface="David" pitchFamily="34" charset="-79"/>
                <a:cs typeface="David" pitchFamily="34" charset="-79"/>
              </a:rPr>
              <a:t> - תוך שימוש באביזרי קטנים ובמשקל הגוף</a:t>
            </a:r>
            <a:endParaRPr lang="en-US" dirty="0">
              <a:latin typeface="David" pitchFamily="34" charset="-79"/>
              <a:cs typeface="David" pitchFamily="34" charset="-79"/>
            </a:endParaRPr>
          </a:p>
          <a:p>
            <a:r>
              <a:rPr lang="he-IL" b="1" dirty="0">
                <a:latin typeface="David" pitchFamily="34" charset="-79"/>
                <a:cs typeface="David" pitchFamily="34" charset="-79"/>
              </a:rPr>
              <a:t> </a:t>
            </a:r>
            <a:endParaRPr lang="en-US" dirty="0">
              <a:latin typeface="David" pitchFamily="34" charset="-79"/>
              <a:cs typeface="David" pitchFamily="34" charset="-79"/>
            </a:endParaRPr>
          </a:p>
          <a:p>
            <a:pPr lvl="0"/>
            <a:r>
              <a:rPr lang="he-IL" b="1" dirty="0">
                <a:latin typeface="David" pitchFamily="34" charset="-79"/>
                <a:cs typeface="David" pitchFamily="34" charset="-79"/>
              </a:rPr>
              <a:t>יום שיא שכבתי – עבודה בתחנות– סוכרת ובריאות בבית הספר – </a:t>
            </a:r>
            <a:r>
              <a:rPr lang="he-IL" dirty="0">
                <a:latin typeface="David" pitchFamily="34" charset="-79"/>
                <a:cs typeface="David" pitchFamily="34" charset="-79"/>
              </a:rPr>
              <a:t>התלמידים אחראים עליו – </a:t>
            </a:r>
            <a:r>
              <a:rPr lang="he-IL" b="1" dirty="0">
                <a:latin typeface="David" pitchFamily="34" charset="-79"/>
                <a:cs typeface="David" pitchFamily="34" charset="-79"/>
              </a:rPr>
              <a:t>פעילויות ספורטיביות</a:t>
            </a:r>
            <a:r>
              <a:rPr lang="he-IL" dirty="0">
                <a:latin typeface="David" pitchFamily="34" charset="-79"/>
                <a:cs typeface="David" pitchFamily="34" charset="-79"/>
              </a:rPr>
              <a:t> </a:t>
            </a:r>
            <a:r>
              <a:rPr lang="he-IL" b="1" dirty="0">
                <a:latin typeface="David" pitchFamily="34" charset="-79"/>
                <a:cs typeface="David" pitchFamily="34" charset="-79"/>
              </a:rPr>
              <a:t>קבוצתית </a:t>
            </a:r>
            <a:r>
              <a:rPr lang="he-IL" b="1" dirty="0" err="1">
                <a:latin typeface="David" pitchFamily="34" charset="-79"/>
                <a:cs typeface="David" pitchFamily="34" charset="-79"/>
              </a:rPr>
              <a:t>שיכבתית</a:t>
            </a:r>
            <a:r>
              <a:rPr lang="he-IL" dirty="0">
                <a:latin typeface="David" pitchFamily="34" charset="-79"/>
                <a:cs typeface="David" pitchFamily="34" charset="-79"/>
              </a:rPr>
              <a:t> - </a:t>
            </a:r>
            <a:r>
              <a:rPr lang="he-IL" b="1" dirty="0">
                <a:latin typeface="David" pitchFamily="34" charset="-79"/>
                <a:cs typeface="David" pitchFamily="34" charset="-79"/>
              </a:rPr>
              <a:t>פתיחה</a:t>
            </a:r>
            <a:r>
              <a:rPr lang="he-IL" dirty="0">
                <a:latin typeface="David" pitchFamily="34" charset="-79"/>
                <a:cs typeface="David" pitchFamily="34" charset="-79"/>
              </a:rPr>
              <a:t> – ארובי, מתיחות, עיצוב, מוסיקה נחמדה, </a:t>
            </a:r>
            <a:endParaRPr lang="en-US" dirty="0">
              <a:latin typeface="David" pitchFamily="34" charset="-79"/>
              <a:cs typeface="David" pitchFamily="34" charset="-79"/>
            </a:endParaRPr>
          </a:p>
          <a:p>
            <a:r>
              <a:rPr lang="he-IL" b="1" dirty="0">
                <a:latin typeface="David" pitchFamily="34" charset="-79"/>
                <a:cs typeface="David" pitchFamily="34" charset="-79"/>
              </a:rPr>
              <a:t>הכנת ארוחה בוקר בריאה בכיתות כולל תחרות</a:t>
            </a:r>
            <a:r>
              <a:rPr lang="he-IL" dirty="0">
                <a:latin typeface="David" pitchFamily="34" charset="-79"/>
                <a:cs typeface="David" pitchFamily="34" charset="-79"/>
              </a:rPr>
              <a:t>– קבוצת האוכל – שופטים מורים לספורט, ביולוגיה, כימיה – נושא פרסים</a:t>
            </a:r>
            <a:endParaRPr lang="en-US" dirty="0">
              <a:latin typeface="David" pitchFamily="34" charset="-79"/>
              <a:cs typeface="David" pitchFamily="34" charset="-79"/>
            </a:endParaRPr>
          </a:p>
          <a:p>
            <a:r>
              <a:rPr lang="he-IL" b="1" dirty="0">
                <a:latin typeface="David" pitchFamily="34" charset="-79"/>
                <a:cs typeface="David" pitchFamily="34" charset="-79"/>
              </a:rPr>
              <a:t>מרצה אורח אטרקטיבי</a:t>
            </a:r>
            <a:r>
              <a:rPr lang="he-IL" dirty="0">
                <a:latin typeface="David" pitchFamily="34" charset="-79"/>
                <a:cs typeface="David" pitchFamily="34" charset="-79"/>
              </a:rPr>
              <a:t> – תזונה, רופא בנושא סוכרת או מחלות מטבוליות, חולה סוכרת על חייו, מרפא  - שיאצו, דיקור, נטורופתיה</a:t>
            </a:r>
            <a:endParaRPr lang="en-US" dirty="0">
              <a:latin typeface="David" pitchFamily="34" charset="-79"/>
              <a:cs typeface="David" pitchFamily="34" charset="-79"/>
            </a:endParaRPr>
          </a:p>
          <a:p>
            <a:endParaRPr lang="he-IL" dirty="0">
              <a:latin typeface="David" pitchFamily="34" charset="-79"/>
              <a:cs typeface="David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30682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he-IL" b="1" dirty="0" smtClean="0"/>
              <a:t>מקורות מידע לפעילות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15616" y="1556792"/>
            <a:ext cx="6400800" cy="3474720"/>
          </a:xfrm>
        </p:spPr>
        <p:txBody>
          <a:bodyPr>
            <a:noAutofit/>
          </a:bodyPr>
          <a:lstStyle/>
          <a:p>
            <a:r>
              <a:rPr lang="he-IL" sz="1600" b="1" dirty="0" smtClean="0">
                <a:latin typeface="David" pitchFamily="34" charset="-79"/>
                <a:cs typeface="David" pitchFamily="34" charset="-79"/>
              </a:rPr>
              <a:t>מתוך </a:t>
            </a:r>
            <a:r>
              <a:rPr lang="he-IL" sz="1600" b="1" dirty="0">
                <a:latin typeface="David" pitchFamily="34" charset="-79"/>
                <a:cs typeface="David" pitchFamily="34" charset="-79"/>
              </a:rPr>
              <a:t>ספר גוף האדם לכיתה י</a:t>
            </a:r>
            <a:r>
              <a:rPr lang="he-IL" sz="1600" dirty="0">
                <a:latin typeface="David" pitchFamily="34" charset="-79"/>
                <a:cs typeface="David" pitchFamily="34" charset="-79"/>
              </a:rPr>
              <a:t> – פתיחה על </a:t>
            </a:r>
            <a:r>
              <a:rPr lang="he-IL" sz="1600" dirty="0" err="1">
                <a:latin typeface="David" pitchFamily="34" charset="-79"/>
                <a:cs typeface="David" pitchFamily="34" charset="-79"/>
              </a:rPr>
              <a:t>הומואסטזיס</a:t>
            </a:r>
            <a:r>
              <a:rPr lang="he-IL" sz="1600" dirty="0">
                <a:latin typeface="David" pitchFamily="34" charset="-79"/>
                <a:cs typeface="David" pitchFamily="34" charset="-79"/>
              </a:rPr>
              <a:t>, מע' העיכול, חומרים אורגניים, מע' הפרשה פנימית וסוכרת – גוף האדם לכיתות י – פרק 1 – עמ' 17, 20 פרק 2 – עמוד 30, פרק 6 עמודים – </a:t>
            </a:r>
            <a:r>
              <a:rPr lang="he-IL" sz="1600" dirty="0" smtClean="0">
                <a:latin typeface="David" pitchFamily="34" charset="-79"/>
                <a:cs typeface="David" pitchFamily="34" charset="-79"/>
              </a:rPr>
              <a:t>115-117</a:t>
            </a:r>
          </a:p>
          <a:p>
            <a:pPr marL="0" indent="0">
              <a:buNone/>
            </a:pPr>
            <a:endParaRPr lang="en-US" sz="1600" dirty="0">
              <a:latin typeface="David" pitchFamily="34" charset="-79"/>
              <a:cs typeface="David" pitchFamily="34" charset="-79"/>
            </a:endParaRPr>
          </a:p>
          <a:p>
            <a:r>
              <a:rPr lang="he-IL" sz="1600" b="1" dirty="0">
                <a:latin typeface="David" pitchFamily="34" charset="-79"/>
                <a:cs typeface="David" pitchFamily="34" charset="-79"/>
              </a:rPr>
              <a:t>מתוך ספר התא לתלמידי כיתה י"א</a:t>
            </a:r>
            <a:r>
              <a:rPr lang="he-IL" sz="1600" dirty="0">
                <a:latin typeface="David" pitchFamily="34" charset="-79"/>
                <a:cs typeface="David" pitchFamily="34" charset="-79"/>
              </a:rPr>
              <a:t> – נשימה תאית, גלוקוז – ספר התא – פרק ג – עמודים 40-55, פרק ה – עמודים 91-103, פרק ז, פרק י </a:t>
            </a:r>
            <a:r>
              <a:rPr lang="he-IL" sz="1600" dirty="0" smtClean="0">
                <a:latin typeface="David" pitchFamily="34" charset="-79"/>
                <a:cs typeface="David" pitchFamily="34" charset="-79"/>
              </a:rPr>
              <a:t>– 186</a:t>
            </a:r>
          </a:p>
          <a:p>
            <a:pPr marL="0" indent="0">
              <a:buNone/>
            </a:pPr>
            <a:endParaRPr lang="en-US" sz="1600" dirty="0">
              <a:latin typeface="David" pitchFamily="34" charset="-79"/>
              <a:cs typeface="David" pitchFamily="34" charset="-79"/>
            </a:endParaRPr>
          </a:p>
          <a:p>
            <a:r>
              <a:rPr lang="he-IL" sz="1600" b="1" dirty="0">
                <a:latin typeface="David" pitchFamily="34" charset="-79"/>
                <a:cs typeface="David" pitchFamily="34" charset="-79"/>
              </a:rPr>
              <a:t>פיסיולוגיה של המאמץ / שחר נייס וד"ר עמרי ענבר</a:t>
            </a:r>
            <a:r>
              <a:rPr lang="he-IL" sz="1600" dirty="0">
                <a:latin typeface="David" pitchFamily="34" charset="-79"/>
                <a:cs typeface="David" pitchFamily="34" charset="-79"/>
              </a:rPr>
              <a:t>. מרכיבי הכושר הגופני עמודים – 100-107, חימום עמודים – 407-411, אימון גמישות – פסיבי ואקטיבי – עמודים – 381-386, שיטות אימון לפיתוח כוח עמודים – 357-380, שיטות אימון לפיתוח סיבולת עמודים -  393-406, פעילות גופנית ותחזוקת הגוף עמודים – </a:t>
            </a:r>
            <a:r>
              <a:rPr lang="he-IL" sz="1600" dirty="0" smtClean="0">
                <a:latin typeface="David" pitchFamily="34" charset="-79"/>
                <a:cs typeface="David" pitchFamily="34" charset="-79"/>
              </a:rPr>
              <a:t>505-511</a:t>
            </a:r>
          </a:p>
          <a:p>
            <a:pPr marL="0" indent="0">
              <a:buNone/>
            </a:pPr>
            <a:endParaRPr lang="en-US" sz="1600" dirty="0">
              <a:latin typeface="David" pitchFamily="34" charset="-79"/>
              <a:cs typeface="David" pitchFamily="34" charset="-79"/>
            </a:endParaRPr>
          </a:p>
          <a:p>
            <a:r>
              <a:rPr lang="he-IL" sz="1600" b="1" dirty="0">
                <a:latin typeface="David" pitchFamily="34" charset="-79"/>
                <a:cs typeface="David" pitchFamily="34" charset="-79"/>
              </a:rPr>
              <a:t>מועצה הלאומית לסוכרת – </a:t>
            </a:r>
            <a:r>
              <a:rPr lang="he-IL" sz="1600" dirty="0">
                <a:latin typeface="David" pitchFamily="34" charset="-79"/>
                <a:cs typeface="David" pitchFamily="34" charset="-79"/>
              </a:rPr>
              <a:t>נתוני סוכרת </a:t>
            </a:r>
            <a:r>
              <a:rPr lang="he-IL" sz="1600" dirty="0" smtClean="0">
                <a:latin typeface="David" pitchFamily="34" charset="-79"/>
                <a:cs typeface="David" pitchFamily="34" charset="-79"/>
              </a:rPr>
              <a:t>עולמיים</a:t>
            </a:r>
          </a:p>
          <a:p>
            <a:pPr marL="0" indent="0">
              <a:buNone/>
            </a:pPr>
            <a:endParaRPr lang="en-US" sz="1600" dirty="0">
              <a:latin typeface="David" pitchFamily="34" charset="-79"/>
              <a:cs typeface="David" pitchFamily="34" charset="-79"/>
            </a:endParaRPr>
          </a:p>
          <a:p>
            <a:r>
              <a:rPr lang="he-IL" sz="1600" b="1" dirty="0">
                <a:latin typeface="David" pitchFamily="34" charset="-79"/>
                <a:cs typeface="David" pitchFamily="34" charset="-79"/>
              </a:rPr>
              <a:t>מצגות נחשון בנושאים: </a:t>
            </a:r>
            <a:r>
              <a:rPr lang="he-IL" sz="1600" dirty="0">
                <a:latin typeface="David" pitchFamily="34" charset="-79"/>
                <a:cs typeface="David" pitchFamily="34" charset="-79"/>
              </a:rPr>
              <a:t>נשימה תאית, מערכת ההפרשה הפנימית, </a:t>
            </a:r>
            <a:r>
              <a:rPr lang="he-IL" sz="1600" dirty="0" err="1">
                <a:latin typeface="David" pitchFamily="34" charset="-79"/>
                <a:cs typeface="David" pitchFamily="34" charset="-79"/>
              </a:rPr>
              <a:t>הומואסטזיס</a:t>
            </a:r>
            <a:r>
              <a:rPr lang="he-IL" sz="1600" dirty="0">
                <a:latin typeface="David" pitchFamily="34" charset="-79"/>
                <a:cs typeface="David" pitchFamily="34" charset="-79"/>
              </a:rPr>
              <a:t>, מערכת העיכול, מערכת ההובלה</a:t>
            </a:r>
            <a:endParaRPr lang="en-US" sz="1600" dirty="0">
              <a:latin typeface="David" pitchFamily="34" charset="-79"/>
              <a:cs typeface="David" pitchFamily="34" charset="-79"/>
            </a:endParaRPr>
          </a:p>
          <a:p>
            <a:endParaRPr lang="he-IL" sz="1600" dirty="0">
              <a:latin typeface="David" pitchFamily="34" charset="-79"/>
              <a:cs typeface="David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58874053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50</TotalTime>
  <Words>931</Words>
  <Application>Microsoft Office PowerPoint</Application>
  <PresentationFormat>‫הצגה על המסך (4:3)</PresentationFormat>
  <Paragraphs>182</Paragraphs>
  <Slides>8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8</vt:i4>
      </vt:variant>
    </vt:vector>
  </HeadingPairs>
  <TitlesOfParts>
    <vt:vector size="9" baseType="lpstr">
      <vt:lpstr>Slipstream</vt:lpstr>
      <vt:lpstr>מניעה של סוכרת  על ידי תזונה וספורט   תלמידים מקדמי בריאות</vt:lpstr>
      <vt:lpstr>חיבור לתוכנית הלימודים </vt:lpstr>
      <vt:lpstr>אופי הפעילות ולמי היא מיועדת</vt:lpstr>
      <vt:lpstr>פירוט הפעילות</vt:lpstr>
      <vt:lpstr>לימוד פרונטלי </vt:lpstr>
      <vt:lpstr>קבוצות עבודה</vt:lpstr>
      <vt:lpstr>מצגת של PowerPoint</vt:lpstr>
      <vt:lpstr>מקורות מידע לפעילות</vt:lpstr>
    </vt:vector>
  </TitlesOfParts>
  <Company>Weizmann Institute of Science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מניעה של סוכרת - תזונה וספורט – תלמידים מקדמי בריאות</dc:title>
  <dc:creator>Windows User</dc:creator>
  <cp:lastModifiedBy>weizmann</cp:lastModifiedBy>
  <cp:revision>7</cp:revision>
  <dcterms:created xsi:type="dcterms:W3CDTF">2017-07-05T07:59:09Z</dcterms:created>
  <dcterms:modified xsi:type="dcterms:W3CDTF">2017-09-22T14:42:15Z</dcterms:modified>
</cp:coreProperties>
</file>